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9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0D687-126F-4415-B594-2E4247DB32BF}" type="datetimeFigureOut">
              <a:rPr lang="uk-UA" smtClean="0"/>
              <a:pPr/>
              <a:t>01.02.2014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C07AA-759E-43A0-9A69-62968415EBB6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 rot="20492414">
            <a:off x="1084552" y="2344144"/>
            <a:ext cx="6552728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Урок-казка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39844 -0.38196 C -0.39045 -0.37873 -0.39132 -0.37341 -0.38681 -0.36462 C -0.3816 -0.34196 -0.38889 -0.31699 -0.37865 -0.29688 C -0.37639 -0.27838 -0.37205 -0.25711 -0.36562 -0.24 C -0.36233 -0.2148 -0.35139 -0.17179 -0.34097 -0.15052 C -0.33906 -0.13433 -0.3349 -0.12578 -0.32951 -0.11121 C -0.325 -0.0867 -0.33194 -0.11653 -0.32292 -0.09826 C -0.3217 -0.09572 -0.32222 -0.09225 -0.32135 -0.08948 C -0.31927 -0.08185 -0.31684 -0.07861 -0.31319 -0.07191 C -0.31024 -0.06058 -0.30365 -0.05572 -0.2967 -0.04809 C -0.28958 -0.02913 -0.29913 -0.04902 -0.28194 -0.03491 C -0.27795 -0.03167 -0.27622 -0.02474 -0.27205 -0.02196 C -0.25972 -0.01364 -0.25122 -0.00115 -0.23767 0.00416 C -0.23663 0.00624 -0.23594 0.00902 -0.23437 0.01087 C -0.23247 0.01295 -0.22951 0.01249 -0.22795 0.01526 C -0.21493 0.0363 -0.2375 0.01387 -0.22135 0.02844 C -0.22031 0.03052 -0.21962 0.03307 -0.21806 0.03491 C -0.21667 0.0363 -0.21441 0.03561 -0.21319 0.03723 C -0.21076 0.04046 -0.21267 0.04763 -0.2099 0.05017 C -0.20747 0.05226 -0.20434 0.05179 -0.20156 0.05249 C -0.19931 0.06752 -0.20017 0.06335 -0.1901 0.06752 C -0.18906 0.0696 -0.18767 0.07168 -0.18681 0.07422 C -0.18559 0.07769 -0.18524 0.08185 -0.18368 0.08509 C -0.18142 0.08994 -0.17778 0.09341 -0.17535 0.09827 C -0.17361 0.10844 -0.17135 0.12347 -0.16562 0.1311 C -0.15052 0.15122 -0.1592 0.13526 -0.14757 0.14636 C -0.14566 0.14821 -0.14462 0.15122 -0.14271 0.15283 C -0.13854 0.15653 -0.13368 0.15838 -0.12951 0.16162 C -0.12153 0.18289 -0.10573 0.18289 -0.0901 0.18775 C -0.08247 0.19283 -0.07535 0.19977 -0.06719 0.20301 C -0.0625 0.20486 -0.05069 0.20902 -0.04583 0.21179 C -0.04253 0.21364 -0.03958 0.21734 -0.03611 0.21827 C -0.02535 0.22104 -0.01424 0.22127 -0.0033 0.22266 C -0.00104 0.22405 0.00122 0.22543 0.0033 0.22705 C 0.00503 0.22844 0.00642 0.23237 0.00816 0.23145 C 0.01042 0.23029 0.01042 0.22567 0.01146 0.22266 C 0.02431 0.22451 0.03507 0.2289 0.04757 0.23145 C 0.05833 0.23861 0.06944 0.24301 0.08038 0.24902 C 0.09583 0.25757 0.0901 0.25711 0.10486 0.26428 C 0.10694 0.2652 0.10938 0.26543 0.11146 0.26636 C 0.11979 0.27052 0.12813 0.27422 0.13611 0.27954 C 0.13837 0.28093 0.14028 0.28347 0.14271 0.28393 C 0.14965 0.28555 0.15677 0.28532 0.16389 0.28601 C 0.17569 0.28994 0.17778 0.28971 0.18854 0.29688 C 0.20903 0.31075 0.19601 0.30613 0.21146 0.31006 C 0.21302 0.30705 0.21354 0.30127 0.21632 0.30127 C 0.21858 0.30127 0.21615 0.30844 0.21806 0.31006 C 0.2217 0.3133 0.22674 0.3126 0.23108 0.31445 C 0.24479 0.32 0.25781 0.32486 0.27205 0.32763 C 0.29965 0.32 0.33299 0.32231 0.36059 0.32093 C 0.36892 0.31538 0.3691 0.30983 0.37708 0.31653 C 0.38924 0.3059 0.39583 0.30474 0.4066 0.29041 C 0.40712 0.2874 0.4066 0.28393 0.40816 0.28162 C 0.41076 0.27769 0.41476 0.27584 0.41806 0.27307 C 0.42517 0.26705 0.4276 0.25734 0.43438 0.2511 C 0.44063 0.23746 0.44444 0.22682 0.45243 0.21619 C 0.45399 0.20416 0.45573 0.19769 0.46059 0.18775 C 0.46319 0.17272 0.46701 0.16301 0.46892 0.14844 C 0.47257 0.08786 0.4724 0.07098 0.47049 -0.01087 C 0.47014 -0.02404 0.46406 -0.04555 0.45729 -0.05457 C 0.45451 -0.05826 0.45035 -0.05965 0.44757 -0.06335 C 0.44132 -0.07144 0.43872 -0.07792 0.43108 -0.083 C 0.42465 -0.09641 0.43229 -0.083 0.42135 -0.09387 C 0.40885 -0.10636 0.41892 -0.10798 0.3967 -0.12 C 0.39392 -0.12139 0.39097 -0.12231 0.38854 -0.12439 C 0.38281 -0.12902 0.3776 -0.13457 0.37205 -0.13965 C 0.36649 -0.14474 0.35885 -0.14312 0.35243 -0.14613 C 0.35087 -0.14682 0.34913 -0.14728 0.34757 -0.14844 C 0.34583 -0.14959 0.34462 -0.15191 0.34271 -0.15283 C 0.3408 -0.15376 0.32326 -0.15722 0.32292 -0.15722 C 0.28229 -0.163 0.28333 -0.16277 0.25243 -0.16578 C 0.2375 -0.17318 0.24444 -0.17063 0.21319 -0.1637 C 0.20955 -0.163 0.20677 -0.15861 0.2033 -0.15722 C 0.19688 -0.15491 0.18976 -0.15445 0.18368 -0.15052 C 0.17014 -0.1415 0.18073 -0.14589 0.16892 -0.14196 C 0.15382 -0.13202 0.17222 -0.14312 0.15243 -0.13526 C 0.14635 -0.13272 0.1408 -0.1274 0.13438 -0.12647 C 0.11632 -0.12393 0.12448 -0.12555 0.1099 -0.12231 C 0.10052 -0.11607 0.09028 -0.11584 0.08038 -0.11121 C 0.07465 -0.10566 0.06979 -0.09896 0.06389 -0.09387 C 0.05833 -0.08139 0.05191 -0.07121 0.04271 -0.06335 C 0.03819 -0.0541 0.0316 -0.0467 0.02795 -0.03699 C 0.02361 -0.02543 0.0191 -0.01364 0.01476 -0.00208 C 0.00903 0.01318 0.00972 0.03376 0.0066 0.05017 C 0.00365 0.06543 -0.00295 0.07977 -0.00816 0.09387 C -0.01198 0.10405 -0.01319 0.11491 -0.01806 0.12439 C -0.02448 0.15214 -0.01701 0.17526 -0.00816 0.19885 C -0.00503 0.20717 -0.00885 0.20624 -0.00156 0.21411 C 0.00295 0.21919 0.00851 0.2222 0.01319 0.22705 C 0.0283 0.24254 0.04097 0.2622 0.06059 0.26636 C 0.07882 0.277 0.09149 0.28763 0.11146 0.29041 C 0.12951 0.28902 0.14757 0.28786 0.16563 0.28601 C 0.18299 0.28439 0.19861 0.27307 0.2099 0.25549 C 0.21458 0.24833 0.21701 0.23908 0.22135 0.23145 C 0.22431 0.21919 0.2217 0.21827 0.23108 0.21179 C 0.2316 0.2074 0.23177 0.20301 0.23281 0.19885 C 0.23351 0.1963 0.23542 0.19468 0.23611 0.19214 C 0.23715 0.18867 0.23646 0.18474 0.23767 0.18127 C 0.23924 0.17642 0.24427 0.16809 0.24427 0.16809 C 0.2474 0.15561 0.25035 0.13989 0.25573 0.12879 C 0.25851 0.10243 0.26406 0.07653 0.26719 0.05017 C 0.26615 0.03353 0.2658 0.02359 0.26233 0.00879 C 0.26215 0.00694 0.25868 -0.02543 0.25729 -0.02844 C 0.25503 -0.03329 0.24948 -0.03376 0.24583 -0.03699 C 0.24236 -0.05665 0.24792 -0.03722 0.23767 -0.04809 C 0.23628 -0.04948 0.23733 -0.05295 0.23611 -0.05457 C 0.2349 -0.05618 0.23281 -0.05595 0.23108 -0.05665 C 0.23056 -0.05896 0.23073 -0.06173 0.22951 -0.06335 C 0.22639 -0.06751 0.21181 -0.07029 0.2066 -0.07191 C 0.20017 -0.07746 0.19392 -0.07769 0.18681 -0.08069 C 0.17951 -0.08393 0.17292 -0.08855 0.16563 -0.09156 C 0.15764 -0.10774 0.14601 -0.09757 0.13438 -0.09387 C 0.13281 -0.09248 0.13125 -0.09063 0.12951 -0.08948 C 0.12795 -0.08832 0.12604 -0.08832 0.12465 -0.08717 C 0.11302 -0.07676 0.12587 -0.08324 0.11476 -0.07861 C 0.10642 -0.07121 0.09792 -0.05942 0.08854 -0.05457 C 0.07986 -0.05017 0.06962 -0.04878 0.06059 -0.04578 C 0.04757 -0.04139 0.03628 -0.03306 0.02292 -0.03052 C 0.01545 -0.02728 0.00955 -0.01503 0.00486 -0.00647 C 0.00104 0.00046 0.00365 2.94798E-6 -1.38889E-6 2.94798E-6 " pathEditMode="relative" ptsTypes="ffffffffffffffffffffffffffffffff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34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Васьок\Desktop\Мартуся\Картинки математика\yahoo.msngr_glasses512x5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540552" y="620688"/>
            <a:ext cx="2016224" cy="201622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0"/>
            <a:ext cx="5076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Далі наш Колобок покотився</a:t>
            </a: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І на галявині він зупинився.</a:t>
            </a: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Там спочивала Лисичка руда, </a:t>
            </a: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Книжку цікаву читала вона.</a:t>
            </a:r>
            <a:endParaRPr lang="uk-UA" sz="2400" b="1" i="1" dirty="0">
              <a:solidFill>
                <a:srgbClr val="FF0000"/>
              </a:solidFill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5580112" y="260648"/>
            <a:ext cx="3087960" cy="1656184"/>
          </a:xfrm>
          <a:prstGeom prst="wedgeEllipseCallout">
            <a:avLst>
              <a:gd name="adj1" fmla="val -69156"/>
              <a:gd name="adj2" fmla="val 9142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Що я бачу? Який гарний Колобок! А який великий! Яка ж площа твоєї поверхні, друже?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5508104" y="332656"/>
            <a:ext cx="3087960" cy="1656184"/>
          </a:xfrm>
          <a:prstGeom prst="wedgeEllipseCallout">
            <a:avLst>
              <a:gd name="adj1" fmla="val 4380"/>
              <a:gd name="adj2" fmla="val 22577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Площа моєї поверхні обчислюється за формулою: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4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5292080" y="413048"/>
            <a:ext cx="3528392" cy="2583904"/>
          </a:xfrm>
          <a:prstGeom prst="wedgeEllipseCallout">
            <a:avLst>
              <a:gd name="adj1" fmla="val -60949"/>
              <a:gd name="adj2" fmla="val 3657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Це ж площа  великого круга помноженого на 4. Яка гарна і проста формула! А як обчислити площу </a:t>
            </a:r>
            <a:r>
              <a:rPr lang="uk-UA" b="1" i="1" dirty="0" err="1" smtClean="0">
                <a:solidFill>
                  <a:srgbClr val="FF0000"/>
                </a:solidFill>
                <a:latin typeface="Monotype Corsiva" pitchFamily="66" charset="0"/>
              </a:rPr>
              <a:t>коверхні</a:t>
            </a:r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 кулі, радіус якої 3 см?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5660504" y="485056"/>
            <a:ext cx="3087960" cy="1656184"/>
          </a:xfrm>
          <a:prstGeom prst="wedgeEllipseCallout">
            <a:avLst>
              <a:gd name="adj1" fmla="val -62"/>
              <a:gd name="adj2" fmla="val 22945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А об’єм мій обчислюється трохи складніше:</a:t>
            </a:r>
          </a:p>
          <a:p>
            <a:pPr algn="ctr"/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 = 4/3</a:t>
            </a:r>
            <a:r>
              <a:rPr lang="el-G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b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uk-UA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5444480" y="565448"/>
            <a:ext cx="3528392" cy="1783432"/>
          </a:xfrm>
          <a:prstGeom prst="wedgeEllipseCallout">
            <a:avLst>
              <a:gd name="adj1" fmla="val -64836"/>
              <a:gd name="adj2" fmla="val 6904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Та що тут складного? Об’єм кулі в 4 рази більший за об’єм конуса, у якого рівні висота і радіус основи, тобто 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 = H</a:t>
            </a:r>
            <a:r>
              <a:rPr lang="uk-UA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>
            <a:off x="5724128" y="476672"/>
            <a:ext cx="3087960" cy="1656184"/>
          </a:xfrm>
          <a:prstGeom prst="wedgeEllipseCallout">
            <a:avLst>
              <a:gd name="adj1" fmla="val -62"/>
              <a:gd name="adj2" fmla="val 22945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Якщо об’єм конуса </a:t>
            </a:r>
          </a:p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4,2 см</a:t>
            </a:r>
            <a:r>
              <a:rPr lang="uk-UA" b="1" i="1" baseline="30000" dirty="0" smtClean="0">
                <a:solidFill>
                  <a:srgbClr val="FF0000"/>
                </a:solidFill>
                <a:latin typeface="Monotype Corsiva" pitchFamily="66" charset="0"/>
              </a:rPr>
              <a:t>2</a:t>
            </a:r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, то чому дорівнює об’єм кулі?</a:t>
            </a:r>
            <a:endParaRPr lang="uk-UA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Овальная выноска 11"/>
          <p:cNvSpPr/>
          <p:nvPr/>
        </p:nvSpPr>
        <p:spPr>
          <a:xfrm>
            <a:off x="5596880" y="717848"/>
            <a:ext cx="3528392" cy="766936"/>
          </a:xfrm>
          <a:prstGeom prst="wedgeEllipseCallout">
            <a:avLst>
              <a:gd name="adj1" fmla="val -68291"/>
              <a:gd name="adj2" fmla="val 19820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Я скажу тобі на вушко!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to="" calcmode="lin" valueType="num">
                                      <p:cBhvr>
                                        <p:cTn id="13" dur="1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38778E-17 C -0.00504 0.07569 -0.01007 0.15162 -0.02344 0.20671 C -0.03681 0.26181 -0.03125 0.27731 -0.08004 0.33102 C -0.12882 0.38472 -0.27726 0.49583 -0.31667 0.52894 " pathEditMode="relative" ptsTypes="aa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5" dur="1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4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3" dur="1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2" dur="1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1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6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0" dur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5" dur="1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9" dur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0" presetClass="path" presetSubtype="0" accel="50000" decel="5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31667 0.52893 C -0.37188 0.52916 -0.42692 0.52963 -0.45834 0.51111 C -0.48976 0.49259 -0.49115 0.45902 -0.50504 0.41782 C -0.51893 0.37662 -0.5356 0.28981 -0.54167 0.26435 " pathEditMode="relative" ptsTypes="aaaA">
                                      <p:cBhvr>
                                        <p:cTn id="8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7000"/>
                            </p:stCondLst>
                            <p:childTnLst>
                              <p:par>
                                <p:cTn id="8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асьок\Desktop\Мартуся\Картинки математика\sonc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0"/>
            <a:ext cx="1650504" cy="1717191"/>
          </a:xfrm>
          <a:prstGeom prst="rect">
            <a:avLst/>
          </a:prstGeom>
          <a:noFill/>
        </p:spPr>
      </p:pic>
      <p:pic>
        <p:nvPicPr>
          <p:cNvPr id="1028" name="Picture 4" descr="C:\Users\Васьок\Desktop\Мартуся\Картинки математика\yahoo.msngr_glasses512x5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564904"/>
            <a:ext cx="1584176" cy="1584176"/>
          </a:xfrm>
          <a:prstGeom prst="rect">
            <a:avLst/>
          </a:prstGeom>
          <a:noFill/>
        </p:spPr>
      </p:pic>
      <p:pic>
        <p:nvPicPr>
          <p:cNvPr id="1029" name="Picture 5" descr="C:\Users\Васьок\Desktop\Мартуся\Картинки математика\podelki_iz_bumagi_konu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16216" y="2492896"/>
            <a:ext cx="2286000" cy="2305050"/>
          </a:xfrm>
          <a:prstGeom prst="rect">
            <a:avLst/>
          </a:prstGeom>
          <a:noFill/>
        </p:spPr>
      </p:pic>
      <p:pic>
        <p:nvPicPr>
          <p:cNvPr id="1030" name="Picture 6" descr="C:\Users\Васьок\Desktop\Мартуся\Картинки математика\images3.jpe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75656" y="4653136"/>
            <a:ext cx="2381250" cy="1924050"/>
          </a:xfrm>
          <a:prstGeom prst="rect">
            <a:avLst/>
          </a:prstGeom>
          <a:noFill/>
        </p:spPr>
      </p:pic>
      <p:pic>
        <p:nvPicPr>
          <p:cNvPr id="1031" name="Picture 7" descr="C:\Users\Васьок\Desktop\Мартуся\Картинки математика\3_10.jpg"/>
          <p:cNvPicPr>
            <a:picLocks noChangeAspect="1" noChangeArrowheads="1"/>
          </p:cNvPicPr>
          <p:nvPr/>
        </p:nvPicPr>
        <p:blipFill>
          <a:blip r:embed="rId6" cstate="print">
            <a:biLevel thresh="50000"/>
          </a:blip>
          <a:srcRect/>
          <a:stretch>
            <a:fillRect/>
          </a:stretch>
        </p:blipFill>
        <p:spPr bwMode="auto">
          <a:xfrm>
            <a:off x="4932040" y="4149080"/>
            <a:ext cx="1663303" cy="2228053"/>
          </a:xfrm>
          <a:prstGeom prst="rect">
            <a:avLst/>
          </a:prstGeom>
          <a:noFill/>
        </p:spPr>
      </p:pic>
      <p:pic>
        <p:nvPicPr>
          <p:cNvPr id="1032" name="Picture 8" descr="C:\Users\Васьок\Desktop\Мартуся\Картинки математика\images2.jpe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96311" y="2328863"/>
            <a:ext cx="1513914" cy="1604193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611560" y="476672"/>
            <a:ext cx="4752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Жили собі Коло і Круг, </a:t>
            </a: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Циліндр і Конус, Сфера і Куля. </a:t>
            </a: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Почали вони якось один </a:t>
            </a: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перед одним вихвалятися.</a:t>
            </a:r>
            <a:endParaRPr lang="uk-UA" sz="24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to="" calcmode="lin" valueType="num">
                                      <p:cBhvr>
                                        <p:cTn id="13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:\Users\Васьок\Desktop\Мартуся\Картинки математика\images3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3140968"/>
            <a:ext cx="3475634" cy="2808312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3563888" y="332656"/>
            <a:ext cx="4860032" cy="3105544"/>
          </a:xfrm>
          <a:prstGeom prst="wedgeEllipseCallout">
            <a:avLst>
              <a:gd name="adj1" fmla="val -51598"/>
              <a:gd name="adj2" fmla="val 855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Monotype Corsiva" pitchFamily="66" charset="0"/>
              </a:rPr>
              <a:t>Я Коло – дуже гармонійна фігура. Моя досконалість полягає у розміщенні всіх моїх точок  на однаковій відстані від центра.</a:t>
            </a:r>
            <a:endParaRPr lang="uk-UA" sz="2400" b="1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3563888" y="332656"/>
            <a:ext cx="4860032" cy="3105544"/>
          </a:xfrm>
          <a:prstGeom prst="wedgeEllipseCallout">
            <a:avLst>
              <a:gd name="adj1" fmla="val -51598"/>
              <a:gd name="adj2" fmla="val 855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Monotype Corsiva" pitchFamily="66" charset="0"/>
              </a:rPr>
              <a:t>Моя довжина обчислюється за формулою: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= 2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   </a:t>
            </a:r>
            <a:r>
              <a:rPr lang="uk-UA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або    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 = </a:t>
            </a:r>
            <a:r>
              <a:rPr lang="el-GR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uk-UA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3635896" y="260648"/>
            <a:ext cx="4860032" cy="3105544"/>
          </a:xfrm>
          <a:prstGeom prst="wedgeEllipseCallout">
            <a:avLst>
              <a:gd name="adj1" fmla="val -51598"/>
              <a:gd name="adj2" fmla="val 8554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Monotype Corsiva" pitchFamily="66" charset="0"/>
              </a:rPr>
              <a:t>Задача. Знайдіть мою довжину, якщо радіус дорівнює 6 см?</a:t>
            </a:r>
            <a:endParaRPr lang="uk-UA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8" dur="1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7" dur="1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Васьок\Desktop\Мартуся\Картинки математика\yahoo.msngr_glasses512x512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476672"/>
            <a:ext cx="3168352" cy="3168352"/>
          </a:xfrm>
          <a:prstGeom prst="rect">
            <a:avLst/>
          </a:prstGeom>
          <a:noFill/>
        </p:spPr>
      </p:pic>
      <p:sp>
        <p:nvSpPr>
          <p:cNvPr id="5" name="Овальная выноска 4"/>
          <p:cNvSpPr/>
          <p:nvPr/>
        </p:nvSpPr>
        <p:spPr>
          <a:xfrm>
            <a:off x="3779912" y="3068960"/>
            <a:ext cx="4860032" cy="3105544"/>
          </a:xfrm>
          <a:prstGeom prst="wedgeEllipseCallout">
            <a:avLst>
              <a:gd name="adj1" fmla="val -62393"/>
              <a:gd name="adj2" fmla="val -5878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Monotype Corsiva" pitchFamily="66" charset="0"/>
              </a:rPr>
              <a:t>А я Круг – цікавіша фігура, бо це частина площини, обмежена колом!</a:t>
            </a:r>
            <a:endParaRPr lang="uk-UA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Овальная выноска 5"/>
          <p:cNvSpPr/>
          <p:nvPr/>
        </p:nvSpPr>
        <p:spPr>
          <a:xfrm>
            <a:off x="3851920" y="3140968"/>
            <a:ext cx="4860032" cy="3105544"/>
          </a:xfrm>
          <a:prstGeom prst="wedgeEllipseCallout">
            <a:avLst>
              <a:gd name="adj1" fmla="val -62393"/>
              <a:gd name="adj2" fmla="val -5878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i="1" dirty="0" smtClean="0">
                <a:solidFill>
                  <a:srgbClr val="FF0000"/>
                </a:solidFill>
                <a:latin typeface="Monotype Corsiva" pitchFamily="66" charset="0"/>
              </a:rPr>
              <a:t>Я маю площу і вона обчислюється за формулою:</a:t>
            </a:r>
          </a:p>
          <a:p>
            <a:pPr algn="ctr"/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 = </a:t>
            </a:r>
            <a:r>
              <a:rPr lang="el-GR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2400" b="1" i="1" baseline="30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uk-UA" sz="24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" dur="1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Васьок\Desktop\Мартуся\Картинки математика\4e85b76932e93_x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41776" y="2276872"/>
            <a:ext cx="3744416" cy="3744416"/>
          </a:xfrm>
          <a:prstGeom prst="rect">
            <a:avLst/>
          </a:prstGeom>
          <a:noFill/>
        </p:spPr>
      </p:pic>
      <p:pic>
        <p:nvPicPr>
          <p:cNvPr id="5" name="Picture 4" descr="C:\Users\Васьок\Desktop\Мартуся\Картинки математика\yahoo.msngr_glasses512x5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332656"/>
            <a:ext cx="2160240" cy="2160240"/>
          </a:xfrm>
          <a:prstGeom prst="rect">
            <a:avLst/>
          </a:prstGeom>
          <a:noFill/>
        </p:spPr>
      </p:pic>
      <p:pic>
        <p:nvPicPr>
          <p:cNvPr id="6" name="Picture 6" descr="C:\Users\Васьок\Desktop\Мартуся\Картинки математика\images3.jpe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43608" y="4149080"/>
            <a:ext cx="2381250" cy="1924050"/>
          </a:xfrm>
          <a:prstGeom prst="rect">
            <a:avLst/>
          </a:prstGeom>
          <a:noFill/>
        </p:spPr>
      </p:pic>
      <p:sp>
        <p:nvSpPr>
          <p:cNvPr id="7" name="Овальная выноска 6"/>
          <p:cNvSpPr/>
          <p:nvPr/>
        </p:nvSpPr>
        <p:spPr>
          <a:xfrm>
            <a:off x="4067944" y="188640"/>
            <a:ext cx="3995936" cy="2304256"/>
          </a:xfrm>
          <a:prstGeom prst="wedgeEllipseCallout">
            <a:avLst>
              <a:gd name="adj1" fmla="val 26611"/>
              <a:gd name="adj2" fmla="val 7393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Коло! Круг! Як вам не соромно сперечатись! Так, ви цікаві  і важливі фігури, але ви нічого не варті  без мене, оскільки побудувати коло і круг можна лише за допомогою Циркуля!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2843808" y="2348880"/>
            <a:ext cx="3203848" cy="1656184"/>
          </a:xfrm>
          <a:prstGeom prst="wedgeEllipseCallout">
            <a:avLst>
              <a:gd name="adj1" fmla="val -56745"/>
              <a:gd name="adj2" fmla="val 10959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Можна обійтися і без тебе. Покладу монетку, обведу її, от і вийде коло!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4139952" y="188640"/>
            <a:ext cx="3635896" cy="1944216"/>
          </a:xfrm>
          <a:prstGeom prst="wedgeEllipseCallout">
            <a:avLst>
              <a:gd name="adj1" fmla="val 33620"/>
              <a:gd name="adj2" fmla="val 10400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А якщо потрібно побудувати кілька кіл різного діаметра та виміряти їх довжину? Тут без циркуля не обійтися!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8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3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7" dur="1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C:\Users\Васьок\Desktop\Мартуся\Картинки математика\3_10.jpg"/>
          <p:cNvPicPr>
            <a:picLocks noChangeAspect="1" noChangeArrowheads="1"/>
          </p:cNvPicPr>
          <p:nvPr/>
        </p:nvPicPr>
        <p:blipFill>
          <a:blip r:embed="rId2" cstate="print">
            <a:biLevel thresh="50000"/>
          </a:blip>
          <a:srcRect/>
          <a:stretch>
            <a:fillRect/>
          </a:stretch>
        </p:blipFill>
        <p:spPr bwMode="auto">
          <a:xfrm>
            <a:off x="1043608" y="2708920"/>
            <a:ext cx="2952328" cy="3954747"/>
          </a:xfrm>
          <a:prstGeom prst="rect">
            <a:avLst/>
          </a:prstGeom>
          <a:noFill/>
        </p:spPr>
      </p:pic>
      <p:pic>
        <p:nvPicPr>
          <p:cNvPr id="5" name="Picture 5" descr="C:\Users\Васьок\Desktop\Мартуся\Картинки математика\podelki_iz_bumagi_konu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0"/>
            <a:ext cx="3312368" cy="3339971"/>
          </a:xfrm>
          <a:prstGeom prst="rect">
            <a:avLst/>
          </a:prstGeom>
          <a:noFill/>
        </p:spPr>
      </p:pic>
      <p:sp>
        <p:nvSpPr>
          <p:cNvPr id="6" name="Овальная выноска 5"/>
          <p:cNvSpPr/>
          <p:nvPr/>
        </p:nvSpPr>
        <p:spPr>
          <a:xfrm>
            <a:off x="4067944" y="2996952"/>
            <a:ext cx="4536504" cy="3861048"/>
          </a:xfrm>
          <a:prstGeom prst="wedgeEllipseCallout">
            <a:avLst>
              <a:gd name="adj1" fmla="val -77456"/>
              <a:gd name="adj2" fmla="val -31058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err="1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Конусе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! </a:t>
            </a:r>
            <a:r>
              <a:rPr lang="uk-UA" b="1" dirty="0" err="1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Конусе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! Я більший за тебе, хоча і висоти у нас рівні, і основи рівні. У тебе одна основа, що має площу 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</a:t>
            </a:r>
            <a:r>
              <a:rPr lang="uk-UA" b="1" baseline="30000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, а в мене їх аж дві такі, тому площа моїх основ дорівнює 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</a:t>
            </a:r>
            <a:r>
              <a:rPr lang="uk-UA" b="1" baseline="30000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. Площа бічної поверхні 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RН, а твоя лише 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</a:t>
            </a:r>
            <a:r>
              <a:rPr lang="en-US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l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. Площа моєї поверхні 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RН + 2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</a:t>
            </a:r>
            <a:r>
              <a:rPr lang="uk-UA" b="1" baseline="30000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,а твоєї 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</a:t>
            </a:r>
            <a:r>
              <a:rPr lang="uk-UA" b="1" baseline="30000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 + </a:t>
            </a:r>
            <a:r>
              <a:rPr lang="uk-UA" b="1" baseline="30000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err="1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Rl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. До того ж і об’єм у мене втричі більший: у тебе V = 1/3 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</a:t>
            </a:r>
            <a:r>
              <a:rPr lang="uk-UA" b="1" baseline="30000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H, а в мене V= 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  <a:cs typeface="Times New Roman"/>
                <a:sym typeface="Symbol"/>
              </a:rPr>
              <a:t>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R</a:t>
            </a:r>
            <a:r>
              <a:rPr lang="uk-UA" b="1" baseline="30000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2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  <a:ea typeface="Times New Roman"/>
              </a:rPr>
              <a:t>H.</a:t>
            </a:r>
            <a:endParaRPr lang="uk-UA" b="1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467544" y="404664"/>
            <a:ext cx="4536504" cy="2204864"/>
          </a:xfrm>
          <a:prstGeom prst="wedgeEllipseCallout">
            <a:avLst>
              <a:gd name="adj1" fmla="val 71239"/>
              <a:gd name="adj2" fmla="val 3149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Хоча ти більший, та я гостріший! У перекладі з грецької конус – це верхівка шолома. Моя вершина куди хочеш пролізе. А ти такий незграбний…</a:t>
            </a:r>
            <a:endParaRPr lang="uk-UA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4139952" y="3933056"/>
            <a:ext cx="4536504" cy="2151856"/>
          </a:xfrm>
          <a:prstGeom prst="wedgeEllipseCallout">
            <a:avLst>
              <a:gd name="adj1" fmla="val -77786"/>
              <a:gd name="adj2" fmla="val -6101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Це я незграбний? Та я, коли був Прямокутником, знаєш як крутився? І навколо однієї сторони, і навколо другої . Жити захочеш – </a:t>
            </a:r>
            <a:r>
              <a:rPr lang="uk-UA" b="1" dirty="0" err="1" smtClean="0">
                <a:solidFill>
                  <a:srgbClr val="FF0000"/>
                </a:solidFill>
                <a:latin typeface="Monotype Corsiva" pitchFamily="66" charset="0"/>
              </a:rPr>
              <a:t>крутитемишся</a:t>
            </a:r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. Так і вибився в Циліндри.</a:t>
            </a:r>
            <a:endParaRPr lang="uk-UA" b="1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251520" y="0"/>
            <a:ext cx="4904928" cy="2761928"/>
          </a:xfrm>
          <a:prstGeom prst="wedgeEllipseCallout">
            <a:avLst>
              <a:gd name="adj1" fmla="val 71239"/>
              <a:gd name="adj2" fmla="val 3149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Я теж не відставав. Ти був такий собі Прямокутник, а я – лише твоя половина – Прямокутний Трикутник. Проте теж довелося навколо катета покрутитися, щоб Конусом стати . Але досить розмовляти. Якщо ти більший, то неси щось на обід</a:t>
            </a:r>
            <a:r>
              <a:rPr lang="uk-UA" dirty="0" smtClean="0">
                <a:solidFill>
                  <a:srgbClr val="FF0000"/>
                </a:solidFill>
              </a:rPr>
              <a:t>.</a:t>
            </a:r>
            <a:endParaRPr lang="uk-UA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1" name="Овальная выноска 10"/>
          <p:cNvSpPr/>
          <p:nvPr/>
        </p:nvSpPr>
        <p:spPr>
          <a:xfrm>
            <a:off x="3779912" y="3861048"/>
            <a:ext cx="2871936" cy="999728"/>
          </a:xfrm>
          <a:prstGeom prst="wedgeEllipseCallout">
            <a:avLst>
              <a:gd name="adj1" fmla="val -77786"/>
              <a:gd name="adj2" fmla="val -6101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Що принести?</a:t>
            </a:r>
            <a:endParaRPr lang="uk-UA" b="1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44008" y="3286125"/>
            <a:ext cx="2076450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188640"/>
            <a:ext cx="1800200" cy="2669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Овальная выноска 13"/>
          <p:cNvSpPr/>
          <p:nvPr/>
        </p:nvSpPr>
        <p:spPr>
          <a:xfrm>
            <a:off x="403920" y="404664"/>
            <a:ext cx="4904928" cy="1224136"/>
          </a:xfrm>
          <a:prstGeom prst="wedgeEllipseCallout">
            <a:avLst>
              <a:gd name="adj1" fmla="val 66349"/>
              <a:gd name="adj2" fmla="val 9545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Сам хвалився, що в тебе є дві основи, то давай одну з них.</a:t>
            </a:r>
            <a:endParaRPr lang="uk-UA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4211960" y="4293096"/>
            <a:ext cx="4536504" cy="1368152"/>
          </a:xfrm>
          <a:prstGeom prst="wedgeEllipseCallout">
            <a:avLst>
              <a:gd name="adj1" fmla="val -76795"/>
              <a:gd name="adj2" fmla="val -8950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На, бери, якщо зумієш з цього щось приготувати.</a:t>
            </a:r>
            <a:endParaRPr lang="uk-UA" b="1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6" name="Овальная выноска 15"/>
          <p:cNvSpPr/>
          <p:nvPr/>
        </p:nvSpPr>
        <p:spPr>
          <a:xfrm>
            <a:off x="556320" y="188640"/>
            <a:ext cx="4904928" cy="2592288"/>
          </a:xfrm>
          <a:prstGeom prst="wedgeEllipseCallout">
            <a:avLst>
              <a:gd name="adj1" fmla="val 63904"/>
              <a:gd name="adj2" fmla="val 283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Тепер ми цей круг зігнемо навпіл  і почнемо обертати навколо діаметра . Діти, подивіться, що вийшло? Правильно, куля! </a:t>
            </a:r>
          </a:p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А тепер ми її спечемо і буде в нас Колобок. Ох і смачний він, мабуть!</a:t>
            </a:r>
            <a:endParaRPr lang="uk-UA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 cstate="print">
            <a:biLevel thresh="50000"/>
          </a:blip>
          <a:srcRect/>
          <a:stretch>
            <a:fillRect/>
          </a:stretch>
        </p:blipFill>
        <p:spPr bwMode="auto">
          <a:xfrm>
            <a:off x="1547664" y="0"/>
            <a:ext cx="2438400" cy="286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1" dur="1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0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9" dur="1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9" dur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8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8" dur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3" dur="1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67" dur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2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76" dur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81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85" dur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9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94" dur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4" descr="C:\Users\Васьок\Desktop\Мартуся\Картинки математика\yahoo.msngr_glasses512x5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3933056"/>
            <a:ext cx="1944216" cy="1944216"/>
          </a:xfrm>
          <a:prstGeom prst="rect">
            <a:avLst/>
          </a:prstGeom>
          <a:noFill/>
        </p:spPr>
      </p:pic>
      <p:sp>
        <p:nvSpPr>
          <p:cNvPr id="3" name="Выноска-облако 2"/>
          <p:cNvSpPr/>
          <p:nvPr/>
        </p:nvSpPr>
        <p:spPr>
          <a:xfrm>
            <a:off x="4211960" y="332656"/>
            <a:ext cx="4176464" cy="2448272"/>
          </a:xfrm>
          <a:prstGeom prst="cloudCallout">
            <a:avLst>
              <a:gd name="adj1" fmla="val -81132"/>
              <a:gd name="adj2" fmla="val 107838"/>
            </a:avLst>
          </a:prstGeom>
          <a:solidFill>
            <a:schemeClr val="accent1">
              <a:alpha val="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0000"/>
                </a:solidFill>
                <a:latin typeface="Monotype Corsiva" pitchFamily="66" charset="0"/>
              </a:rPr>
              <a:t>Здається, вони збираються пообідати найдосконалішою фігурою! Утечу я від них і вони мене не наздоженуть.</a:t>
            </a:r>
            <a:endParaRPr lang="uk-UA" sz="20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4878 0.29041 C -0.22951 0.18567 -0.11024 0.08116 -0.05208 0.03283 C 0.00608 -0.01549 0.00295 -0.00786 0.00018 -1.56069E-6 " pathEditMode="relative" ptsTypes="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4" dur="1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063 0.00879 C 0.09757 0.01804 0.10556 0.0215 0.11528 0.01757 C 0.12847 0.02197 0.14097 0.02775 0.15452 0.03052 C 0.16372 0.03861 0.17292 0.03792 0.18403 0.03931 C 0.19601 0.04486 0.18108 0.03977 0.19549 0.03723 C 0.20052 0.0363 0.20538 0.04023 0.21024 0.04162 C 0.21823 0.05526 0.21458 0.05595 0.2283 0.05896 C 0.24254 0.05711 0.2467 0.0578 0.25955 0.06127 C 0.26823 0.07838 0.28073 0.0689 0.29722 0.06775 C 0.30955 0.0622 0.30365 0.06428 0.31528 0.06127 C 0.31962 0.06197 0.32431 0.06081 0.3283 0.06335 C 0.33056 0.06474 0.32969 0.07006 0.3316 0.07214 C 0.33333 0.07399 0.33594 0.07353 0.3382 0.07422 C 0.3816 0.06636 0.3224 0.07908 0.35781 0.06543 C 0.37396 0.05919 0.39566 0.05827 0.41198 0.05688 C 0.42535 0.05226 0.42309 0.04948 0.4382 0.05249 C 0.44306 0.05179 0.44827 0.05226 0.45295 0.05017 C 0.45521 0.04925 0.45573 0.04486 0.45781 0.0437 C 0.46094 0.04185 0.46441 0.04231 0.46771 0.04162 C 0.47327 0.03908 0.4783 0.03515 0.48403 0.03283 C 0.49757 0.02081 0.51615 0.02312 0.5316 0.02197 C 0.54531 0.01919 0.5559 0.02104 0.57101 0.01965 C 0.59861 0.0252 0.60833 0.02474 0.64479 0.02613 C 0.65382 0.02012 0.66146 0.01665 0.66927 0.00879 C 0.67483 -0.00624 0.68073 -0.00485 0.69236 -8.67052E-7 C 0.69827 -0.00254 0.71024 -0.00647 0.71024 -0.00624 C 0.71406 -0.00578 0.71788 -0.00324 0.7217 -0.00439 C 0.72361 -0.00485 0.72344 -0.00948 0.725 -0.01087 C 0.72691 -0.01248 0.72934 -0.01225 0.7316 -0.01295 C 0.74323 -0.02335 0.72917 -0.01225 0.75452 -0.01965 C 0.75642 -0.02011 0.75781 -0.02289 0.75955 -0.02405 C 0.76511 -0.02774 0.77708 -0.02798 0.78073 -0.02844 C 0.78611 -0.03075 0.79184 -0.03214 0.79722 -0.03491 C 0.80452 -0.03861 0.81077 -0.04324 0.8184 -0.04578 C 0.82604 -0.0511 0.83299 -0.05457 0.84132 -0.05665 C 0.85382 -0.0652 0.87448 -0.07861 0.88906 -0.07861 " pathEditMode="relative" rAng="0" ptsTypes="fffffffffffffffffffffffffffffffffffA">
                                      <p:cBhvr>
                                        <p:cTn id="1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9" y="-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Васьок\Desktop\Мартуся\Картинки математика\yahoo.msngr_glasses512x5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124744" y="692696"/>
            <a:ext cx="1944216" cy="194421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51520" y="260648"/>
            <a:ext cx="5076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</a:rPr>
              <a:t>Котиться далі наш Колобок,</a:t>
            </a:r>
          </a:p>
          <a:p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</a:rPr>
              <a:t>Крутиться швидко рум’яний бочок.</a:t>
            </a:r>
          </a:p>
          <a:p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</a:rPr>
              <a:t>Зайчик скакав та й зупинився,</a:t>
            </a:r>
          </a:p>
          <a:p>
            <a:r>
              <a:rPr lang="uk-UA" sz="2400" b="1" i="1" dirty="0" smtClean="0">
                <a:solidFill>
                  <a:schemeClr val="accent6">
                    <a:lumMod val="75000"/>
                  </a:schemeClr>
                </a:solidFill>
              </a:rPr>
              <a:t>Тут Колобок, якраз, підкотився.</a:t>
            </a:r>
            <a:endParaRPr lang="uk-UA" sz="2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Овальная выноска 12"/>
          <p:cNvSpPr/>
          <p:nvPr/>
        </p:nvSpPr>
        <p:spPr>
          <a:xfrm>
            <a:off x="683568" y="548680"/>
            <a:ext cx="3203848" cy="1656184"/>
          </a:xfrm>
          <a:prstGeom prst="wedgeEllipseCallout">
            <a:avLst>
              <a:gd name="adj1" fmla="val 96899"/>
              <a:gd name="adj2" fmla="val 99476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Колобок, </a:t>
            </a:r>
            <a:r>
              <a:rPr lang="uk-UA" b="1" i="1" dirty="0" err="1" smtClean="0">
                <a:solidFill>
                  <a:srgbClr val="FF0000"/>
                </a:solidFill>
                <a:latin typeface="Monotype Corsiva" pitchFamily="66" charset="0"/>
              </a:rPr>
              <a:t>Колобок</a:t>
            </a:r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, я тебе з’їм!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Овальная выноска 13"/>
          <p:cNvSpPr/>
          <p:nvPr/>
        </p:nvSpPr>
        <p:spPr>
          <a:xfrm>
            <a:off x="827584" y="476672"/>
            <a:ext cx="3203848" cy="1656184"/>
          </a:xfrm>
          <a:prstGeom prst="wedgeEllipseCallout">
            <a:avLst>
              <a:gd name="adj1" fmla="val 16509"/>
              <a:gd name="adj2" fmla="val 21265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Я від Конуса втік, я від Циліндра втік, а від тебе, Зайчику, теж утечу. Ти ж знаєш, що таке діаметр кулі?!</a:t>
            </a:r>
            <a:endParaRPr lang="uk-UA" b="1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15" name="Овальная выноска 14"/>
          <p:cNvSpPr/>
          <p:nvPr/>
        </p:nvSpPr>
        <p:spPr>
          <a:xfrm>
            <a:off x="755576" y="548680"/>
            <a:ext cx="3203848" cy="1152128"/>
          </a:xfrm>
          <a:prstGeom prst="wedgeEllipseCallout">
            <a:avLst>
              <a:gd name="adj1" fmla="val 88337"/>
              <a:gd name="adj2" fmla="val 156355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Діаметр </a:t>
            </a:r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кулі?!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to="" calcmode="lin" valueType="num">
                                      <p:cBhvr>
                                        <p:cTn id="13" dur="1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8.67362E-19 C 0.03629 0.11806 0.07274 0.23635 0.10504 0.31343 C 0.1375 0.39051 0.16441 0.4294 0.19497 0.46227 C 0.22552 0.49514 0.25972 0.5 0.28837 0.51111 C 0.31702 0.52222 0.35365 0.52593 0.36667 0.52894 " pathEditMode="relative" ptsTypes="aaaaA"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5" dur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4" dur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3" dur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8368 0.51736 C 0.4776 0.55602 0.5717 0.59468 0.65035 0.61065 C 0.72899 0.62662 0.78906 0.63079 0.85538 0.61273 C 0.9217 0.59468 0.97917 0.54491 1.04861 0.50162 C 1.11806 0.45833 1.23472 0.37755 1.27205 0.35278 " pathEditMode="relative" ptsTypes="aaaaA">
                                      <p:cBhvr>
                                        <p:cTn id="4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асьок\Desktop\Мартуся\Картинки математика\yahoo.msngr_glasses512x51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396536" y="1700808"/>
            <a:ext cx="2016224" cy="201622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707904" y="260648"/>
            <a:ext cx="5076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i="1" dirty="0" smtClean="0">
                <a:solidFill>
                  <a:srgbClr val="FF0000"/>
                </a:solidFill>
              </a:rPr>
              <a:t>Котиться далі собі Колобок,</a:t>
            </a: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Вабить нам око рум’яний бочок.</a:t>
            </a: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А під кущем Сірий Вовк був</a:t>
            </a:r>
          </a:p>
          <a:p>
            <a:r>
              <a:rPr lang="uk-UA" sz="2400" b="1" i="1" dirty="0" smtClean="0">
                <a:solidFill>
                  <a:srgbClr val="FF0000"/>
                </a:solidFill>
              </a:rPr>
              <a:t>І всю розмову з Зайчиком чув.</a:t>
            </a:r>
            <a:endParaRPr lang="uk-UA" sz="2400" b="1" i="1" dirty="0">
              <a:solidFill>
                <a:srgbClr val="FF0000"/>
              </a:solidFill>
            </a:endParaRPr>
          </a:p>
        </p:txBody>
      </p:sp>
      <p:sp>
        <p:nvSpPr>
          <p:cNvPr id="7" name="Овальная выноска 6"/>
          <p:cNvSpPr/>
          <p:nvPr/>
        </p:nvSpPr>
        <p:spPr>
          <a:xfrm>
            <a:off x="2339752" y="476672"/>
            <a:ext cx="3203848" cy="1152128"/>
          </a:xfrm>
          <a:prstGeom prst="wedgeEllipseCallout">
            <a:avLst>
              <a:gd name="adj1" fmla="val -84334"/>
              <a:gd name="adj2" fmla="val 17751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Не втечеш! </a:t>
            </a:r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Діаметр </a:t>
            </a:r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кулі – це…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ьная выноска 7"/>
          <p:cNvSpPr/>
          <p:nvPr/>
        </p:nvSpPr>
        <p:spPr>
          <a:xfrm>
            <a:off x="2483768" y="404664"/>
            <a:ext cx="3203848" cy="1656184"/>
          </a:xfrm>
          <a:prstGeom prst="wedgeEllipseCallout">
            <a:avLst>
              <a:gd name="adj1" fmla="val -22021"/>
              <a:gd name="adj2" fmla="val 225542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Я від Конуса втік, я від Циліндра втік,  від Зайчика втік, а від тебе, Вовчику, теж утечу. </a:t>
            </a:r>
            <a:endParaRPr lang="uk-UA" b="1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  <p:sp>
        <p:nvSpPr>
          <p:cNvPr id="9" name="Овальная выноска 8"/>
          <p:cNvSpPr/>
          <p:nvPr/>
        </p:nvSpPr>
        <p:spPr>
          <a:xfrm>
            <a:off x="2483768" y="620688"/>
            <a:ext cx="2295872" cy="1152128"/>
          </a:xfrm>
          <a:prstGeom prst="wedgeEllipseCallout">
            <a:avLst>
              <a:gd name="adj1" fmla="val -98274"/>
              <a:gd name="adj2" fmla="val 15767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i="1" dirty="0" smtClean="0">
                <a:solidFill>
                  <a:srgbClr val="FF0000"/>
                </a:solidFill>
                <a:latin typeface="Monotype Corsiva" pitchFamily="66" charset="0"/>
              </a:rPr>
              <a:t>Ось я тебе…!</a:t>
            </a:r>
            <a:endParaRPr lang="uk-UA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Овальная выноска 9"/>
          <p:cNvSpPr/>
          <p:nvPr/>
        </p:nvSpPr>
        <p:spPr>
          <a:xfrm>
            <a:off x="2627784" y="548680"/>
            <a:ext cx="3203848" cy="1016496"/>
          </a:xfrm>
          <a:prstGeom prst="wedgeEllipseCallout">
            <a:avLst>
              <a:gd name="adj1" fmla="val -24875"/>
              <a:gd name="adj2" fmla="val 3799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b="1" dirty="0" smtClean="0">
                <a:solidFill>
                  <a:srgbClr val="FF0000"/>
                </a:solidFill>
                <a:latin typeface="Monotype Corsiva" pitchFamily="66" charset="0"/>
              </a:rPr>
              <a:t>А ти знаєш, чому дорівнює площа кулі?</a:t>
            </a:r>
            <a:endParaRPr lang="uk-UA" b="1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 to="" calcmode="lin" valueType="num">
                                      <p:cBhvr>
                                        <p:cTn id="13" dur="1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6875 0.01065 C 0.04878 0.07361 0.02882 0.13657 0.00712 0.18171 C -0.01459 0.22685 -0.01771 0.24653 -0.06129 0.28171 C -0.10486 0.3169 -0.18837 0.3706 -0.25452 0.39282 C -0.32066 0.41504 -0.39167 0.41134 -0.45782 0.41504 C -0.52396 0.41875 -0.61736 0.41458 -0.65122 0.41504 C -0.68507 0.41551 -0.67327 0.41643 -0.66129 0.41736 " pathEditMode="relative" rAng="0" ptsTypes="aaaaaaA">
                                      <p:cBhvr>
                                        <p:cTn id="1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77" y="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5" dur="1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34" dur="1"/>
                                        <p:tgtEl>
                                          <p:spTgt spid="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9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43" dur="1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8" dur="1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52" dur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66129 0.41736 C -0.56876 0.42338 -0.47605 0.42963 -0.41633 0.42407 C -0.3566 0.41852 -0.32605 0.40926 -0.30296 0.38403 C -0.27987 0.35879 -0.27883 0.31065 -0.27796 0.27291 C -0.27709 0.23518 -0.34653 0.21134 -0.29792 0.15741 C -0.24931 0.10347 -0.04133 -0.01505 0.01371 -0.05139 C 0.06874 -0.08773 0.05034 -0.07408 0.03211 -0.06042 " pathEditMode="relative" ptsTypes="aaaaaaA">
                                      <p:cBhvr>
                                        <p:cTn id="57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862</TotalTime>
  <Words>744</Words>
  <Application>Microsoft Office PowerPoint</Application>
  <PresentationFormat>Экран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Васьок</dc:creator>
  <cp:lastModifiedBy>Васьок</cp:lastModifiedBy>
  <cp:revision>89</cp:revision>
  <dcterms:created xsi:type="dcterms:W3CDTF">2014-01-28T12:21:14Z</dcterms:created>
  <dcterms:modified xsi:type="dcterms:W3CDTF">2014-02-01T20:16:58Z</dcterms:modified>
</cp:coreProperties>
</file>