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C3EB77-F21F-430C-918D-F8B804763178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58B453-50AF-4F13-9FE0-8F89E15BBF22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223789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>
                <a:solidFill>
                  <a:srgbClr val="0000FF"/>
                </a:solidFill>
                <a:latin typeface="Arial Black" pitchFamily="34" charset="0"/>
              </a:rPr>
              <a:t>Дії з многочленами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716016" y="3501008"/>
            <a:ext cx="3977655" cy="2304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Вчитися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можна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тільки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цікавістю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Щоб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перетравити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знання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треба 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поглинати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апетитом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 ».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Анатоль Франс</a:t>
            </a:r>
            <a:endParaRPr kumimoji="0" lang="ru-RU" sz="26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0" name="Picture 6" descr="C:\Users\Васьок\Desktop\Мартуся\Картинки математика\Картинки\школа\aluno0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0"/>
            <a:ext cx="3240360" cy="5435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7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70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700808"/>
            <a:ext cx="4416594" cy="95410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Самостійна</a:t>
            </a:r>
          </a:p>
          <a:p>
            <a:pPr algn="ctr"/>
            <a:r>
              <a:rPr lang="uk-U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робота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7170" name="Picture 2" descr="C:\Users\Васьок\Desktop\Мартуся\Картинки математика\Картинки\люди\мудрий хлопчик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764704"/>
            <a:ext cx="1737965" cy="223224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55576" y="2636912"/>
            <a:ext cx="2874505" cy="13234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uk-UA" sz="2000" b="1" u="sng" dirty="0" smtClean="0">
                <a:solidFill>
                  <a:srgbClr val="FF0000"/>
                </a:solidFill>
              </a:rPr>
              <a:t>Середній рівень</a:t>
            </a:r>
            <a:endParaRPr lang="uk-UA" sz="2000" dirty="0" smtClean="0"/>
          </a:p>
          <a:p>
            <a:pPr marL="342900" indent="-342900">
              <a:buAutoNum type="arabicParenR"/>
            </a:pPr>
            <a:r>
              <a:rPr lang="uk-UA" sz="2000" b="1" i="1" dirty="0" smtClean="0">
                <a:solidFill>
                  <a:srgbClr val="FF0000"/>
                </a:solidFill>
              </a:rPr>
              <a:t>10</a:t>
            </a:r>
            <a:r>
              <a:rPr lang="en-US" sz="2000" b="1" i="1" dirty="0" smtClean="0">
                <a:solidFill>
                  <a:srgbClr val="FF0000"/>
                </a:solidFill>
              </a:rPr>
              <a:t>x – 8x + 4y + 3y</a:t>
            </a: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(x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+ 5x) + (6x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– 2x)</a:t>
            </a: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4x·(x + 5) = 4x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+ 40</a:t>
            </a:r>
            <a:endParaRPr lang="uk-UA" sz="20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3501008"/>
            <a:ext cx="3898824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uk-UA" sz="2000" b="1" u="sng" dirty="0" smtClean="0">
                <a:solidFill>
                  <a:srgbClr val="FF0000"/>
                </a:solidFill>
              </a:rPr>
              <a:t>Достатній рівень</a:t>
            </a:r>
            <a:endParaRPr lang="uk-UA" sz="2000" dirty="0" smtClean="0"/>
          </a:p>
          <a:p>
            <a:pPr marL="342900" indent="-342900">
              <a:buAutoNum type="arabicParenR"/>
            </a:pPr>
            <a:r>
              <a:rPr lang="uk-UA" sz="2000" b="1" i="1" dirty="0" smtClean="0">
                <a:solidFill>
                  <a:srgbClr val="FF0000"/>
                </a:solidFill>
              </a:rPr>
              <a:t>9</a:t>
            </a:r>
            <a:r>
              <a:rPr lang="en-US" sz="2000" b="1" i="1" dirty="0" smtClean="0">
                <a:solidFill>
                  <a:srgbClr val="FF0000"/>
                </a:solidFill>
              </a:rPr>
              <a:t>a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– 5ab – 12ab – 15a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(2y + 5) · (y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– 3) + 5y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·(y – 4)</a:t>
            </a: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(3x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– 6x) – (2x + 4) = 3x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+ 20</a:t>
            </a:r>
            <a:endParaRPr lang="uk-UA" sz="2000" b="1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5085184"/>
            <a:ext cx="4262705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uk-UA" sz="2000" b="1" u="sng" dirty="0" smtClean="0">
                <a:solidFill>
                  <a:srgbClr val="FF0000"/>
                </a:solidFill>
              </a:rPr>
              <a:t>Високий рівень</a:t>
            </a:r>
            <a:endParaRPr lang="uk-UA" sz="2000" dirty="0" smtClean="0"/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6x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– 18x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4</a:t>
            </a:r>
            <a:r>
              <a:rPr lang="en-US" sz="2000" b="1" i="1" dirty="0" smtClean="0">
                <a:solidFill>
                  <a:srgbClr val="FF0000"/>
                </a:solidFill>
              </a:rPr>
              <a:t> – 18x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+ 5x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4</a:t>
            </a: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15y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+ 5 – (5y + 6) · (3y – 2)</a:t>
            </a: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(2 – x) · (x – 1) + x·(2x – 5) = 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+ 2</a:t>
            </a:r>
            <a:endParaRPr lang="uk-UA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412776"/>
            <a:ext cx="4416594" cy="95410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Перевір себе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636912"/>
            <a:ext cx="2238177" cy="13234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uk-UA" sz="2000" b="1" u="sng" dirty="0" smtClean="0">
                <a:solidFill>
                  <a:srgbClr val="FF0000"/>
                </a:solidFill>
              </a:rPr>
              <a:t>Середній рівень</a:t>
            </a:r>
            <a:endParaRPr lang="uk-UA" sz="2000" dirty="0" smtClean="0"/>
          </a:p>
          <a:p>
            <a:pPr marL="342900" indent="-342900">
              <a:buAutoNum type="arabicParenR"/>
            </a:pPr>
            <a:r>
              <a:rPr lang="uk-UA" sz="2000" b="1" i="1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x + </a:t>
            </a:r>
            <a:r>
              <a:rPr lang="uk-UA" sz="2000" b="1" i="1" dirty="0" smtClean="0">
                <a:solidFill>
                  <a:srgbClr val="FF0000"/>
                </a:solidFill>
              </a:rPr>
              <a:t>7</a:t>
            </a:r>
            <a:r>
              <a:rPr lang="en-US" sz="2000" b="1" i="1" dirty="0" smtClean="0">
                <a:solidFill>
                  <a:srgbClr val="FF0000"/>
                </a:solidFill>
              </a:rPr>
              <a:t>y</a:t>
            </a:r>
          </a:p>
          <a:p>
            <a:pPr marL="342900" indent="-342900">
              <a:buAutoNum type="arabicParenR"/>
            </a:pPr>
            <a:r>
              <a:rPr lang="uk-UA" sz="2000" b="1" i="1" dirty="0" smtClean="0">
                <a:solidFill>
                  <a:srgbClr val="FF0000"/>
                </a:solidFill>
              </a:rPr>
              <a:t>7</a:t>
            </a:r>
            <a:r>
              <a:rPr lang="en-US" sz="2000" b="1" i="1" dirty="0" smtClean="0">
                <a:solidFill>
                  <a:srgbClr val="FF0000"/>
                </a:solidFill>
              </a:rPr>
              <a:t>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+ </a:t>
            </a:r>
            <a:r>
              <a:rPr lang="uk-UA" sz="2000" b="1" i="1" dirty="0" smtClean="0">
                <a:solidFill>
                  <a:srgbClr val="FF0000"/>
                </a:solidFill>
              </a:rPr>
              <a:t>3</a:t>
            </a:r>
            <a:r>
              <a:rPr lang="en-US" sz="2000" b="1" i="1" dirty="0" smtClean="0">
                <a:solidFill>
                  <a:srgbClr val="FF0000"/>
                </a:solidFill>
              </a:rPr>
              <a:t>x</a:t>
            </a: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x = 2</a:t>
            </a:r>
            <a:endParaRPr lang="uk-UA" sz="20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3501008"/>
            <a:ext cx="2574744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uk-UA" sz="2000" b="1" u="sng" dirty="0" smtClean="0">
                <a:solidFill>
                  <a:srgbClr val="FF0000"/>
                </a:solidFill>
              </a:rPr>
              <a:t>Достатній рівень</a:t>
            </a:r>
            <a:endParaRPr lang="uk-UA" sz="2000" dirty="0" smtClean="0"/>
          </a:p>
          <a:p>
            <a:pPr marL="342900" indent="-342900">
              <a:buAutoNum type="arabicParenR"/>
            </a:pPr>
            <a:r>
              <a:rPr lang="uk-UA" sz="2000" b="1" i="1" dirty="0" smtClean="0">
                <a:solidFill>
                  <a:srgbClr val="FF0000"/>
                </a:solidFill>
              </a:rPr>
              <a:t>-6</a:t>
            </a:r>
            <a:r>
              <a:rPr lang="en-US" sz="2000" b="1" i="1" dirty="0" smtClean="0">
                <a:solidFill>
                  <a:srgbClr val="FF0000"/>
                </a:solidFill>
              </a:rPr>
              <a:t>a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– </a:t>
            </a:r>
            <a:r>
              <a:rPr lang="uk-UA" sz="2000" b="1" i="1" dirty="0" smtClean="0">
                <a:solidFill>
                  <a:srgbClr val="FF0000"/>
                </a:solidFill>
              </a:rPr>
              <a:t>1</a:t>
            </a:r>
            <a:r>
              <a:rPr lang="en-US" sz="2000" b="1" i="1" dirty="0" smtClean="0">
                <a:solidFill>
                  <a:srgbClr val="FF0000"/>
                </a:solidFill>
              </a:rPr>
              <a:t>7ab</a:t>
            </a:r>
            <a:endParaRPr lang="en-US" sz="2000" b="1" i="1" baseline="30000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uk-UA" sz="2000" b="1" i="1" dirty="0" smtClean="0">
                <a:solidFill>
                  <a:srgbClr val="FF0000"/>
                </a:solidFill>
              </a:rPr>
              <a:t>7</a:t>
            </a:r>
            <a:r>
              <a:rPr lang="en-US" sz="2000" b="1" i="1" dirty="0" smtClean="0">
                <a:solidFill>
                  <a:srgbClr val="FF0000"/>
                </a:solidFill>
              </a:rPr>
              <a:t>y</a:t>
            </a:r>
            <a:r>
              <a:rPr lang="uk-UA" sz="2000" b="1" i="1" baseline="30000" dirty="0" smtClean="0">
                <a:solidFill>
                  <a:srgbClr val="FF0000"/>
                </a:solidFill>
              </a:rPr>
              <a:t>3</a:t>
            </a:r>
            <a:r>
              <a:rPr lang="en-US" sz="2000" b="1" i="1" dirty="0" smtClean="0">
                <a:solidFill>
                  <a:srgbClr val="FF0000"/>
                </a:solidFill>
              </a:rPr>
              <a:t> – </a:t>
            </a:r>
            <a:r>
              <a:rPr lang="uk-UA" sz="2000" b="1" i="1" dirty="0" smtClean="0">
                <a:solidFill>
                  <a:srgbClr val="FF0000"/>
                </a:solidFill>
              </a:rPr>
              <a:t>1</a:t>
            </a:r>
            <a:r>
              <a:rPr lang="en-US" sz="2000" b="1" i="1" dirty="0" smtClean="0">
                <a:solidFill>
                  <a:srgbClr val="FF0000"/>
                </a:solidFill>
              </a:rPr>
              <a:t>5y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uk-UA" sz="2000" b="1" i="1" baseline="30000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– </a:t>
            </a:r>
            <a:r>
              <a:rPr lang="uk-UA" sz="2000" b="1" i="1" dirty="0" smtClean="0">
                <a:solidFill>
                  <a:srgbClr val="FF0000"/>
                </a:solidFill>
              </a:rPr>
              <a:t>6</a:t>
            </a:r>
            <a:r>
              <a:rPr lang="en-US" sz="2000" b="1" i="1" dirty="0" smtClean="0">
                <a:solidFill>
                  <a:srgbClr val="FF0000"/>
                </a:solidFill>
              </a:rPr>
              <a:t>y – 15 </a:t>
            </a: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x = - 3</a:t>
            </a:r>
            <a:endParaRPr lang="uk-UA" sz="2000" b="1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5085184"/>
            <a:ext cx="2170466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uk-UA" sz="2000" b="1" u="sng" dirty="0" smtClean="0">
                <a:solidFill>
                  <a:srgbClr val="FF0000"/>
                </a:solidFill>
              </a:rPr>
              <a:t>Високий рівень</a:t>
            </a:r>
            <a:endParaRPr lang="uk-UA" sz="2000" dirty="0" smtClean="0"/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-13x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4</a:t>
            </a:r>
            <a:r>
              <a:rPr lang="en-US" sz="2000" b="1" i="1" dirty="0" smtClean="0">
                <a:solidFill>
                  <a:srgbClr val="FF0000"/>
                </a:solidFill>
              </a:rPr>
              <a:t> – 12x</a:t>
            </a:r>
            <a:r>
              <a:rPr lang="en-US" sz="20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endParaRPr lang="en-US" sz="2000" b="1" i="1" baseline="30000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–8y + 17</a:t>
            </a:r>
          </a:p>
          <a:p>
            <a:pPr marL="342900" indent="-342900">
              <a:buAutoNum type="arabicParenR"/>
            </a:pPr>
            <a:r>
              <a:rPr lang="en-US" sz="2000" b="1" i="1" dirty="0" smtClean="0">
                <a:solidFill>
                  <a:srgbClr val="FF0000"/>
                </a:solidFill>
              </a:rPr>
              <a:t>x = - 2</a:t>
            </a:r>
            <a:endParaRPr lang="uk-UA" sz="2000" b="1" dirty="0" smtClean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Васьок\Desktop\Мартуся\Картинки математика\Картинки\люди\мудрий хлопчик 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692696"/>
            <a:ext cx="3062031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ru-RU" sz="2800" smtClean="0"/>
          </a:p>
          <a:p>
            <a:pPr algn="ctr" eaLnBrk="1" hangingPunct="1"/>
            <a:endParaRPr lang="ru-RU" smtClean="0"/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 rot="655368">
            <a:off x="2817813" y="3246438"/>
            <a:ext cx="3508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Сьогодні на уроці я повторив…</a:t>
            </a: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4859338" y="2565400"/>
            <a:ext cx="344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Сьогодні на уроці я закріпив...”</a:t>
            </a:r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 rot="-2106047">
            <a:off x="3492500" y="5157788"/>
            <a:ext cx="3544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“Сьогодні на уроці я дізнався...”</a:t>
            </a:r>
          </a:p>
        </p:txBody>
      </p:sp>
      <p:pic>
        <p:nvPicPr>
          <p:cNvPr id="25607" name="Рисунок 9" descr="gallery_2_99_861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04838">
            <a:off x="6543675" y="712788"/>
            <a:ext cx="1519238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Рисунок 10" descr="егне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03510">
            <a:off x="650265" y="2207177"/>
            <a:ext cx="18002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Рисунок 11" descr="C41-07copy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3645024"/>
            <a:ext cx="15716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0" name="Rectangle 12"/>
          <p:cNvSpPr>
            <a:spLocks noChangeArrowheads="1"/>
          </p:cNvSpPr>
          <p:nvPr/>
        </p:nvSpPr>
        <p:spPr bwMode="auto">
          <a:xfrm rot="-1445759">
            <a:off x="539750" y="4581525"/>
            <a:ext cx="414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“Сьогодні на уроці я познайомився...”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1556792"/>
            <a:ext cx="4416594" cy="95410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Відгук </a:t>
            </a:r>
          </a:p>
          <a:p>
            <a:pPr algn="ctr"/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на статтю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204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b="1" i="1" dirty="0" smtClean="0">
                <a:solidFill>
                  <a:srgbClr val="0070C0"/>
                </a:solidFill>
              </a:rPr>
              <a:t>Напевне, у вашому житті траплялися моменти коли, прочитавши якийсь матеріал у журналі або газеті, ви ним переймались або були в захопленні, або в обуренні. І можливо, у вас виникало бажання самим написати щось таке… Словом, щоб усі заніміли від подиву. Я даю вам шанс поставити себе на місце журналіста: а раптом у вашій особі живе </a:t>
            </a:r>
            <a:r>
              <a:rPr lang="uk-UA" b="1" i="1" dirty="0" err="1" smtClean="0">
                <a:solidFill>
                  <a:srgbClr val="0070C0"/>
                </a:solidFill>
              </a:rPr>
              <a:t>“супер</a:t>
            </a:r>
            <a:r>
              <a:rPr lang="uk-UA" b="1" i="1" dirty="0" smtClean="0">
                <a:solidFill>
                  <a:srgbClr val="0070C0"/>
                </a:solidFill>
              </a:rPr>
              <a:t> </a:t>
            </a:r>
            <a:r>
              <a:rPr lang="uk-UA" b="1" i="1" dirty="0" err="1" smtClean="0">
                <a:solidFill>
                  <a:srgbClr val="0070C0"/>
                </a:solidFill>
              </a:rPr>
              <a:t>журналіст”</a:t>
            </a:r>
            <a:r>
              <a:rPr lang="uk-UA" b="1" i="1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uk-UA" b="1" i="1" dirty="0" smtClean="0">
                <a:solidFill>
                  <a:srgbClr val="0070C0"/>
                </a:solidFill>
              </a:rPr>
              <a:t>Результатом вашої роботи на уроці алгебри стане власний виступ номера математичної газети. Кінцевий результат праці будь-якого журналіста – цікавий матеріал (</a:t>
            </a:r>
            <a:r>
              <a:rPr lang="uk-UA" b="1" i="1" dirty="0" err="1" smtClean="0">
                <a:solidFill>
                  <a:srgbClr val="0070C0"/>
                </a:solidFill>
              </a:rPr>
              <a:t>інформзамітка</a:t>
            </a:r>
            <a:r>
              <a:rPr lang="uk-UA" b="1" i="1" dirty="0" smtClean="0">
                <a:solidFill>
                  <a:srgbClr val="0070C0"/>
                </a:solidFill>
              </a:rPr>
              <a:t>, стаття, нарис у газету тощо). Цьому передує копітка робота. Насамперед потрібно визначитися з темою журналістського пошуку. Потім оперативно зібрати вичерпну інформацію, сукупність фактів, що стануть основою задуманого матеріалу.</a:t>
            </a:r>
          </a:p>
          <a:p>
            <a:pPr>
              <a:buNone/>
            </a:pPr>
            <a:r>
              <a:rPr lang="uk-UA" b="1" i="1" dirty="0" smtClean="0">
                <a:solidFill>
                  <a:srgbClr val="0070C0"/>
                </a:solidFill>
              </a:rPr>
              <a:t>Отже, ваша мета – зібрати якомога більше інформації, фактів цієї теми.</a:t>
            </a:r>
          </a:p>
          <a:p>
            <a:pPr>
              <a:buNone/>
            </a:pPr>
            <a:r>
              <a:rPr lang="uk-UA" b="1" i="1" dirty="0" smtClean="0">
                <a:solidFill>
                  <a:srgbClr val="0070C0"/>
                </a:solidFill>
              </a:rPr>
              <a:t>Як ви гадаєте, чи важливо, якою буде назва газети? Придумайте свою назву нашої газети.</a:t>
            </a:r>
            <a:endParaRPr lang="uk-UA" b="1" i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941168"/>
            <a:ext cx="1863457" cy="1707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46548" y="2826256"/>
            <a:ext cx="5050904" cy="12054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4000" b="1" dirty="0" smtClean="0">
                <a:solidFill>
                  <a:srgbClr val="0070C0"/>
                </a:solidFill>
                <a:latin typeface="Comic Sans MS" pitchFamily="66" charset="0"/>
              </a:rPr>
              <a:t>Що таке одночлен?</a:t>
            </a:r>
            <a:endParaRPr lang="uk-UA" sz="4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908720"/>
            <a:ext cx="3674402" cy="92333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Інтерв’ю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C:\Users\Васьок\Desktop\Мартуся\Картинки математика\Картинки\школа\J028361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052736"/>
            <a:ext cx="1872208" cy="1959968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2051720" y="2852936"/>
            <a:ext cx="5050904" cy="120548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Що таке многочлен?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051720" y="2492896"/>
            <a:ext cx="5050904" cy="191683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 одночлен піднести до степеня?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1907704" y="2420888"/>
            <a:ext cx="5050904" cy="191683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 помножити степені з однаковими основами?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91680" y="2492896"/>
            <a:ext cx="5050904" cy="191683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 піднести степінь до степеня?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979712" y="2492896"/>
            <a:ext cx="5050904" cy="19168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 поділити степені?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2051720" y="2420888"/>
            <a:ext cx="5050904" cy="19168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 звести подібні доданки?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1907704" y="2348880"/>
            <a:ext cx="5050904" cy="19168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 додати многочлени?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1979712" y="2492896"/>
            <a:ext cx="5050904" cy="19168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 відняти многочлени?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2051720" y="2492896"/>
            <a:ext cx="5050904" cy="191683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 помножити одночлен на многочлен?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1907704" y="2420888"/>
            <a:ext cx="5050904" cy="191683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 помножити многочлен на многочлен?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9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9" dur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9" dur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9" dur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9" dur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9" dur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9" dur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9" dur="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9" dur="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9" dur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32040" y="620688"/>
            <a:ext cx="371916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uk-UA" sz="5400" b="1" cap="none" spc="0" dirty="0" smtClean="0">
                <a:ln w="24500" cmpd="dbl">
                  <a:solidFill>
                    <a:srgbClr val="FF6600"/>
                  </a:solidFill>
                  <a:prstDash val="solid"/>
                  <a:miter lim="800000"/>
                </a:ln>
                <a:gradFill flip="none" rotWithShape="1"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Усна лічба</a:t>
            </a:r>
            <a:endParaRPr lang="uk-UA" sz="5400" b="1" cap="none" spc="0" dirty="0">
              <a:ln w="24500" cmpd="dbl">
                <a:solidFill>
                  <a:srgbClr val="FF6600"/>
                </a:solidFill>
                <a:prstDash val="solid"/>
                <a:miter lim="800000"/>
              </a:ln>
              <a:gradFill flip="none" rotWithShape="1"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24744"/>
            <a:ext cx="1435586" cy="4679038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dirty="0" err="1" smtClean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Співбесіда</a:t>
            </a:r>
            <a:endParaRPr lang="ru-RU" sz="2000" b="1" cap="all" dirty="0" smtClean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  <a:p>
            <a:pPr algn="ctr"/>
            <a:r>
              <a:rPr lang="ru-RU" sz="2000" b="1" cap="all" dirty="0" smtClean="0">
                <a:ln w="0">
                  <a:solidFill>
                    <a:srgbClr val="FF6600"/>
                  </a:solidFill>
                </a:ln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У головного</a:t>
            </a:r>
          </a:p>
          <a:p>
            <a:pPr algn="ctr"/>
            <a:r>
              <a:rPr lang="ru-RU" sz="2000" b="1" cap="all" dirty="0" smtClean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редактора</a:t>
            </a:r>
            <a:endParaRPr lang="ru-RU" sz="2000" b="1" cap="all" dirty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pic>
        <p:nvPicPr>
          <p:cNvPr id="1026" name="Picture 2" descr="C:\Users\Васьок\Desktop\Мартуся\Картинки математика\Картинки\школа\J030335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764704"/>
            <a:ext cx="2016224" cy="20162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35896" y="3140968"/>
            <a:ext cx="4147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 + 2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uk-UA" sz="88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3928" y="3356992"/>
            <a:ext cx="41764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 + 1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uk-UA" sz="88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3928" y="3140968"/>
            <a:ext cx="4147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9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 - 7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uk-UA" sz="88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9992" y="2996952"/>
            <a:ext cx="23551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а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а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uk-UA" sz="88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4008" y="3140968"/>
            <a:ext cx="25090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(с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uk-UA" sz="8800" b="1" i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uk-UA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uk-UA" sz="88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7904" y="3140968"/>
            <a:ext cx="482536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i="1" dirty="0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32</a:t>
            </a:r>
            <a:r>
              <a:rPr lang="en-US" sz="8800" b="1" i="1" dirty="0" smtClean="0">
                <a:solidFill>
                  <a:srgbClr val="FF0000"/>
                </a:solidFill>
                <a:latin typeface="Comic Sans MS" pitchFamily="66" charset="0"/>
              </a:rPr>
              <a:t> : b</a:t>
            </a:r>
            <a:r>
              <a:rPr lang="en-US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24</a:t>
            </a:r>
            <a:endParaRPr lang="uk-UA" sz="88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5856" y="3140968"/>
            <a:ext cx="525336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i="1" dirty="0" smtClean="0">
                <a:solidFill>
                  <a:srgbClr val="FF0000"/>
                </a:solidFill>
                <a:latin typeface="Comic Sans MS" pitchFamily="66" charset="0"/>
              </a:rPr>
              <a:t>5x + 10x</a:t>
            </a:r>
            <a:endParaRPr lang="uk-UA" sz="88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1720" y="3284984"/>
            <a:ext cx="72683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i="1" dirty="0" smtClean="0">
                <a:solidFill>
                  <a:srgbClr val="FF0000"/>
                </a:solidFill>
                <a:latin typeface="Comic Sans MS" pitchFamily="66" charset="0"/>
              </a:rPr>
              <a:t>3x·(5x</a:t>
            </a:r>
            <a:r>
              <a:rPr lang="en-US" sz="88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8800" b="1" i="1" dirty="0" smtClean="0">
                <a:solidFill>
                  <a:srgbClr val="FF0000"/>
                </a:solidFill>
                <a:latin typeface="Comic Sans MS" pitchFamily="66" charset="0"/>
              </a:rPr>
              <a:t> – 4)</a:t>
            </a:r>
            <a:endParaRPr lang="uk-UA" sz="88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55576" y="3429000"/>
            <a:ext cx="6888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i="1" dirty="0" smtClean="0">
                <a:solidFill>
                  <a:srgbClr val="FF0000"/>
                </a:solidFill>
                <a:latin typeface="Comic Sans MS" pitchFamily="66" charset="0"/>
              </a:rPr>
              <a:t>6x</a:t>
            </a:r>
            <a:r>
              <a:rPr lang="en-US" sz="72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7200" b="1" i="1" dirty="0" smtClean="0">
                <a:solidFill>
                  <a:srgbClr val="FF0000"/>
                </a:solidFill>
                <a:latin typeface="Comic Sans MS" pitchFamily="66" charset="0"/>
              </a:rPr>
              <a:t>-(10 - 4x</a:t>
            </a:r>
            <a:r>
              <a:rPr lang="en-US" sz="72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7200" b="1" i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uk-UA" sz="72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23728" y="3573016"/>
            <a:ext cx="68146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i="1" dirty="0" smtClean="0">
                <a:solidFill>
                  <a:srgbClr val="FF0000"/>
                </a:solidFill>
                <a:latin typeface="Comic Sans MS" pitchFamily="66" charset="0"/>
              </a:rPr>
              <a:t>(x+2) + (8x-6)</a:t>
            </a:r>
            <a:endParaRPr lang="uk-UA" sz="72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1720" y="4005064"/>
            <a:ext cx="69012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i="1" dirty="0" smtClean="0">
                <a:solidFill>
                  <a:srgbClr val="FF0000"/>
                </a:solidFill>
                <a:latin typeface="Comic Sans MS" pitchFamily="66" charset="0"/>
              </a:rPr>
              <a:t>-3x·(4x</a:t>
            </a:r>
            <a:r>
              <a:rPr lang="en-US" sz="72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7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7200" b="1" i="1" dirty="0" smtClean="0">
                <a:solidFill>
                  <a:srgbClr val="FF0000"/>
                </a:solidFill>
                <a:latin typeface="Comic Sans MS" pitchFamily="66" charset="0"/>
              </a:rPr>
              <a:t>– 8x)</a:t>
            </a:r>
            <a:endParaRPr lang="uk-UA" sz="72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55776" y="3501008"/>
            <a:ext cx="62311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i="1" dirty="0" smtClean="0">
                <a:solidFill>
                  <a:srgbClr val="FF0000"/>
                </a:solidFill>
                <a:latin typeface="Comic Sans MS" pitchFamily="66" charset="0"/>
              </a:rPr>
              <a:t>(2x</a:t>
            </a:r>
            <a:r>
              <a:rPr lang="en-US" sz="7200" b="1" i="1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7200" b="1" i="1" dirty="0" smtClean="0">
                <a:solidFill>
                  <a:srgbClr val="FF0000"/>
                </a:solidFill>
                <a:latin typeface="Comic Sans MS" pitchFamily="66" charset="0"/>
              </a:rPr>
              <a:t>+3)·(x–4)</a:t>
            </a:r>
            <a:endParaRPr lang="uk-UA" sz="7200" b="1" i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0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3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3" dur="1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3" dur="1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3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3" dur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3" dur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3" dur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3" dur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3" dur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23" dur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33" dur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3" dur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асьок\Desktop\Мартуся\Картинки математика\Картинки\школа\J030347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980728"/>
            <a:ext cx="3517022" cy="244122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1412776"/>
            <a:ext cx="4416594" cy="95410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Робота за </a:t>
            </a:r>
          </a:p>
          <a:p>
            <a:pPr algn="ctr"/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письмовим столом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636912"/>
            <a:ext cx="3079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i="1" dirty="0" smtClean="0">
                <a:solidFill>
                  <a:srgbClr val="FF0000"/>
                </a:solidFill>
              </a:rPr>
              <a:t>Спростити:</a:t>
            </a:r>
            <a:endParaRPr lang="uk-UA" sz="3600" b="1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4005064"/>
            <a:ext cx="582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І. (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m+3)·(m-4) – m·(m-1)+5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7704" y="4869160"/>
            <a:ext cx="5070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ІІ. (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y+2)·(y-3) – 2y·(1-y)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608" y="2492896"/>
            <a:ext cx="28178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i="1" dirty="0" smtClean="0">
                <a:solidFill>
                  <a:srgbClr val="FF0000"/>
                </a:solidFill>
              </a:rPr>
              <a:t>Розв’язати </a:t>
            </a:r>
          </a:p>
          <a:p>
            <a:pPr algn="ctr"/>
            <a:r>
              <a:rPr lang="uk-UA" sz="3600" b="1" i="1" dirty="0" smtClean="0">
                <a:solidFill>
                  <a:srgbClr val="FF0000"/>
                </a:solidFill>
              </a:rPr>
              <a:t>рівняння:</a:t>
            </a:r>
            <a:endParaRPr lang="uk-UA" sz="3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7704" y="4005064"/>
            <a:ext cx="5109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І. (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x+3)·(2x-1) – 2x</a:t>
            </a:r>
            <a:r>
              <a:rPr lang="en-US" sz="3600" b="1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= 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7704" y="4869160"/>
            <a:ext cx="5460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ІІ. 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10x</a:t>
            </a:r>
            <a:r>
              <a:rPr lang="en-US" sz="3600" b="1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+(5x-1)·(4-2x) = -4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536" y="2204864"/>
            <a:ext cx="44913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i="1" dirty="0" smtClean="0">
                <a:solidFill>
                  <a:srgbClr val="FF0000"/>
                </a:solidFill>
              </a:rPr>
              <a:t>Довести, що вираз</a:t>
            </a:r>
          </a:p>
          <a:p>
            <a:pPr algn="ctr"/>
            <a:r>
              <a:rPr lang="uk-UA" sz="3600" b="1" i="1" dirty="0" smtClean="0">
                <a:solidFill>
                  <a:srgbClr val="FF0000"/>
                </a:solidFill>
              </a:rPr>
              <a:t>не залежить від</a:t>
            </a:r>
          </a:p>
          <a:p>
            <a:pPr algn="ctr"/>
            <a:r>
              <a:rPr lang="uk-UA" sz="3600" b="1" i="1" dirty="0" smtClean="0">
                <a:solidFill>
                  <a:srgbClr val="FF0000"/>
                </a:solidFill>
              </a:rPr>
              <a:t>змінної</a:t>
            </a:r>
            <a:endParaRPr lang="uk-UA" sz="3600" b="1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7704" y="4005064"/>
            <a:ext cx="6135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І. (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m-7)·(m+1) – (m+2)·(m-8)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07704" y="4869160"/>
            <a:ext cx="6697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ІІ. 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="1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·(a</a:t>
            </a:r>
            <a:r>
              <a:rPr lang="en-US" sz="3600" b="1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-1) – (a</a:t>
            </a:r>
            <a:r>
              <a:rPr lang="en-US" sz="3600" b="1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-2)·(a</a:t>
            </a:r>
            <a:r>
              <a:rPr lang="en-US" sz="3600" b="1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+3) – 2a</a:t>
            </a:r>
            <a:r>
              <a:rPr lang="en-US" sz="3600" b="1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6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9" dur="1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900"/>
                            </p:stCondLst>
                            <p:childTnLst>
                              <p:par>
                                <p:cTn id="60" presetID="2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1" dur="500" autoRev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autoRev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7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76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9" dur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2" dur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5" dur="50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" dur="50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400"/>
                            </p:stCondLst>
                            <p:childTnLst>
                              <p:par>
                                <p:cTn id="109" presetID="2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0" dur="500" autoRev="1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" dur="500" autoRev="1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autoRev="1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600"/>
                            </p:stCondLst>
                            <p:childTnLst>
                              <p:par>
                                <p:cTn id="114" presetID="2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5" dur="500" autoRev="1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500" autoRev="1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5A55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500" autoRev="1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3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allAtOnce"/>
      <p:bldP spid="6" grpId="1" build="allAtOnce"/>
      <p:bldP spid="7" grpId="0"/>
      <p:bldP spid="7" grpId="1"/>
      <p:bldP spid="8" grpId="0"/>
      <p:bldP spid="8" grpId="1"/>
      <p:bldP spid="10" grpId="0" uiExpand="1" build="allAtOnce"/>
      <p:bldP spid="10" grpId="1" uiExpand="1" build="allAtOnce"/>
      <p:bldP spid="11" grpId="0"/>
      <p:bldP spid="11" grpId="1"/>
      <p:bldP spid="12" grpId="0"/>
      <p:bldP spid="12" grpId="1"/>
      <p:bldP spid="13" grpId="0" uiExpand="1" build="allAtOnce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412776"/>
            <a:ext cx="4416594" cy="95410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Встановіть</a:t>
            </a:r>
          </a:p>
          <a:p>
            <a:pPr algn="ctr"/>
            <a:r>
              <a:rPr lang="uk-UA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закономірність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3074" name="Picture 2" descr="C:\Users\Васьок\Desktop\Мартуся\Картинки математика\Картинки\школа\5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692696"/>
            <a:ext cx="2440591" cy="2232248"/>
          </a:xfrm>
          <a:prstGeom prst="rect">
            <a:avLst/>
          </a:prstGeom>
          <a:noFill/>
        </p:spPr>
      </p:pic>
      <p:grpSp>
        <p:nvGrpSpPr>
          <p:cNvPr id="3075" name="Group 3"/>
          <p:cNvGrpSpPr>
            <a:grpSpLocks noChangeAspect="1"/>
          </p:cNvGrpSpPr>
          <p:nvPr/>
        </p:nvGrpSpPr>
        <p:grpSpPr bwMode="auto">
          <a:xfrm>
            <a:off x="971587" y="2780928"/>
            <a:ext cx="3369183" cy="2916000"/>
            <a:chOff x="854" y="1389"/>
            <a:chExt cx="3550" cy="3073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4" y="1389"/>
              <a:ext cx="3550" cy="3073"/>
            </a:xfrm>
            <a:prstGeom prst="rect">
              <a:avLst/>
            </a:prstGeom>
            <a:noFill/>
          </p:spPr>
        </p:pic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2094" y="2613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344" y="2613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1766" y="1956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8a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2434" y="1956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-2a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865" y="2613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-11a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2338" y="3316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1766" y="3316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-6a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051720" y="5517232"/>
            <a:ext cx="1008112" cy="504056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cs typeface="Arial" pitchFamily="34" charset="0"/>
              </a:rPr>
              <a:t>-6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85" name="Group 13"/>
          <p:cNvGrpSpPr>
            <a:grpSpLocks noChangeAspect="1"/>
          </p:cNvGrpSpPr>
          <p:nvPr/>
        </p:nvGrpSpPr>
        <p:grpSpPr bwMode="auto">
          <a:xfrm>
            <a:off x="4427984" y="2780928"/>
            <a:ext cx="3322840" cy="2916000"/>
            <a:chOff x="4404" y="1293"/>
            <a:chExt cx="3410" cy="2991"/>
          </a:xfrm>
        </p:grpSpPr>
        <p:pic>
          <p:nvPicPr>
            <p:cNvPr id="3086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04" y="1293"/>
              <a:ext cx="3410" cy="2991"/>
            </a:xfrm>
            <a:prstGeom prst="rect">
              <a:avLst/>
            </a:prstGeom>
            <a:noFill/>
          </p:spPr>
        </p:pic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5569" y="2496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4814" y="2496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-5a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9" name="Text Box 17"/>
            <p:cNvSpPr txBox="1">
              <a:spLocks noChangeArrowheads="1"/>
            </p:cNvSpPr>
            <p:nvPr/>
          </p:nvSpPr>
          <p:spPr bwMode="auto">
            <a:xfrm>
              <a:off x="5294" y="1807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9a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0" name="Text Box 18"/>
            <p:cNvSpPr txBox="1">
              <a:spLocks noChangeArrowheads="1"/>
            </p:cNvSpPr>
            <p:nvPr/>
          </p:nvSpPr>
          <p:spPr bwMode="auto">
            <a:xfrm>
              <a:off x="5825" y="1807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-3a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6322" y="2496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-4a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5825" y="3153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7a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5294" y="3153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436096" y="5517232"/>
            <a:ext cx="1008112" cy="504056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24128" y="5589240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  <a:latin typeface="Arial Black" pitchFamily="34" charset="0"/>
              </a:rPr>
              <a:t>15</a:t>
            </a:r>
            <a:endParaRPr lang="uk-UA" sz="2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4" dur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84" grpId="0" animBg="1"/>
      <p:bldP spid="25" grpId="0" build="allAtOnce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412776"/>
            <a:ext cx="4416594" cy="95410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Встановіть</a:t>
            </a:r>
          </a:p>
          <a:p>
            <a:pPr algn="ctr"/>
            <a:r>
              <a:rPr lang="uk-UA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закономірність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3074" name="Picture 2" descr="C:\Users\Васьок\Desktop\Мартуся\Картинки математика\Картинки\школа\5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692696"/>
            <a:ext cx="2440591" cy="2232248"/>
          </a:xfrm>
          <a:prstGeom prst="rect">
            <a:avLst/>
          </a:prstGeom>
          <a:noFill/>
        </p:spPr>
      </p:pic>
      <p:grpSp>
        <p:nvGrpSpPr>
          <p:cNvPr id="4098" name="Group 2"/>
          <p:cNvGrpSpPr>
            <a:grpSpLocks noChangeAspect="1"/>
          </p:cNvGrpSpPr>
          <p:nvPr/>
        </p:nvGrpSpPr>
        <p:grpSpPr bwMode="auto">
          <a:xfrm>
            <a:off x="971600" y="2924944"/>
            <a:ext cx="3096333" cy="2916000"/>
            <a:chOff x="854" y="5760"/>
            <a:chExt cx="3305" cy="3113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4" y="5760"/>
              <a:ext cx="3305" cy="3113"/>
            </a:xfrm>
            <a:prstGeom prst="rect">
              <a:avLst/>
            </a:prstGeom>
            <a:noFill/>
          </p:spPr>
        </p:pic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2022" y="6993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35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2091" y="6034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2725" y="6310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2990" y="6924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2725" y="7638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2091" y="7910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-9a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>
              <a:off x="1403" y="7638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1104" y="6993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-2a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1403" y="6310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0070C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3a</a:t>
              </a:r>
              <a:endParaRPr kumimoji="0" lang="uk-UA" sz="1800" b="0" i="0" u="none" strike="noStrike" cap="none" normalizeH="0" baseline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1979712" y="5661248"/>
            <a:ext cx="1008112" cy="504056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cs typeface="Arial" pitchFamily="34" charset="0"/>
              </a:rPr>
              <a:t>7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9" name="Group 13"/>
          <p:cNvGrpSpPr>
            <a:grpSpLocks noChangeAspect="1"/>
          </p:cNvGrpSpPr>
          <p:nvPr/>
        </p:nvGrpSpPr>
        <p:grpSpPr bwMode="auto">
          <a:xfrm>
            <a:off x="3995936" y="2708920"/>
            <a:ext cx="3313399" cy="2916000"/>
            <a:chOff x="4101" y="5831"/>
            <a:chExt cx="3272" cy="2879"/>
          </a:xfrm>
        </p:grpSpPr>
        <p:pic>
          <p:nvPicPr>
            <p:cNvPr id="4110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01" y="5831"/>
              <a:ext cx="3272" cy="2879"/>
            </a:xfrm>
            <a:prstGeom prst="rect">
              <a:avLst/>
            </a:prstGeom>
            <a:noFill/>
          </p:spPr>
        </p:pic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5357" y="7098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4729" y="6385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-5x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5936" y="6454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8x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4" name="Text Box 18"/>
            <p:cNvSpPr txBox="1">
              <a:spLocks noChangeArrowheads="1"/>
            </p:cNvSpPr>
            <p:nvPr/>
          </p:nvSpPr>
          <p:spPr bwMode="auto">
            <a:xfrm>
              <a:off x="4631" y="7533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2x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5" name="Text Box 19"/>
            <p:cNvSpPr txBox="1">
              <a:spLocks noChangeArrowheads="1"/>
            </p:cNvSpPr>
            <p:nvPr/>
          </p:nvSpPr>
          <p:spPr bwMode="auto">
            <a:xfrm>
              <a:off x="6040" y="7533"/>
              <a:ext cx="84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-3x</a:t>
              </a:r>
              <a:endParaRPr kumimoji="0" lang="uk-UA" sz="1800" b="0" i="0" u="none" strike="noStrike" cap="none" normalizeH="0" baseline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148064" y="5661248"/>
            <a:ext cx="1008112" cy="504056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573325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  <a:latin typeface="Arial Black" pitchFamily="34" charset="0"/>
              </a:rPr>
              <a:t>8</a:t>
            </a:r>
            <a:endParaRPr lang="uk-UA" sz="2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4" dur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84" grpId="0" animBg="1"/>
      <p:bldP spid="25" grpId="0" uiExpand="1" build="allAtOnce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412776"/>
            <a:ext cx="4416594" cy="95410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Встановіть</a:t>
            </a:r>
          </a:p>
          <a:p>
            <a:pPr algn="ctr"/>
            <a:r>
              <a:rPr lang="uk-UA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закономірність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3074" name="Picture 2" descr="C:\Users\Васьок\Desktop\Мартуся\Картинки математика\Картинки\школа\5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692696"/>
            <a:ext cx="2440591" cy="2232248"/>
          </a:xfrm>
          <a:prstGeom prst="rect">
            <a:avLst/>
          </a:prstGeom>
          <a:noFill/>
        </p:spPr>
      </p:pic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827584" y="2204864"/>
            <a:ext cx="2448272" cy="3816424"/>
            <a:chOff x="1181" y="760"/>
            <a:chExt cx="3236" cy="5271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1" y="760"/>
              <a:ext cx="3236" cy="5271"/>
            </a:xfrm>
            <a:prstGeom prst="rect">
              <a:avLst/>
            </a:prstGeom>
            <a:noFill/>
          </p:spPr>
        </p:pic>
        <p:sp>
          <p:nvSpPr>
            <p:cNvPr id="5124" name="WordArt 4"/>
            <p:cNvSpPr>
              <a:spLocks noChangeArrowheads="1" noChangeShapeType="1" noTextEdit="1"/>
            </p:cNvSpPr>
            <p:nvPr/>
          </p:nvSpPr>
          <p:spPr bwMode="auto">
            <a:xfrm rot="16200000">
              <a:off x="1109" y="2576"/>
              <a:ext cx="1013" cy="2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9525">
                    <a:solidFill>
                      <a:srgbClr val="0070C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3a+b</a:t>
              </a:r>
              <a:endParaRPr lang="uk-UA" sz="3600" kern="10" spc="0">
                <a:ln w="9525">
                  <a:solidFill>
                    <a:srgbClr val="0070C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  <p:sp>
          <p:nvSpPr>
            <p:cNvPr id="5125" name="WordArt 5"/>
            <p:cNvSpPr>
              <a:spLocks noChangeArrowheads="1" noChangeShapeType="1" noTextEdit="1"/>
            </p:cNvSpPr>
            <p:nvPr/>
          </p:nvSpPr>
          <p:spPr bwMode="auto">
            <a:xfrm rot="16200000">
              <a:off x="3422" y="2493"/>
              <a:ext cx="1013" cy="1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9525">
                    <a:solidFill>
                      <a:srgbClr val="0070C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12a-b</a:t>
              </a:r>
              <a:endParaRPr lang="uk-UA" sz="3600" kern="10" spc="0">
                <a:ln w="9525">
                  <a:solidFill>
                    <a:srgbClr val="0070C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  <p:sp>
          <p:nvSpPr>
            <p:cNvPr id="5126" name="WordArt 6"/>
            <p:cNvSpPr>
              <a:spLocks noChangeArrowheads="1" noChangeShapeType="1" noTextEdit="1"/>
            </p:cNvSpPr>
            <p:nvPr/>
          </p:nvSpPr>
          <p:spPr bwMode="auto">
            <a:xfrm rot="16200000">
              <a:off x="1817" y="4706"/>
              <a:ext cx="803" cy="2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9525">
                    <a:solidFill>
                      <a:srgbClr val="0070C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a+2b</a:t>
              </a:r>
              <a:endParaRPr lang="uk-UA" sz="3600" kern="10" spc="0">
                <a:ln w="9525">
                  <a:solidFill>
                    <a:srgbClr val="0070C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  <p:sp>
          <p:nvSpPr>
            <p:cNvPr id="5127" name="WordArt 7"/>
            <p:cNvSpPr>
              <a:spLocks noChangeArrowheads="1" noChangeShapeType="1" noTextEdit="1"/>
            </p:cNvSpPr>
            <p:nvPr/>
          </p:nvSpPr>
          <p:spPr bwMode="auto">
            <a:xfrm rot="16200000">
              <a:off x="2781" y="4646"/>
              <a:ext cx="930" cy="2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9525">
                    <a:solidFill>
                      <a:srgbClr val="0070C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a-3b</a:t>
              </a:r>
              <a:endParaRPr lang="uk-UA" sz="3600" kern="10" spc="0">
                <a:ln w="9525">
                  <a:solidFill>
                    <a:srgbClr val="0070C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  <p:sp>
          <p:nvSpPr>
            <p:cNvPr id="5128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073" y="2278"/>
              <a:ext cx="1132" cy="2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9525">
                    <a:solidFill>
                      <a:srgbClr val="0070C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13a+b</a:t>
              </a:r>
              <a:endParaRPr lang="uk-UA" sz="3600" kern="10" spc="0">
                <a:ln w="9525">
                  <a:solidFill>
                    <a:srgbClr val="0070C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  <p:grpSp>
        <p:nvGrpSpPr>
          <p:cNvPr id="5129" name="Group 9"/>
          <p:cNvGrpSpPr>
            <a:grpSpLocks noChangeAspect="1"/>
          </p:cNvGrpSpPr>
          <p:nvPr/>
        </p:nvGrpSpPr>
        <p:grpSpPr bwMode="auto">
          <a:xfrm>
            <a:off x="3563888" y="2204864"/>
            <a:ext cx="2343001" cy="3816000"/>
            <a:chOff x="4278" y="760"/>
            <a:chExt cx="3225" cy="5253"/>
          </a:xfrm>
        </p:grpSpPr>
        <p:pic>
          <p:nvPicPr>
            <p:cNvPr id="5130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78" y="760"/>
              <a:ext cx="3225" cy="5253"/>
            </a:xfrm>
            <a:prstGeom prst="rect">
              <a:avLst/>
            </a:prstGeom>
            <a:noFill/>
          </p:spPr>
        </p:pic>
        <p:sp>
          <p:nvSpPr>
            <p:cNvPr id="5131" name="WordArt 11"/>
            <p:cNvSpPr>
              <a:spLocks noChangeArrowheads="1" noChangeShapeType="1" noTextEdit="1"/>
            </p:cNvSpPr>
            <p:nvPr/>
          </p:nvSpPr>
          <p:spPr bwMode="auto">
            <a:xfrm rot="16200000">
              <a:off x="4275" y="2426"/>
              <a:ext cx="1016" cy="2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5a-b</a:t>
              </a:r>
              <a:endParaRPr lang="uk-UA" sz="3600" kern="10" spc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  <p:sp>
          <p:nvSpPr>
            <p:cNvPr id="5132" name="WordArt 12"/>
            <p:cNvSpPr>
              <a:spLocks noChangeArrowheads="1" noChangeShapeType="1" noTextEdit="1"/>
            </p:cNvSpPr>
            <p:nvPr/>
          </p:nvSpPr>
          <p:spPr bwMode="auto">
            <a:xfrm rot="16200000">
              <a:off x="6532" y="2408"/>
              <a:ext cx="1052" cy="2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3a-2b</a:t>
              </a:r>
              <a:endParaRPr lang="uk-UA" sz="3600" kern="10" spc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  <p:sp>
          <p:nvSpPr>
            <p:cNvPr id="5133" name="WordArt 13"/>
            <p:cNvSpPr>
              <a:spLocks noChangeArrowheads="1" noChangeShapeType="1" noTextEdit="1"/>
            </p:cNvSpPr>
            <p:nvPr/>
          </p:nvSpPr>
          <p:spPr bwMode="auto">
            <a:xfrm rot="16200000">
              <a:off x="4889" y="4597"/>
              <a:ext cx="1021" cy="2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3a+b</a:t>
              </a:r>
              <a:endParaRPr lang="uk-UA" sz="3600" kern="10" spc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  <p:sp>
          <p:nvSpPr>
            <p:cNvPr id="5134" name="WordArt 14"/>
            <p:cNvSpPr>
              <a:spLocks noChangeArrowheads="1" noChangeShapeType="1" noTextEdit="1"/>
            </p:cNvSpPr>
            <p:nvPr/>
          </p:nvSpPr>
          <p:spPr bwMode="auto">
            <a:xfrm rot="16200000">
              <a:off x="5857" y="4597"/>
              <a:ext cx="1021" cy="2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a-2b</a:t>
              </a:r>
              <a:endParaRPr lang="uk-UA" sz="3600" kern="10" spc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427984" y="3068960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  <a:latin typeface="Arial Black" pitchFamily="34" charset="0"/>
              </a:rPr>
              <a:t>?</a:t>
            </a:r>
            <a:endParaRPr lang="uk-UA" sz="6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67944" y="328498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Arial Black" pitchFamily="34" charset="0"/>
              </a:rPr>
              <a:t>4а-2</a:t>
            </a:r>
            <a:r>
              <a:rPr lang="en-US" sz="2800" b="1" dirty="0" smtClean="0">
                <a:solidFill>
                  <a:srgbClr val="FF0000"/>
                </a:solidFill>
                <a:latin typeface="Arial Black" pitchFamily="34" charset="0"/>
              </a:rPr>
              <a:t>b</a:t>
            </a:r>
            <a:endParaRPr lang="uk-UA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/>
      <p:bldP spid="26" grpId="1"/>
      <p:bldP spid="26" grpId="2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24744"/>
            <a:ext cx="6264696" cy="92333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Лист до редакції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146" name="Picture 2" descr="C:\Users\Васьок\Desktop\Мартуся\Картинки математика\Картинки\люди\image0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764704"/>
            <a:ext cx="2714625" cy="1943100"/>
          </a:xfrm>
          <a:prstGeom prst="rect">
            <a:avLst/>
          </a:prstGeom>
          <a:noFill/>
        </p:spPr>
      </p:pic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3891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200" b="1" i="1" dirty="0" smtClean="0">
                <a:solidFill>
                  <a:srgbClr val="0070C0"/>
                </a:solidFill>
                <a:latin typeface="Comic Sans MS" pitchFamily="66" charset="0"/>
                <a:ea typeface="Times New Roman"/>
              </a:rPr>
              <a:t>Шановна редакція! Розповідають, що одного разу Магараджа вибрав собі міністра. Він оголосив, що візьме  на цю посаду того, хто пройде по стіні навколо міста з великою посудиною, доверху наповненою молоком, і не проллє ні краплі. Багато людей ходили, а по дорозі їх гукали, лякали, відволікали, і вони проливали молоко. Але один чоловік все таки витримав цей іспит. Ні звуки, ні хитрощі не відволікали його від завдання. Магараджа був задоволений витримкою цього чоловіка й умінням зосередитися над виконанням поставленого завдання та призначив його своїм міністром. Зосередьтеся так само і ви та виконайте завдання.</a:t>
            </a:r>
            <a:endParaRPr lang="uk-UA" sz="22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1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1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</TotalTime>
  <Words>748</Words>
  <Application>Microsoft Office PowerPoint</Application>
  <PresentationFormat>Экран 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Дії з многочленами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Дії з многочленами</dc:title>
  <dc:creator>Васьок</dc:creator>
  <cp:lastModifiedBy>Васьок</cp:lastModifiedBy>
  <cp:revision>95</cp:revision>
  <dcterms:created xsi:type="dcterms:W3CDTF">2014-02-05T09:45:06Z</dcterms:created>
  <dcterms:modified xsi:type="dcterms:W3CDTF">2014-02-07T21:58:47Z</dcterms:modified>
</cp:coreProperties>
</file>