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4" r:id="rId6"/>
    <p:sldId id="268" r:id="rId7"/>
    <p:sldId id="267" r:id="rId8"/>
    <p:sldId id="262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FB61"/>
    <a:srgbClr val="FF3399"/>
    <a:srgbClr val="4605BB"/>
    <a:srgbClr val="91BADF"/>
    <a:srgbClr val="5C51E9"/>
    <a:srgbClr val="EE8AE4"/>
    <a:srgbClr val="B9D4ED"/>
    <a:srgbClr val="CC00CC"/>
    <a:srgbClr val="0C10B4"/>
    <a:srgbClr val="DED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398" y="-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8CEA3-E785-4EED-892B-6EDF8F2B50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0E7299B-E379-45AD-BC71-904B925F39C4}" type="pres">
      <dgm:prSet presAssocID="{2648CEA3-E785-4EED-892B-6EDF8F2B50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4FE55-0CB0-4D42-BE1C-8F70854AE819}" type="presOf" srcId="{2648CEA3-E785-4EED-892B-6EDF8F2B5063}" destId="{80E7299B-E379-45AD-BC71-904B925F39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F8B1875-D5A9-434F-9D9B-332D159FFF3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95E6AA-4701-4DC0-9CC9-BCE75EF049D3}" type="pres">
      <dgm:prSet presAssocID="{EF8B1875-D5A9-434F-9D9B-332D159FFF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6B95F1A-8F31-45E6-8BF8-EE8CAC3AECF9}" type="presOf" srcId="{EF8B1875-D5A9-434F-9D9B-332D159FFF34}" destId="{3295E6AA-4701-4DC0-9CC9-BCE75EF049D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48CEA3-E785-4EED-892B-6EDF8F2B50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0E7299B-E379-45AD-BC71-904B925F39C4}" type="pres">
      <dgm:prSet presAssocID="{2648CEA3-E785-4EED-892B-6EDF8F2B50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4FE55-0CB0-4D42-BE1C-8F70854AE819}" type="presOf" srcId="{2648CEA3-E785-4EED-892B-6EDF8F2B5063}" destId="{80E7299B-E379-45AD-BC71-904B925F39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8B1875-D5A9-434F-9D9B-332D159FFF3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B5B509-826D-47DC-8780-375452C4107A}">
      <dgm:prSet custT="1"/>
      <dgm:spPr>
        <a:gradFill rotWithShape="0">
          <a:gsLst>
            <a:gs pos="87000">
              <a:srgbClr val="EE8AE4"/>
            </a:gs>
            <a:gs pos="27000">
              <a:srgbClr val="568CDE"/>
            </a:gs>
            <a:gs pos="14000">
              <a:srgbClr val="5C51E9"/>
            </a:gs>
            <a:gs pos="4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58000">
              <a:srgbClr val="FFFF00"/>
            </a:gs>
          </a:gsLst>
          <a:path path="circle">
            <a:fillToRect l="100000" b="100000"/>
          </a:path>
        </a:gradFill>
        <a:ln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1000">
                <a:schemeClr val="accent1">
                  <a:lumMod val="0"/>
                  <a:lumOff val="100000"/>
                </a:schemeClr>
              </a:gs>
              <a:gs pos="25000">
                <a:srgbClr val="FFFFFF"/>
              </a:gs>
              <a:gs pos="44000">
                <a:srgbClr val="C7DDF1"/>
              </a:gs>
              <a:gs pos="54000">
                <a:schemeClr val="accent1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</a:ln>
        <a:scene3d>
          <a:camera prst="perspectiveLef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uk-UA" sz="1800" b="1" dirty="0" smtClean="0">
              <a:solidFill>
                <a:srgbClr val="4605B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 сформованості довільності основних психічних процесів та поведінки, </a:t>
          </a:r>
          <a:r>
            <a:rPr lang="uk-UA" sz="1800" b="1" dirty="0" err="1" smtClean="0">
              <a:solidFill>
                <a:srgbClr val="4605B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самоорганізованість</a:t>
          </a:r>
          <a:r>
            <a:rPr lang="uk-UA" sz="1800" b="1" dirty="0" smtClean="0">
              <a:solidFill>
                <a:srgbClr val="4605B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зосередженість, умінням контролювати свої емоції.  </a:t>
          </a:r>
          <a:endParaRPr lang="uk-UA" sz="1800" b="1" dirty="0">
            <a:solidFill>
              <a:srgbClr val="4605BB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5DE57-5D46-4C96-9FF4-7BFA6468C7EF}" type="parTrans" cxnId="{4E6E7878-7320-4F19-A7B8-48A89C2F4300}">
      <dgm:prSet/>
      <dgm:spPr/>
      <dgm:t>
        <a:bodyPr/>
        <a:lstStyle/>
        <a:p>
          <a:endParaRPr lang="ru-RU"/>
        </a:p>
      </dgm:t>
    </dgm:pt>
    <dgm:pt modelId="{83DD3DC7-0E12-4F05-A3CF-D87A6425B9E7}" type="sibTrans" cxnId="{4E6E7878-7320-4F19-A7B8-48A89C2F4300}">
      <dgm:prSet/>
      <dgm:spPr/>
      <dgm:t>
        <a:bodyPr/>
        <a:lstStyle/>
        <a:p>
          <a:endParaRPr lang="ru-RU"/>
        </a:p>
      </dgm:t>
    </dgm:pt>
    <dgm:pt modelId="{3295E6AA-4701-4DC0-9CC9-BCE75EF049D3}" type="pres">
      <dgm:prSet presAssocID="{EF8B1875-D5A9-434F-9D9B-332D159FFF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8E58EF-4EAA-42BB-A1F1-393A05DBA4E7}" type="pres">
      <dgm:prSet presAssocID="{42B5B509-826D-47DC-8780-375452C4107A}" presName="node" presStyleLbl="node1" presStyleIdx="0" presStyleCnt="1" custScaleX="38804" custScaleY="20991" custLinFactNeighborX="40549" custLinFactNeighborY="-3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B95F1A-8F31-45E6-8BF8-EE8CAC3AECF9}" type="presOf" srcId="{EF8B1875-D5A9-434F-9D9B-332D159FFF34}" destId="{3295E6AA-4701-4DC0-9CC9-BCE75EF049D3}" srcOrd="0" destOrd="0" presId="urn:microsoft.com/office/officeart/2005/8/layout/default"/>
    <dgm:cxn modelId="{4E6E7878-7320-4F19-A7B8-48A89C2F4300}" srcId="{EF8B1875-D5A9-434F-9D9B-332D159FFF34}" destId="{42B5B509-826D-47DC-8780-375452C4107A}" srcOrd="0" destOrd="0" parTransId="{3205DE57-5D46-4C96-9FF4-7BFA6468C7EF}" sibTransId="{83DD3DC7-0E12-4F05-A3CF-D87A6425B9E7}"/>
    <dgm:cxn modelId="{00EF9A0F-D633-43A9-82B8-5A7A08697D24}" type="presOf" srcId="{42B5B509-826D-47DC-8780-375452C4107A}" destId="{8A8E58EF-4EAA-42BB-A1F1-393A05DBA4E7}" srcOrd="0" destOrd="0" presId="urn:microsoft.com/office/officeart/2005/8/layout/default"/>
    <dgm:cxn modelId="{CFE8CABA-5151-4D41-AE67-94988ED2A64C}" type="presParOf" srcId="{3295E6AA-4701-4DC0-9CC9-BCE75EF049D3}" destId="{8A8E58EF-4EAA-42BB-A1F1-393A05DBA4E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8B1875-D5A9-434F-9D9B-332D159FFF3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A19D09-1DF2-48C2-9D38-6C9B9E48E795}">
      <dgm:prSet custT="1"/>
      <dgm:spPr>
        <a:solidFill>
          <a:srgbClr val="00B0F0"/>
        </a:solidFill>
      </dgm:spPr>
      <dgm:t>
        <a:bodyPr/>
        <a:lstStyle/>
        <a:p>
          <a:r>
            <a:rPr lang="uk-UA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Педагогічна готовність</a:t>
          </a:r>
          <a:r>
            <a:rPr lang="uk-UA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— це запас знань, умінь і навичок, наявний у дитини на момент вступу до школи. Під цим, як правило, мається на увазі уміння переказувати, читати, рахувати, однак це не дає змоги спрогнозувати успішність навчання навіть на найближчий час.</a:t>
          </a:r>
          <a:endParaRPr lang="uk-UA" sz="2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5B3954-A0B6-4338-A57E-2670786C5C91}" type="parTrans" cxnId="{15071147-C7FA-4D72-9CC2-63A425A88EF9}">
      <dgm:prSet/>
      <dgm:spPr/>
      <dgm:t>
        <a:bodyPr/>
        <a:lstStyle/>
        <a:p>
          <a:endParaRPr lang="ru-RU"/>
        </a:p>
      </dgm:t>
    </dgm:pt>
    <dgm:pt modelId="{9816C5AE-8161-4C9F-9503-44D040411973}" type="sibTrans" cxnId="{15071147-C7FA-4D72-9CC2-63A425A88EF9}">
      <dgm:prSet/>
      <dgm:spPr/>
      <dgm:t>
        <a:bodyPr/>
        <a:lstStyle/>
        <a:p>
          <a:endParaRPr lang="ru-RU"/>
        </a:p>
      </dgm:t>
    </dgm:pt>
    <dgm:pt modelId="{3D0D8591-9F01-4F57-8CBB-ADDE5B6F40DB}">
      <dgm:prSet custT="1"/>
      <dgm:spPr>
        <a:solidFill>
          <a:srgbClr val="00B0F0"/>
        </a:solidFill>
      </dgm:spPr>
      <dgm:t>
        <a:bodyPr/>
        <a:lstStyle/>
        <a:p>
          <a:r>
            <a:rPr lang="uk-UA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Психологічна готовність</a:t>
          </a:r>
          <a:r>
            <a:rPr lang="uk-UA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— це якісна своєрідність інтелектуального розвитку дитини і деяких особливостей її особистості, без яких неможливо успішно навчатися в масовій школі. Сформованість цього рівня надзвичайно важлива. </a:t>
          </a:r>
          <a:endParaRPr lang="uk-UA" sz="2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E60E09-E6C0-4F90-B9AA-9ADFA56AC871}" type="parTrans" cxnId="{CAED0A65-E1D1-43BD-A07B-6C26CC78585B}">
      <dgm:prSet/>
      <dgm:spPr/>
      <dgm:t>
        <a:bodyPr/>
        <a:lstStyle/>
        <a:p>
          <a:endParaRPr lang="ru-RU"/>
        </a:p>
      </dgm:t>
    </dgm:pt>
    <dgm:pt modelId="{3E0BFE05-00D7-42BC-B53A-032B3F895B19}" type="sibTrans" cxnId="{CAED0A65-E1D1-43BD-A07B-6C26CC78585B}">
      <dgm:prSet/>
      <dgm:spPr/>
      <dgm:t>
        <a:bodyPr/>
        <a:lstStyle/>
        <a:p>
          <a:endParaRPr lang="ru-RU"/>
        </a:p>
      </dgm:t>
    </dgm:pt>
    <dgm:pt modelId="{3295E6AA-4701-4DC0-9CC9-BCE75EF049D3}" type="pres">
      <dgm:prSet presAssocID="{EF8B1875-D5A9-434F-9D9B-332D159FFF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0EDB35-16E1-4EA1-AD9B-F8FE5DB03B46}" type="pres">
      <dgm:prSet presAssocID="{82A19D09-1DF2-48C2-9D38-6C9B9E48E795}" presName="node" presStyleLbl="node1" presStyleIdx="0" presStyleCnt="2" custScaleX="63384" custLinFactNeighborX="-196" custLinFactNeighborY="-5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04700-0B0A-47D2-9D40-3C2C9876D041}" type="pres">
      <dgm:prSet presAssocID="{9816C5AE-8161-4C9F-9503-44D040411973}" presName="sibTrans" presStyleCnt="0"/>
      <dgm:spPr/>
    </dgm:pt>
    <dgm:pt modelId="{913D5A47-23E9-4F2F-A5FC-B98E682D1A57}" type="pres">
      <dgm:prSet presAssocID="{3D0D8591-9F01-4F57-8CBB-ADDE5B6F40DB}" presName="node" presStyleLbl="node1" presStyleIdx="1" presStyleCnt="2" custScaleX="69077" custLinFactNeighborX="11178" custLinFactNeighborY="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B95F1A-8F31-45E6-8BF8-EE8CAC3AECF9}" type="presOf" srcId="{EF8B1875-D5A9-434F-9D9B-332D159FFF34}" destId="{3295E6AA-4701-4DC0-9CC9-BCE75EF049D3}" srcOrd="0" destOrd="0" presId="urn:microsoft.com/office/officeart/2005/8/layout/default"/>
    <dgm:cxn modelId="{E612A9C2-D20B-49FC-984F-869B6A8AAB75}" type="presOf" srcId="{82A19D09-1DF2-48C2-9D38-6C9B9E48E795}" destId="{C90EDB35-16E1-4EA1-AD9B-F8FE5DB03B46}" srcOrd="0" destOrd="0" presId="urn:microsoft.com/office/officeart/2005/8/layout/default"/>
    <dgm:cxn modelId="{66BF2549-26FB-4A5C-9A8F-8C65DF9A05A3}" type="presOf" srcId="{3D0D8591-9F01-4F57-8CBB-ADDE5B6F40DB}" destId="{913D5A47-23E9-4F2F-A5FC-B98E682D1A57}" srcOrd="0" destOrd="0" presId="urn:microsoft.com/office/officeart/2005/8/layout/default"/>
    <dgm:cxn modelId="{CAED0A65-E1D1-43BD-A07B-6C26CC78585B}" srcId="{EF8B1875-D5A9-434F-9D9B-332D159FFF34}" destId="{3D0D8591-9F01-4F57-8CBB-ADDE5B6F40DB}" srcOrd="1" destOrd="0" parTransId="{29E60E09-E6C0-4F90-B9AA-9ADFA56AC871}" sibTransId="{3E0BFE05-00D7-42BC-B53A-032B3F895B19}"/>
    <dgm:cxn modelId="{15071147-C7FA-4D72-9CC2-63A425A88EF9}" srcId="{EF8B1875-D5A9-434F-9D9B-332D159FFF34}" destId="{82A19D09-1DF2-48C2-9D38-6C9B9E48E795}" srcOrd="0" destOrd="0" parTransId="{DD5B3954-A0B6-4338-A57E-2670786C5C91}" sibTransId="{9816C5AE-8161-4C9F-9503-44D040411973}"/>
    <dgm:cxn modelId="{32C23257-68B2-4C73-B743-534DD75B12EE}" type="presParOf" srcId="{3295E6AA-4701-4DC0-9CC9-BCE75EF049D3}" destId="{C90EDB35-16E1-4EA1-AD9B-F8FE5DB03B46}" srcOrd="0" destOrd="0" presId="urn:microsoft.com/office/officeart/2005/8/layout/default"/>
    <dgm:cxn modelId="{883BD932-6BCE-44BF-9C93-ED3E82F42B00}" type="presParOf" srcId="{3295E6AA-4701-4DC0-9CC9-BCE75EF049D3}" destId="{10304700-0B0A-47D2-9D40-3C2C9876D041}" srcOrd="1" destOrd="0" presId="urn:microsoft.com/office/officeart/2005/8/layout/default"/>
    <dgm:cxn modelId="{68D3D099-C364-4B92-81B3-3951961BB41A}" type="presParOf" srcId="{3295E6AA-4701-4DC0-9CC9-BCE75EF049D3}" destId="{913D5A47-23E9-4F2F-A5FC-B98E682D1A5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48CEA3-E785-4EED-892B-6EDF8F2B50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0E7299B-E379-45AD-BC71-904B925F39C4}" type="pres">
      <dgm:prSet presAssocID="{2648CEA3-E785-4EED-892B-6EDF8F2B50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4FE55-0CB0-4D42-BE1C-8F70854AE819}" type="presOf" srcId="{2648CEA3-E785-4EED-892B-6EDF8F2B5063}" destId="{80E7299B-E379-45AD-BC71-904B925F39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8B1875-D5A9-434F-9D9B-332D159FFF3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21299999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3295E6AA-4701-4DC0-9CC9-BCE75EF049D3}" type="pres">
      <dgm:prSet presAssocID="{EF8B1875-D5A9-434F-9D9B-332D159FFF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6B95F1A-8F31-45E6-8BF8-EE8CAC3AECF9}" type="presOf" srcId="{EF8B1875-D5A9-434F-9D9B-332D159FFF34}" destId="{3295E6AA-4701-4DC0-9CC9-BCE75EF049D3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48CEA3-E785-4EED-892B-6EDF8F2B50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0E7299B-E379-45AD-BC71-904B925F39C4}" type="pres">
      <dgm:prSet presAssocID="{2648CEA3-E785-4EED-892B-6EDF8F2B50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4FE55-0CB0-4D42-BE1C-8F70854AE819}" type="presOf" srcId="{2648CEA3-E785-4EED-892B-6EDF8F2B5063}" destId="{80E7299B-E379-45AD-BC71-904B925F39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8B1875-D5A9-434F-9D9B-332D159FFF3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E44BCF-099A-4414-8501-FFDA41D1CD8D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Належне уявлення про школу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543371-C723-4C9E-9B50-E260A8075D84}" type="parTrans" cxnId="{94519294-2900-4593-A0A2-06E959748B22}">
      <dgm:prSet/>
      <dgm:spPr/>
      <dgm:t>
        <a:bodyPr/>
        <a:lstStyle/>
        <a:p>
          <a:endParaRPr lang="ru-RU"/>
        </a:p>
      </dgm:t>
    </dgm:pt>
    <dgm:pt modelId="{0BE16A56-B541-42F2-A82B-FB60C28A022E}" type="sibTrans" cxnId="{94519294-2900-4593-A0A2-06E959748B22}">
      <dgm:prSet/>
      <dgm:spPr/>
      <dgm:t>
        <a:bodyPr/>
        <a:lstStyle/>
        <a:p>
          <a:endParaRPr lang="ru-RU"/>
        </a:p>
      </dgm:t>
    </dgm:pt>
    <dgm:pt modelId="{4D70A6D7-4FEA-44D9-8584-E023A138CC1D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 бажання йти до школи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585C48-383B-44B5-9B59-A0F2E974331B}" type="parTrans" cxnId="{43A5182B-CBDC-450A-A9CB-7946C5BA9E7C}">
      <dgm:prSet/>
      <dgm:spPr/>
      <dgm:t>
        <a:bodyPr/>
        <a:lstStyle/>
        <a:p>
          <a:endParaRPr lang="ru-RU"/>
        </a:p>
      </dgm:t>
    </dgm:pt>
    <dgm:pt modelId="{950FAE6E-247E-45F7-9A01-FEDD32B43F6A}" type="sibTrans" cxnId="{43A5182B-CBDC-450A-A9CB-7946C5BA9E7C}">
      <dgm:prSet/>
      <dgm:spPr/>
      <dgm:t>
        <a:bodyPr/>
        <a:lstStyle/>
        <a:p>
          <a:endParaRPr lang="ru-RU"/>
        </a:p>
      </dgm:t>
    </dgm:pt>
    <dgm:pt modelId="{A1DB387D-6872-4818-AE00-835D8B04AE06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Виразність пізнавальних інтересів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D8F390-05EF-4320-AFAE-20969D3B4C53}" type="parTrans" cxnId="{40802CBB-12AA-489D-91FF-65D614D97D4E}">
      <dgm:prSet/>
      <dgm:spPr/>
      <dgm:t>
        <a:bodyPr/>
        <a:lstStyle/>
        <a:p>
          <a:endParaRPr lang="ru-RU"/>
        </a:p>
      </dgm:t>
    </dgm:pt>
    <dgm:pt modelId="{CE66967A-006A-422D-AE6D-653DE79D8FFB}" type="sibTrans" cxnId="{40802CBB-12AA-489D-91FF-65D614D97D4E}">
      <dgm:prSet/>
      <dgm:spPr/>
      <dgm:t>
        <a:bodyPr/>
        <a:lstStyle/>
        <a:p>
          <a:endParaRPr lang="ru-RU"/>
        </a:p>
      </dgm:t>
    </dgm:pt>
    <dgm:pt modelId="{CFAE8840-EC0D-4DC6-BEEC-BD99CAC9DCD8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Прийняття системи вимог, що вимагаються вчителем, школою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34B615-D282-436C-9311-32C48FE74873}" type="parTrans" cxnId="{5DBB4082-56EF-49D2-8EDC-051B07ED1169}">
      <dgm:prSet/>
      <dgm:spPr/>
      <dgm:t>
        <a:bodyPr/>
        <a:lstStyle/>
        <a:p>
          <a:endParaRPr lang="ru-RU"/>
        </a:p>
      </dgm:t>
    </dgm:pt>
    <dgm:pt modelId="{07964831-8591-44C5-99F3-BC5FCDB84C95}" type="sibTrans" cxnId="{5DBB4082-56EF-49D2-8EDC-051B07ED1169}">
      <dgm:prSet/>
      <dgm:spPr/>
      <dgm:t>
        <a:bodyPr/>
        <a:lstStyle/>
        <a:p>
          <a:endParaRPr lang="ru-RU"/>
        </a:p>
      </dgm:t>
    </dgm:pt>
    <dgm:pt modelId="{8D5AD820-353A-4676-B41D-A8F6E9F9687E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Позитивне ставлення до шкільних занять, бажання вчитися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71909F-163F-4870-B3B8-0EB83F9EF776}" type="parTrans" cxnId="{4DCEAAEC-2474-4F5E-B1FA-DB92566227F4}">
      <dgm:prSet/>
      <dgm:spPr/>
      <dgm:t>
        <a:bodyPr/>
        <a:lstStyle/>
        <a:p>
          <a:endParaRPr lang="ru-RU"/>
        </a:p>
      </dgm:t>
    </dgm:pt>
    <dgm:pt modelId="{8D0C80D6-3501-418C-962B-3A93D0BAB127}" type="sibTrans" cxnId="{4DCEAAEC-2474-4F5E-B1FA-DB92566227F4}">
      <dgm:prSet/>
      <dgm:spPr/>
      <dgm:t>
        <a:bodyPr/>
        <a:lstStyle/>
        <a:p>
          <a:endParaRPr lang="ru-RU"/>
        </a:p>
      </dgm:t>
    </dgm:pt>
    <dgm:pt modelId="{3295E6AA-4701-4DC0-9CC9-BCE75EF049D3}" type="pres">
      <dgm:prSet presAssocID="{EF8B1875-D5A9-434F-9D9B-332D159FFF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AD135F-F964-4553-B262-980EDE4B08AD}" type="pres">
      <dgm:prSet presAssocID="{43E44BCF-099A-4414-8501-FFDA41D1CD8D}" presName="node" presStyleLbl="node1" presStyleIdx="0" presStyleCnt="5" custLinFactNeighborX="3771" custLinFactNeighborY="-2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50762-495E-48E9-A0D3-5F7F1623A364}" type="pres">
      <dgm:prSet presAssocID="{0BE16A56-B541-42F2-A82B-FB60C28A022E}" presName="sibTrans" presStyleCnt="0"/>
      <dgm:spPr/>
    </dgm:pt>
    <dgm:pt modelId="{F8AFB628-4C95-4276-9DEA-257E05463331}" type="pres">
      <dgm:prSet presAssocID="{4D70A6D7-4FEA-44D9-8584-E023A138CC1D}" presName="node" presStyleLbl="node1" presStyleIdx="1" presStyleCnt="5" custLinFactNeighborX="1419" custLinFactNeighborY="-12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FA6AF-E1FD-4912-8C57-79E881A76841}" type="pres">
      <dgm:prSet presAssocID="{950FAE6E-247E-45F7-9A01-FEDD32B43F6A}" presName="sibTrans" presStyleCnt="0"/>
      <dgm:spPr/>
    </dgm:pt>
    <dgm:pt modelId="{A3F87124-1F4B-4CE3-94C0-40B0183FE5E0}" type="pres">
      <dgm:prSet presAssocID="{A1DB387D-6872-4818-AE00-835D8B04AE06}" presName="node" presStyleLbl="node1" presStyleIdx="2" presStyleCnt="5" custLinFactNeighborX="-1741" custLinFactNeighborY="1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61F73-A313-4916-90DE-2E141CA5BFA3}" type="pres">
      <dgm:prSet presAssocID="{CE66967A-006A-422D-AE6D-653DE79D8FFB}" presName="sibTrans" presStyleCnt="0"/>
      <dgm:spPr/>
    </dgm:pt>
    <dgm:pt modelId="{CFEA3CC6-44AA-4A27-8B04-168EFBE03D1A}" type="pres">
      <dgm:prSet presAssocID="{CFAE8840-EC0D-4DC6-BEEC-BD99CAC9DCD8}" presName="node" presStyleLbl="node1" presStyleIdx="3" presStyleCnt="5" custLinFactNeighborX="5040" custLinFactNeighborY="-19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9AA69-7F01-45AA-A815-E3E6A124966E}" type="pres">
      <dgm:prSet presAssocID="{07964831-8591-44C5-99F3-BC5FCDB84C95}" presName="sibTrans" presStyleCnt="0"/>
      <dgm:spPr/>
    </dgm:pt>
    <dgm:pt modelId="{CA7B1E31-3C95-4B21-A4B6-E91D4F59096B}" type="pres">
      <dgm:prSet presAssocID="{8D5AD820-353A-4676-B41D-A8F6E9F9687E}" presName="node" presStyleLbl="node1" presStyleIdx="4" presStyleCnt="5" custLinFactNeighborX="6899" custLinFactNeighborY="-20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BB4082-56EF-49D2-8EDC-051B07ED1169}" srcId="{EF8B1875-D5A9-434F-9D9B-332D159FFF34}" destId="{CFAE8840-EC0D-4DC6-BEEC-BD99CAC9DCD8}" srcOrd="3" destOrd="0" parTransId="{6234B615-D282-436C-9311-32C48FE74873}" sibTransId="{07964831-8591-44C5-99F3-BC5FCDB84C95}"/>
    <dgm:cxn modelId="{D8A5AA7E-438C-4549-9546-80B6351F8C57}" type="presOf" srcId="{43E44BCF-099A-4414-8501-FFDA41D1CD8D}" destId="{8DAD135F-F964-4553-B262-980EDE4B08AD}" srcOrd="0" destOrd="0" presId="urn:microsoft.com/office/officeart/2005/8/layout/default"/>
    <dgm:cxn modelId="{69D1BA7F-49A2-49A9-859F-4A4356C8C774}" type="presOf" srcId="{CFAE8840-EC0D-4DC6-BEEC-BD99CAC9DCD8}" destId="{CFEA3CC6-44AA-4A27-8B04-168EFBE03D1A}" srcOrd="0" destOrd="0" presId="urn:microsoft.com/office/officeart/2005/8/layout/default"/>
    <dgm:cxn modelId="{40802CBB-12AA-489D-91FF-65D614D97D4E}" srcId="{EF8B1875-D5A9-434F-9D9B-332D159FFF34}" destId="{A1DB387D-6872-4818-AE00-835D8B04AE06}" srcOrd="2" destOrd="0" parTransId="{F0D8F390-05EF-4320-AFAE-20969D3B4C53}" sibTransId="{CE66967A-006A-422D-AE6D-653DE79D8FFB}"/>
    <dgm:cxn modelId="{0E722607-858C-4BC1-AAF1-DA2D19E8F9D8}" type="presOf" srcId="{8D5AD820-353A-4676-B41D-A8F6E9F9687E}" destId="{CA7B1E31-3C95-4B21-A4B6-E91D4F59096B}" srcOrd="0" destOrd="0" presId="urn:microsoft.com/office/officeart/2005/8/layout/default"/>
    <dgm:cxn modelId="{4DCEAAEC-2474-4F5E-B1FA-DB92566227F4}" srcId="{EF8B1875-D5A9-434F-9D9B-332D159FFF34}" destId="{8D5AD820-353A-4676-B41D-A8F6E9F9687E}" srcOrd="4" destOrd="0" parTransId="{8D71909F-163F-4870-B3B8-0EB83F9EF776}" sibTransId="{8D0C80D6-3501-418C-962B-3A93D0BAB127}"/>
    <dgm:cxn modelId="{96B95F1A-8F31-45E6-8BF8-EE8CAC3AECF9}" type="presOf" srcId="{EF8B1875-D5A9-434F-9D9B-332D159FFF34}" destId="{3295E6AA-4701-4DC0-9CC9-BCE75EF049D3}" srcOrd="0" destOrd="0" presId="urn:microsoft.com/office/officeart/2005/8/layout/default"/>
    <dgm:cxn modelId="{94519294-2900-4593-A0A2-06E959748B22}" srcId="{EF8B1875-D5A9-434F-9D9B-332D159FFF34}" destId="{43E44BCF-099A-4414-8501-FFDA41D1CD8D}" srcOrd="0" destOrd="0" parTransId="{10543371-C723-4C9E-9B50-E260A8075D84}" sibTransId="{0BE16A56-B541-42F2-A82B-FB60C28A022E}"/>
    <dgm:cxn modelId="{5934C4ED-44EE-4F83-BDB7-9EB306B5087B}" type="presOf" srcId="{4D70A6D7-4FEA-44D9-8584-E023A138CC1D}" destId="{F8AFB628-4C95-4276-9DEA-257E05463331}" srcOrd="0" destOrd="0" presId="urn:microsoft.com/office/officeart/2005/8/layout/default"/>
    <dgm:cxn modelId="{AA9C4B8E-0201-4E7C-8617-E1B98EDAD68C}" type="presOf" srcId="{A1DB387D-6872-4818-AE00-835D8B04AE06}" destId="{A3F87124-1F4B-4CE3-94C0-40B0183FE5E0}" srcOrd="0" destOrd="0" presId="urn:microsoft.com/office/officeart/2005/8/layout/default"/>
    <dgm:cxn modelId="{43A5182B-CBDC-450A-A9CB-7946C5BA9E7C}" srcId="{EF8B1875-D5A9-434F-9D9B-332D159FFF34}" destId="{4D70A6D7-4FEA-44D9-8584-E023A138CC1D}" srcOrd="1" destOrd="0" parTransId="{23585C48-383B-44B5-9B59-A0F2E974331B}" sibTransId="{950FAE6E-247E-45F7-9A01-FEDD32B43F6A}"/>
    <dgm:cxn modelId="{3137C944-56BC-4E2E-B65D-BDA9DA70F75C}" type="presParOf" srcId="{3295E6AA-4701-4DC0-9CC9-BCE75EF049D3}" destId="{8DAD135F-F964-4553-B262-980EDE4B08AD}" srcOrd="0" destOrd="0" presId="urn:microsoft.com/office/officeart/2005/8/layout/default"/>
    <dgm:cxn modelId="{B1822AA8-5F97-4E8E-8A0D-BA359392D6FF}" type="presParOf" srcId="{3295E6AA-4701-4DC0-9CC9-BCE75EF049D3}" destId="{EAC50762-495E-48E9-A0D3-5F7F1623A364}" srcOrd="1" destOrd="0" presId="urn:microsoft.com/office/officeart/2005/8/layout/default"/>
    <dgm:cxn modelId="{3EB0739F-F0DE-4982-948D-95D03EC329E4}" type="presParOf" srcId="{3295E6AA-4701-4DC0-9CC9-BCE75EF049D3}" destId="{F8AFB628-4C95-4276-9DEA-257E05463331}" srcOrd="2" destOrd="0" presId="urn:microsoft.com/office/officeart/2005/8/layout/default"/>
    <dgm:cxn modelId="{BD5C3056-E603-4235-A958-E95FA50C9DF3}" type="presParOf" srcId="{3295E6AA-4701-4DC0-9CC9-BCE75EF049D3}" destId="{DF5FA6AF-E1FD-4912-8C57-79E881A76841}" srcOrd="3" destOrd="0" presId="urn:microsoft.com/office/officeart/2005/8/layout/default"/>
    <dgm:cxn modelId="{83A5A425-DDA5-4F0E-A7E4-25CA294E91CB}" type="presParOf" srcId="{3295E6AA-4701-4DC0-9CC9-BCE75EF049D3}" destId="{A3F87124-1F4B-4CE3-94C0-40B0183FE5E0}" srcOrd="4" destOrd="0" presId="urn:microsoft.com/office/officeart/2005/8/layout/default"/>
    <dgm:cxn modelId="{B63A600B-7AF3-4209-88C0-5EB62FB7E862}" type="presParOf" srcId="{3295E6AA-4701-4DC0-9CC9-BCE75EF049D3}" destId="{EBD61F73-A313-4916-90DE-2E141CA5BFA3}" srcOrd="5" destOrd="0" presId="urn:microsoft.com/office/officeart/2005/8/layout/default"/>
    <dgm:cxn modelId="{A412869C-5C46-4B5F-BDA6-20975FBDD957}" type="presParOf" srcId="{3295E6AA-4701-4DC0-9CC9-BCE75EF049D3}" destId="{CFEA3CC6-44AA-4A27-8B04-168EFBE03D1A}" srcOrd="6" destOrd="0" presId="urn:microsoft.com/office/officeart/2005/8/layout/default"/>
    <dgm:cxn modelId="{19C940CF-0613-4B7D-B28E-E42A601A0C81}" type="presParOf" srcId="{3295E6AA-4701-4DC0-9CC9-BCE75EF049D3}" destId="{EF99AA69-7F01-45AA-A815-E3E6A124966E}" srcOrd="7" destOrd="0" presId="urn:microsoft.com/office/officeart/2005/8/layout/default"/>
    <dgm:cxn modelId="{063C45F6-D1F8-49CD-869E-AD0CBC50E77F}" type="presParOf" srcId="{3295E6AA-4701-4DC0-9CC9-BCE75EF049D3}" destId="{CA7B1E31-3C95-4B21-A4B6-E91D4F59096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48CEA3-E785-4EED-892B-6EDF8F2B50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0E7299B-E379-45AD-BC71-904B925F39C4}" type="pres">
      <dgm:prSet presAssocID="{2648CEA3-E785-4EED-892B-6EDF8F2B50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4FE55-0CB0-4D42-BE1C-8F70854AE819}" type="presOf" srcId="{2648CEA3-E785-4EED-892B-6EDF8F2B5063}" destId="{80E7299B-E379-45AD-BC71-904B925F39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8B1875-D5A9-434F-9D9B-332D159FFF3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46386C-041E-4C5E-B85B-0246821846AD}">
      <dgm:prSet custT="1"/>
      <dgm:spPr/>
      <dgm:t>
        <a:bodyPr/>
        <a:lstStyle/>
        <a:p>
          <a:r>
            <a:rPr lang="uk-UA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Загальне здоров’я дитини</a:t>
          </a:r>
          <a:endParaRPr lang="uk-UA" sz="4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1AB20-E034-4789-BDED-3C476E8EBC54}" type="parTrans" cxnId="{8E46E1F7-EB0D-4C7E-A080-FB118B576C97}">
      <dgm:prSet/>
      <dgm:spPr/>
      <dgm:t>
        <a:bodyPr/>
        <a:lstStyle/>
        <a:p>
          <a:endParaRPr lang="ru-RU"/>
        </a:p>
      </dgm:t>
    </dgm:pt>
    <dgm:pt modelId="{BB6AB6D7-78EB-42F6-AFF2-ADCB2F0C48A3}" type="sibTrans" cxnId="{8E46E1F7-EB0D-4C7E-A080-FB118B576C97}">
      <dgm:prSet/>
      <dgm:spPr/>
      <dgm:t>
        <a:bodyPr/>
        <a:lstStyle/>
        <a:p>
          <a:endParaRPr lang="ru-RU"/>
        </a:p>
      </dgm:t>
    </dgm:pt>
    <dgm:pt modelId="{F64E274B-0AF1-4363-8BE4-5617BAEB2E69}">
      <dgm:prSet custT="1"/>
      <dgm:spPr/>
      <dgm:t>
        <a:bodyPr/>
        <a:lstStyle/>
        <a:p>
          <a:r>
            <a:rPr lang="uk-UA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 дрібної моторики</a:t>
          </a:r>
          <a:endParaRPr lang="uk-UA" sz="4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77725E-596D-46CD-8872-52958E891838}" type="parTrans" cxnId="{DE9CACCD-CA48-4ED5-AD21-D8787225D728}">
      <dgm:prSet/>
      <dgm:spPr/>
      <dgm:t>
        <a:bodyPr/>
        <a:lstStyle/>
        <a:p>
          <a:endParaRPr lang="ru-RU"/>
        </a:p>
      </dgm:t>
    </dgm:pt>
    <dgm:pt modelId="{5B02C322-3F20-4634-BF0C-B33752C5E198}" type="sibTrans" cxnId="{DE9CACCD-CA48-4ED5-AD21-D8787225D728}">
      <dgm:prSet/>
      <dgm:spPr/>
      <dgm:t>
        <a:bodyPr/>
        <a:lstStyle/>
        <a:p>
          <a:endParaRPr lang="ru-RU"/>
        </a:p>
      </dgm:t>
    </dgm:pt>
    <dgm:pt modelId="{A7B0918B-0D80-472C-A680-8D7C4870BEB9}">
      <dgm:prSet custT="1"/>
      <dgm:spPr/>
      <dgm:t>
        <a:bodyPr/>
        <a:lstStyle/>
        <a:p>
          <a:r>
            <a:rPr lang="uk-UA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 зорово – рухової координації рухів</a:t>
          </a:r>
          <a:endParaRPr lang="uk-UA" sz="4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1DAA33-5D7A-4232-8D3A-4E88F1F3282B}" type="parTrans" cxnId="{784F8927-9D45-425C-BAE7-E3F3554114A7}">
      <dgm:prSet/>
      <dgm:spPr/>
      <dgm:t>
        <a:bodyPr/>
        <a:lstStyle/>
        <a:p>
          <a:endParaRPr lang="ru-RU"/>
        </a:p>
      </dgm:t>
    </dgm:pt>
    <dgm:pt modelId="{5EEA7903-1801-4B87-8BE8-CF3EE0A783FA}" type="sibTrans" cxnId="{784F8927-9D45-425C-BAE7-E3F3554114A7}">
      <dgm:prSet/>
      <dgm:spPr/>
      <dgm:t>
        <a:bodyPr/>
        <a:lstStyle/>
        <a:p>
          <a:endParaRPr lang="ru-RU"/>
        </a:p>
      </dgm:t>
    </dgm:pt>
    <dgm:pt modelId="{3295E6AA-4701-4DC0-9CC9-BCE75EF049D3}" type="pres">
      <dgm:prSet presAssocID="{EF8B1875-D5A9-434F-9D9B-332D159FFF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328811-B2CE-4C53-B73A-7D602A762F46}" type="pres">
      <dgm:prSet presAssocID="{E146386C-041E-4C5E-B85B-0246821846AD}" presName="node" presStyleLbl="node1" presStyleIdx="0" presStyleCnt="3" custScaleX="113847" custLinFactNeighborX="-36325" custLinFactNeighborY="-2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EF7F1-F984-4034-A389-7002F6A6D570}" type="pres">
      <dgm:prSet presAssocID="{BB6AB6D7-78EB-42F6-AFF2-ADCB2F0C48A3}" presName="sibTrans" presStyleCnt="0"/>
      <dgm:spPr/>
    </dgm:pt>
    <dgm:pt modelId="{E5D18376-3D56-437F-BC03-922DD9B5639D}" type="pres">
      <dgm:prSet presAssocID="{F64E274B-0AF1-4363-8BE4-5617BAEB2E69}" presName="node" presStyleLbl="node1" presStyleIdx="1" presStyleCnt="3" custScaleX="114392" custLinFactNeighborX="31445" custLinFactNeighborY="-1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449F6-936F-47CA-95C7-E3BE885577DD}" type="pres">
      <dgm:prSet presAssocID="{5B02C322-3F20-4634-BF0C-B33752C5E198}" presName="sibTrans" presStyleCnt="0"/>
      <dgm:spPr/>
    </dgm:pt>
    <dgm:pt modelId="{88E925FA-DA6D-46ED-843B-75F001D9F401}" type="pres">
      <dgm:prSet presAssocID="{A7B0918B-0D80-472C-A680-8D7C4870BEB9}" presName="node" presStyleLbl="node1" presStyleIdx="2" presStyleCnt="3" custScaleX="121097" custScaleY="84940" custLinFactNeighborX="-3319" custLinFactNeighborY="-50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B209FA-A943-4566-BE9A-BBB70EF3FC0A}" type="presOf" srcId="{F64E274B-0AF1-4363-8BE4-5617BAEB2E69}" destId="{E5D18376-3D56-437F-BC03-922DD9B5639D}" srcOrd="0" destOrd="0" presId="urn:microsoft.com/office/officeart/2005/8/layout/default"/>
    <dgm:cxn modelId="{8E46E1F7-EB0D-4C7E-A080-FB118B576C97}" srcId="{EF8B1875-D5A9-434F-9D9B-332D159FFF34}" destId="{E146386C-041E-4C5E-B85B-0246821846AD}" srcOrd="0" destOrd="0" parTransId="{1171AB20-E034-4789-BDED-3C476E8EBC54}" sibTransId="{BB6AB6D7-78EB-42F6-AFF2-ADCB2F0C48A3}"/>
    <dgm:cxn modelId="{96B95F1A-8F31-45E6-8BF8-EE8CAC3AECF9}" type="presOf" srcId="{EF8B1875-D5A9-434F-9D9B-332D159FFF34}" destId="{3295E6AA-4701-4DC0-9CC9-BCE75EF049D3}" srcOrd="0" destOrd="0" presId="urn:microsoft.com/office/officeart/2005/8/layout/default"/>
    <dgm:cxn modelId="{57079DF8-297A-47D4-BF24-FAE92940E09C}" type="presOf" srcId="{A7B0918B-0D80-472C-A680-8D7C4870BEB9}" destId="{88E925FA-DA6D-46ED-843B-75F001D9F401}" srcOrd="0" destOrd="0" presId="urn:microsoft.com/office/officeart/2005/8/layout/default"/>
    <dgm:cxn modelId="{784F8927-9D45-425C-BAE7-E3F3554114A7}" srcId="{EF8B1875-D5A9-434F-9D9B-332D159FFF34}" destId="{A7B0918B-0D80-472C-A680-8D7C4870BEB9}" srcOrd="2" destOrd="0" parTransId="{001DAA33-5D7A-4232-8D3A-4E88F1F3282B}" sibTransId="{5EEA7903-1801-4B87-8BE8-CF3EE0A783FA}"/>
    <dgm:cxn modelId="{2C1281CF-C3C9-46B9-86BE-806B19A0C8CA}" type="presOf" srcId="{E146386C-041E-4C5E-B85B-0246821846AD}" destId="{E7328811-B2CE-4C53-B73A-7D602A762F46}" srcOrd="0" destOrd="0" presId="urn:microsoft.com/office/officeart/2005/8/layout/default"/>
    <dgm:cxn modelId="{DE9CACCD-CA48-4ED5-AD21-D8787225D728}" srcId="{EF8B1875-D5A9-434F-9D9B-332D159FFF34}" destId="{F64E274B-0AF1-4363-8BE4-5617BAEB2E69}" srcOrd="1" destOrd="0" parTransId="{0277725E-596D-46CD-8872-52958E891838}" sibTransId="{5B02C322-3F20-4634-BF0C-B33752C5E198}"/>
    <dgm:cxn modelId="{86557074-5333-4DBF-829D-4FA0D2C9DE3D}" type="presParOf" srcId="{3295E6AA-4701-4DC0-9CC9-BCE75EF049D3}" destId="{E7328811-B2CE-4C53-B73A-7D602A762F46}" srcOrd="0" destOrd="0" presId="urn:microsoft.com/office/officeart/2005/8/layout/default"/>
    <dgm:cxn modelId="{90132D91-F0CF-4084-8FEF-53104C3DDD13}" type="presParOf" srcId="{3295E6AA-4701-4DC0-9CC9-BCE75EF049D3}" destId="{8D9EF7F1-F984-4034-A389-7002F6A6D570}" srcOrd="1" destOrd="0" presId="urn:microsoft.com/office/officeart/2005/8/layout/default"/>
    <dgm:cxn modelId="{B631A6D7-5D50-489B-AE35-A8A0AABC3F19}" type="presParOf" srcId="{3295E6AA-4701-4DC0-9CC9-BCE75EF049D3}" destId="{E5D18376-3D56-437F-BC03-922DD9B5639D}" srcOrd="2" destOrd="0" presId="urn:microsoft.com/office/officeart/2005/8/layout/default"/>
    <dgm:cxn modelId="{5C2D848E-5CBB-4F89-9BDA-2A5F96267611}" type="presParOf" srcId="{3295E6AA-4701-4DC0-9CC9-BCE75EF049D3}" destId="{E24449F6-936F-47CA-95C7-E3BE885577DD}" srcOrd="3" destOrd="0" presId="urn:microsoft.com/office/officeart/2005/8/layout/default"/>
    <dgm:cxn modelId="{9F358545-EC06-4703-BD39-78B1F3FF985A}" type="presParOf" srcId="{3295E6AA-4701-4DC0-9CC9-BCE75EF049D3}" destId="{88E925FA-DA6D-46ED-843B-75F001D9F401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48CEA3-E785-4EED-892B-6EDF8F2B50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0E7299B-E379-45AD-BC71-904B925F39C4}" type="pres">
      <dgm:prSet presAssocID="{2648CEA3-E785-4EED-892B-6EDF8F2B50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4FE55-0CB0-4D42-BE1C-8F70854AE819}" type="presOf" srcId="{2648CEA3-E785-4EED-892B-6EDF8F2B5063}" destId="{80E7299B-E379-45AD-BC71-904B925F39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E58EF-4EAA-42BB-A1F1-393A05DBA4E7}">
      <dsp:nvSpPr>
        <dsp:cNvPr id="0" name=""/>
        <dsp:cNvSpPr/>
      </dsp:nvSpPr>
      <dsp:spPr>
        <a:xfrm>
          <a:off x="6745062" y="0"/>
          <a:ext cx="4277001" cy="1388184"/>
        </a:xfrm>
        <a:prstGeom prst="rect">
          <a:avLst/>
        </a:prstGeom>
        <a:gradFill rotWithShape="0">
          <a:gsLst>
            <a:gs pos="87000">
              <a:srgbClr val="EE8AE4"/>
            </a:gs>
            <a:gs pos="27000">
              <a:srgbClr val="568CDE"/>
            </a:gs>
            <a:gs pos="14000">
              <a:srgbClr val="5C51E9"/>
            </a:gs>
            <a:gs pos="4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58000">
              <a:srgbClr val="FFFF00"/>
            </a:gs>
          </a:gsLst>
          <a:path path="circle">
            <a:fillToRect l="100000" b="100000"/>
          </a:path>
        </a:gradFill>
        <a:ln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1000">
                <a:schemeClr val="accent1">
                  <a:lumMod val="0"/>
                  <a:lumOff val="100000"/>
                </a:schemeClr>
              </a:gs>
              <a:gs pos="25000">
                <a:srgbClr val="FFFFFF"/>
              </a:gs>
              <a:gs pos="44000">
                <a:srgbClr val="C7DDF1"/>
              </a:gs>
              <a:gs pos="54000">
                <a:schemeClr val="accent1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</a:ln>
        <a:effectLst/>
        <a:scene3d>
          <a:camera prst="perspectiveLef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4605B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 сформованості довільності основних психічних процесів та поведінки, </a:t>
          </a:r>
          <a:r>
            <a:rPr lang="uk-UA" sz="1800" b="1" kern="1200" dirty="0" err="1" smtClean="0">
              <a:solidFill>
                <a:srgbClr val="4605B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самоорганізованість</a:t>
          </a:r>
          <a:r>
            <a:rPr lang="uk-UA" sz="1800" b="1" kern="1200" dirty="0" smtClean="0">
              <a:solidFill>
                <a:srgbClr val="4605B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зосередженість, умінням контролювати свої емоції.  </a:t>
          </a:r>
          <a:endParaRPr lang="uk-UA" sz="1800" b="1" kern="1200" dirty="0">
            <a:solidFill>
              <a:srgbClr val="4605BB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45062" y="0"/>
        <a:ext cx="4277001" cy="1388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EDB35-16E1-4EA1-AD9B-F8FE5DB03B46}">
      <dsp:nvSpPr>
        <dsp:cNvPr id="0" name=""/>
        <dsp:cNvSpPr/>
      </dsp:nvSpPr>
      <dsp:spPr>
        <a:xfrm>
          <a:off x="999663" y="0"/>
          <a:ext cx="4850937" cy="4591951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Педагогічна готовність</a:t>
          </a:r>
          <a:r>
            <a:rPr lang="uk-UA" sz="2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— це запас знань, умінь і навичок, наявний у дитини на момент вступу до школи. Під цим, як правило, мається на увазі уміння переказувати, читати, рахувати, однак це не дає змоги спрогнозувати успішність навчання навіть на найближчий час.</a:t>
          </a:r>
          <a:endParaRPr lang="uk-UA" sz="2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9663" y="0"/>
        <a:ext cx="4850937" cy="4591951"/>
      </dsp:txXfrm>
    </dsp:sp>
    <dsp:sp modelId="{913D5A47-23E9-4F2F-A5FC-B98E682D1A57}">
      <dsp:nvSpPr>
        <dsp:cNvPr id="0" name=""/>
        <dsp:cNvSpPr/>
      </dsp:nvSpPr>
      <dsp:spPr>
        <a:xfrm>
          <a:off x="7486407" y="364"/>
          <a:ext cx="5286637" cy="4591951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Психологічна готовність</a:t>
          </a:r>
          <a:r>
            <a:rPr lang="uk-UA" sz="2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— це якісна своєрідність інтелектуального розвитку дитини і деяких особливостей її особистості, без яких неможливо успішно навчатися в масовій школі. Сформованість цього рівня надзвичайно важлива. </a:t>
          </a:r>
          <a:endParaRPr lang="uk-UA" sz="2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86407" y="364"/>
        <a:ext cx="5286637" cy="45919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D135F-F964-4553-B262-980EDE4B08AD}">
      <dsp:nvSpPr>
        <dsp:cNvPr id="0" name=""/>
        <dsp:cNvSpPr/>
      </dsp:nvSpPr>
      <dsp:spPr>
        <a:xfrm>
          <a:off x="383365" y="0"/>
          <a:ext cx="3293556" cy="19761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Належне уявлення про школу</a:t>
          </a:r>
          <a:endParaRPr lang="uk-UA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365" y="0"/>
        <a:ext cx="3293556" cy="1976133"/>
      </dsp:txXfrm>
    </dsp:sp>
    <dsp:sp modelId="{F8AFB628-4C95-4276-9DEA-257E05463331}">
      <dsp:nvSpPr>
        <dsp:cNvPr id="0" name=""/>
        <dsp:cNvSpPr/>
      </dsp:nvSpPr>
      <dsp:spPr>
        <a:xfrm>
          <a:off x="3928812" y="0"/>
          <a:ext cx="3293556" cy="19761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 бажання йти до школи</a:t>
          </a:r>
          <a:endParaRPr lang="uk-UA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8812" y="0"/>
        <a:ext cx="3293556" cy="1976133"/>
      </dsp:txXfrm>
    </dsp:sp>
    <dsp:sp modelId="{A3F87124-1F4B-4CE3-94C0-40B0183FE5E0}">
      <dsp:nvSpPr>
        <dsp:cNvPr id="0" name=""/>
        <dsp:cNvSpPr/>
      </dsp:nvSpPr>
      <dsp:spPr>
        <a:xfrm>
          <a:off x="7447647" y="38818"/>
          <a:ext cx="3293556" cy="19761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Виразність пізнавальних інтересів</a:t>
          </a:r>
          <a:endParaRPr lang="uk-UA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47647" y="38818"/>
        <a:ext cx="3293556" cy="1976133"/>
      </dsp:txXfrm>
    </dsp:sp>
    <dsp:sp modelId="{CFEA3CC6-44AA-4A27-8B04-168EFBE03D1A}">
      <dsp:nvSpPr>
        <dsp:cNvPr id="0" name=""/>
        <dsp:cNvSpPr/>
      </dsp:nvSpPr>
      <dsp:spPr>
        <a:xfrm>
          <a:off x="2236616" y="1920190"/>
          <a:ext cx="3293556" cy="19761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Прийняття системи вимог, що вимагаються вчителем, школою</a:t>
          </a:r>
          <a:endParaRPr lang="uk-UA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6616" y="1920190"/>
        <a:ext cx="3293556" cy="1976133"/>
      </dsp:txXfrm>
    </dsp:sp>
    <dsp:sp modelId="{CA7B1E31-3C95-4B21-A4B6-E91D4F59096B}">
      <dsp:nvSpPr>
        <dsp:cNvPr id="0" name=""/>
        <dsp:cNvSpPr/>
      </dsp:nvSpPr>
      <dsp:spPr>
        <a:xfrm>
          <a:off x="5920755" y="1911099"/>
          <a:ext cx="3293556" cy="19761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Позитивне ставлення до шкільних занять, бажання вчитися </a:t>
          </a:r>
          <a:endParaRPr lang="uk-UA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0755" y="1911099"/>
        <a:ext cx="3293556" cy="19761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28811-B2CE-4C53-B73A-7D602A762F46}">
      <dsp:nvSpPr>
        <dsp:cNvPr id="0" name=""/>
        <dsp:cNvSpPr/>
      </dsp:nvSpPr>
      <dsp:spPr>
        <a:xfrm>
          <a:off x="0" y="0"/>
          <a:ext cx="4520186" cy="23822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Загальне здоров’я дитини</a:t>
          </a:r>
          <a:endParaRPr lang="uk-UA" sz="4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520186" cy="2382242"/>
      </dsp:txXfrm>
    </dsp:sp>
    <dsp:sp modelId="{E5D18376-3D56-437F-BC03-922DD9B5639D}">
      <dsp:nvSpPr>
        <dsp:cNvPr id="0" name=""/>
        <dsp:cNvSpPr/>
      </dsp:nvSpPr>
      <dsp:spPr>
        <a:xfrm>
          <a:off x="7294257" y="0"/>
          <a:ext cx="4541825" cy="23822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 дрібної моторики</a:t>
          </a:r>
          <a:endParaRPr lang="uk-UA" sz="4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94257" y="0"/>
        <a:ext cx="4541825" cy="2382242"/>
      </dsp:txXfrm>
    </dsp:sp>
    <dsp:sp modelId="{88E925FA-DA6D-46ED-843B-75F001D9F401}">
      <dsp:nvSpPr>
        <dsp:cNvPr id="0" name=""/>
        <dsp:cNvSpPr/>
      </dsp:nvSpPr>
      <dsp:spPr>
        <a:xfrm>
          <a:off x="3382243" y="1581186"/>
          <a:ext cx="4808041" cy="20234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 зорово – рухової координації рухів</a:t>
          </a:r>
          <a:endParaRPr lang="uk-UA" sz="4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2243" y="1581186"/>
        <a:ext cx="4808041" cy="20234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7BA1-791A-406F-B1F7-84667A6CF376}" type="datetimeFigureOut">
              <a:rPr lang="uk-UA" smtClean="0"/>
              <a:t>29.04.2022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37F1-C12F-4780-8F5B-6F072D064C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38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7BA1-791A-406F-B1F7-84667A6CF376}" type="datetimeFigureOut">
              <a:rPr lang="uk-UA" smtClean="0"/>
              <a:t>29.04.2022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37F1-C12F-4780-8F5B-6F072D064C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54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7BA1-791A-406F-B1F7-84667A6CF376}" type="datetimeFigureOut">
              <a:rPr lang="uk-UA" smtClean="0"/>
              <a:t>29.04.2022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37F1-C12F-4780-8F5B-6F072D064C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120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7BA1-791A-406F-B1F7-84667A6CF376}" type="datetimeFigureOut">
              <a:rPr lang="uk-UA" smtClean="0"/>
              <a:t>29.04.2022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37F1-C12F-4780-8F5B-6F072D064C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141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7BA1-791A-406F-B1F7-84667A6CF376}" type="datetimeFigureOut">
              <a:rPr lang="uk-UA" smtClean="0"/>
              <a:t>29.04.2022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37F1-C12F-4780-8F5B-6F072D064C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361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7BA1-791A-406F-B1F7-84667A6CF376}" type="datetimeFigureOut">
              <a:rPr lang="uk-UA" smtClean="0"/>
              <a:t>29.04.2022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37F1-C12F-4780-8F5B-6F072D064C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815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7BA1-791A-406F-B1F7-84667A6CF376}" type="datetimeFigureOut">
              <a:rPr lang="uk-UA" smtClean="0"/>
              <a:t>29.04.2022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37F1-C12F-4780-8F5B-6F072D064C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657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7BA1-791A-406F-B1F7-84667A6CF376}" type="datetimeFigureOut">
              <a:rPr lang="uk-UA" smtClean="0"/>
              <a:t>29.04.2022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37F1-C12F-4780-8F5B-6F072D064C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789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7BA1-791A-406F-B1F7-84667A6CF376}" type="datetimeFigureOut">
              <a:rPr lang="uk-UA" smtClean="0"/>
              <a:t>29.04.2022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37F1-C12F-4780-8F5B-6F072D064C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352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7BA1-791A-406F-B1F7-84667A6CF376}" type="datetimeFigureOut">
              <a:rPr lang="uk-UA" smtClean="0"/>
              <a:t>29.04.2022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37F1-C12F-4780-8F5B-6F072D064C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312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7BA1-791A-406F-B1F7-84667A6CF376}" type="datetimeFigureOut">
              <a:rPr lang="uk-UA" smtClean="0"/>
              <a:t>29.04.2022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37F1-C12F-4780-8F5B-6F072D064C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04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57BA1-791A-406F-B1F7-84667A6CF376}" type="datetimeFigureOut">
              <a:rPr lang="uk-UA" smtClean="0"/>
              <a:t>29.04.2022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637F1-C12F-4780-8F5B-6F072D064C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462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10.png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1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14.png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1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AutoShape 2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Фон для слайда в презентации - 66 фото"/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307975" y="7937"/>
            <a:ext cx="4947224" cy="49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" y="-144463"/>
            <a:ext cx="12192000" cy="7010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80160" y="1228503"/>
            <a:ext cx="9579429" cy="243385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5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ГОТОВНІСТЬ ДІТЕЙ ДО ШКОЛИ</a:t>
            </a:r>
            <a:endParaRPr lang="uk-UA" sz="4800" b="1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03571" y="5730497"/>
            <a:ext cx="5203371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Підготувала фахівець </a:t>
            </a:r>
            <a:r>
              <a:rPr lang="uk-U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ІРЦ</a:t>
            </a:r>
            <a:endParaRPr lang="uk-UA" sz="20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(вчитель </a:t>
            </a:r>
            <a: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логопед) Наталія </a:t>
            </a:r>
            <a:r>
              <a:rPr lang="uk-UA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Кореняк</a:t>
            </a:r>
            <a:endParaRPr lang="uk-UA" sz="20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Фон для слайда в презентации - 6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4244" y="326692"/>
            <a:ext cx="114474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uk-U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«Чи готова дитина до школи, до шкільного навчання</a:t>
            </a:r>
            <a:r>
              <a:rPr lang="uk-U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?».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професійному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точаться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дискусії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готовності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580" algn="ctr">
              <a:spcAft>
                <a:spcPts val="0"/>
              </a:spcAft>
            </a:pPr>
            <a:r>
              <a:rPr lang="uk-U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Найчастіше під такою готовністю дорослі вважають вміння дитини читати, рахувати, писати. Але насправді готовність дитини до навчання охоплює значно ширше коло питань.</a:t>
            </a:r>
            <a:endParaRPr lang="uk-UA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42220370"/>
              </p:ext>
            </p:extLst>
          </p:nvPr>
        </p:nvGraphicFramePr>
        <p:xfrm>
          <a:off x="533403" y="3357995"/>
          <a:ext cx="5647506" cy="5214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01497319"/>
              </p:ext>
            </p:extLst>
          </p:nvPr>
        </p:nvGraphicFramePr>
        <p:xfrm>
          <a:off x="-724987" y="2265684"/>
          <a:ext cx="12932229" cy="4592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Рисунок 11" descr="C:\Users\Наталія\Desktop\заг\3\для немовних картинки\0f956322ad785025fd493d36fc85da1f-removebg-preview.pn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42" y="3908755"/>
            <a:ext cx="1946367" cy="304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83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Фон для слайда в презентации - 6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rgbClr val="00B0F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42220370"/>
              </p:ext>
            </p:extLst>
          </p:nvPr>
        </p:nvGraphicFramePr>
        <p:xfrm>
          <a:off x="533403" y="3357995"/>
          <a:ext cx="5647506" cy="5214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41688549"/>
              </p:ext>
            </p:extLst>
          </p:nvPr>
        </p:nvGraphicFramePr>
        <p:xfrm>
          <a:off x="1" y="2982687"/>
          <a:ext cx="12192000" cy="532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8857" y="437304"/>
            <a:ext cx="11854543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психології виділяють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взаємопов'язаних складників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готовності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шкільного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83227" y="1496488"/>
            <a:ext cx="8305801" cy="1171315"/>
          </a:xfrm>
          <a:prstGeom prst="roundRect">
            <a:avLst/>
          </a:prstGeom>
          <a:solidFill>
            <a:srgbClr val="FFFF00"/>
          </a:solidFill>
          <a:effectLst>
            <a:glow rad="139700">
              <a:srgbClr val="0070C0">
                <a:alpha val="40000"/>
              </a:srgbClr>
            </a:glow>
            <a:outerShdw blurRad="50800" dist="38100" dir="2700000" sx="103000" sy="103000" algn="tl" rotWithShape="0">
              <a:srgbClr val="00B0F0">
                <a:alpha val="4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992856" y="1632048"/>
            <a:ext cx="8086542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Психологічна </a:t>
            </a:r>
            <a:r>
              <a:rPr lang="uk-UA" sz="5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готовність </a:t>
            </a:r>
            <a:endParaRPr lang="uk-UA" sz="5400" b="1" dirty="0">
              <a:solidFill>
                <a:srgbClr val="0070C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6756" y="3131680"/>
            <a:ext cx="3200400" cy="1816954"/>
          </a:xfrm>
          <a:prstGeom prst="ellipse">
            <a:avLst/>
          </a:prstGeom>
          <a:effectLst>
            <a:glow rad="165100">
              <a:srgbClr val="FFFF00">
                <a:alpha val="91000"/>
              </a:srgbClr>
            </a:glow>
            <a:innerShdw blurRad="63500" dist="50800" dir="2700000">
              <a:prstClr val="black">
                <a:alpha val="50000"/>
              </a:prstClr>
            </a:innerShdw>
            <a:softEdge rad="38100"/>
          </a:effectLst>
          <a:scene3d>
            <a:camera prst="perspectiveAbove"/>
            <a:lightRig rig="threePt" dir="t"/>
          </a:scene3d>
          <a:sp3d extrusionH="76200" contourW="12700">
            <a:bevelT w="165100" prst="coolSlant"/>
            <a:bevelB w="114300" prst="artDeco"/>
            <a:extrusionClr>
              <a:srgbClr val="002060"/>
            </a:extrusionClr>
            <a:contourClr>
              <a:schemeClr val="accent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2121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фізіологічна</a:t>
            </a:r>
            <a:endParaRPr lang="uk-UA" sz="2800" dirty="0"/>
          </a:p>
        </p:txBody>
      </p:sp>
      <p:sp>
        <p:nvSpPr>
          <p:cNvPr id="14" name="Овал 13"/>
          <p:cNvSpPr/>
          <p:nvPr/>
        </p:nvSpPr>
        <p:spPr>
          <a:xfrm>
            <a:off x="1708630" y="4517021"/>
            <a:ext cx="3917769" cy="2193796"/>
          </a:xfrm>
          <a:prstGeom prst="ellipse">
            <a:avLst/>
          </a:prstGeom>
          <a:effectLst>
            <a:glow rad="165100">
              <a:srgbClr val="FFFF00">
                <a:alpha val="91000"/>
              </a:srgbClr>
            </a:glow>
            <a:innerShdw blurRad="63500" dist="50800" dir="2700000">
              <a:prstClr val="black">
                <a:alpha val="50000"/>
              </a:prstClr>
            </a:innerShdw>
            <a:softEdge rad="38100"/>
          </a:effectLst>
          <a:scene3d>
            <a:camera prst="perspectiveAbove"/>
            <a:lightRig rig="threePt" dir="t"/>
          </a:scene3d>
          <a:sp3d extrusionH="76200" contourW="12700">
            <a:bevelT w="165100" prst="coolSlant"/>
            <a:bevelB w="114300" prst="artDeco"/>
            <a:extrusionClr>
              <a:srgbClr val="002060"/>
            </a:extrusionClr>
            <a:contourClr>
              <a:schemeClr val="accent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2121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інтелектуальна</a:t>
            </a:r>
            <a:endParaRPr lang="uk-UA" sz="2800" dirty="0"/>
          </a:p>
        </p:txBody>
      </p:sp>
      <p:sp>
        <p:nvSpPr>
          <p:cNvPr id="15" name="Овал 14"/>
          <p:cNvSpPr/>
          <p:nvPr/>
        </p:nvSpPr>
        <p:spPr>
          <a:xfrm>
            <a:off x="8699657" y="2905566"/>
            <a:ext cx="3200400" cy="1816954"/>
          </a:xfrm>
          <a:prstGeom prst="ellipse">
            <a:avLst/>
          </a:prstGeom>
          <a:effectLst>
            <a:glow rad="165100">
              <a:srgbClr val="FFFF00">
                <a:alpha val="91000"/>
              </a:srgbClr>
            </a:glow>
            <a:innerShdw blurRad="63500" dist="50800" dir="2700000">
              <a:prstClr val="black">
                <a:alpha val="50000"/>
              </a:prstClr>
            </a:innerShdw>
            <a:softEdge rad="38100"/>
          </a:effectLst>
          <a:scene3d>
            <a:camera prst="perspectiveAbove"/>
            <a:lightRig rig="threePt" dir="t"/>
          </a:scene3d>
          <a:sp3d extrusionH="76200" contourW="12700">
            <a:bevelT w="165100" prst="coolSlant"/>
            <a:bevelB w="114300" prst="artDeco"/>
            <a:extrusionClr>
              <a:srgbClr val="002060"/>
            </a:extrusionClr>
            <a:contourClr>
              <a:schemeClr val="accent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2121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мотиваційна</a:t>
            </a:r>
            <a:endParaRPr lang="uk-UA" sz="2800" dirty="0"/>
          </a:p>
        </p:txBody>
      </p:sp>
      <p:sp>
        <p:nvSpPr>
          <p:cNvPr id="16" name="Овал 15"/>
          <p:cNvSpPr/>
          <p:nvPr/>
        </p:nvSpPr>
        <p:spPr>
          <a:xfrm>
            <a:off x="4672746" y="3265551"/>
            <a:ext cx="2747792" cy="1371553"/>
          </a:xfrm>
          <a:prstGeom prst="ellipse">
            <a:avLst/>
          </a:prstGeom>
          <a:effectLst>
            <a:glow rad="165100">
              <a:srgbClr val="FFFF00">
                <a:alpha val="91000"/>
              </a:srgbClr>
            </a:glow>
            <a:innerShdw blurRad="63500" dist="50800" dir="2700000">
              <a:prstClr val="black">
                <a:alpha val="50000"/>
              </a:prstClr>
            </a:innerShdw>
            <a:softEdge rad="38100"/>
          </a:effectLst>
          <a:scene3d>
            <a:camera prst="perspectiveAbove"/>
            <a:lightRig rig="threePt" dir="t"/>
          </a:scene3d>
          <a:sp3d extrusionH="76200" contourW="12700">
            <a:bevelT w="165100" prst="coolSlant"/>
            <a:bevelB w="114300" prst="artDeco"/>
            <a:extrusionClr>
              <a:srgbClr val="002060"/>
            </a:extrusionClr>
            <a:contourClr>
              <a:schemeClr val="accent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>
                <a:solidFill>
                  <a:srgbClr val="2121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соціальна</a:t>
            </a:r>
            <a:endParaRPr lang="uk-UA" sz="2800" dirty="0"/>
          </a:p>
        </p:txBody>
      </p:sp>
      <p:sp>
        <p:nvSpPr>
          <p:cNvPr id="17" name="Овал 16"/>
          <p:cNvSpPr/>
          <p:nvPr/>
        </p:nvSpPr>
        <p:spPr>
          <a:xfrm>
            <a:off x="6360095" y="4729179"/>
            <a:ext cx="3691330" cy="1932534"/>
          </a:xfrm>
          <a:prstGeom prst="ellipse">
            <a:avLst/>
          </a:prstGeom>
          <a:effectLst>
            <a:glow rad="165100">
              <a:srgbClr val="FFFF00">
                <a:alpha val="91000"/>
              </a:srgbClr>
            </a:glow>
            <a:innerShdw blurRad="63500" dist="50800" dir="2700000">
              <a:prstClr val="black">
                <a:alpha val="50000"/>
              </a:prstClr>
            </a:innerShdw>
            <a:softEdge rad="38100"/>
          </a:effectLst>
          <a:scene3d>
            <a:camera prst="perspectiveAbove"/>
            <a:lightRig rig="threePt" dir="t"/>
          </a:scene3d>
          <a:sp3d extrusionH="76200" contourW="12700">
            <a:bevelT w="165100" prst="coolSlant"/>
            <a:bevelB w="114300" prst="artDeco"/>
            <a:extrusionClr>
              <a:srgbClr val="002060"/>
            </a:extrusionClr>
            <a:contourClr>
              <a:schemeClr val="accent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2121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емоційно-вольова </a:t>
            </a:r>
            <a:endParaRPr lang="uk-UA" sz="2800" dirty="0"/>
          </a:p>
        </p:txBody>
      </p:sp>
      <p:cxnSp>
        <p:nvCxnSpPr>
          <p:cNvPr id="19" name="Скругленная соединительная линия 18"/>
          <p:cNvCxnSpPr/>
          <p:nvPr/>
        </p:nvCxnSpPr>
        <p:spPr>
          <a:xfrm>
            <a:off x="8495483" y="2743091"/>
            <a:ext cx="555987" cy="52246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rot="5400000">
            <a:off x="5769536" y="2886615"/>
            <a:ext cx="563757" cy="280375"/>
          </a:xfrm>
          <a:prstGeom prst="curvedConnector3">
            <a:avLst>
              <a:gd name="adj1" fmla="val 32622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16200000" flipH="1">
            <a:off x="7050996" y="3229168"/>
            <a:ext cx="2053922" cy="932786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/>
          <p:nvPr/>
        </p:nvCxnSpPr>
        <p:spPr>
          <a:xfrm rot="10800000" flipV="1">
            <a:off x="2590559" y="2738330"/>
            <a:ext cx="778462" cy="600716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/>
          <p:nvPr/>
        </p:nvCxnSpPr>
        <p:spPr>
          <a:xfrm rot="5400000">
            <a:off x="3213259" y="3343050"/>
            <a:ext cx="1799653" cy="548289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 descr="C:\Users\Наталія\Desktop\заг\3\для немовних картинки\4d0d12f1e137a10ccb2e493de6ddff9f-removebg-preview (2).pn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1397" y="4463414"/>
            <a:ext cx="1788121" cy="270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Наталія\Desktop\145-1457472_детский-сад-png-дитина-png-removebg-preview.png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5" r="11112"/>
          <a:stretch/>
        </p:blipFill>
        <p:spPr bwMode="auto">
          <a:xfrm>
            <a:off x="10141060" y="4386464"/>
            <a:ext cx="2002972" cy="25859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542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Фон для слайда в презентации - 6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42220370"/>
              </p:ext>
            </p:extLst>
          </p:nvPr>
        </p:nvGraphicFramePr>
        <p:xfrm>
          <a:off x="533403" y="3357995"/>
          <a:ext cx="5647506" cy="5214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45118814"/>
              </p:ext>
            </p:extLst>
          </p:nvPr>
        </p:nvGraphicFramePr>
        <p:xfrm>
          <a:off x="370116" y="2906323"/>
          <a:ext cx="11057710" cy="4285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523999" y="1740924"/>
            <a:ext cx="9533712" cy="1101847"/>
          </a:xfrm>
          <a:prstGeom prst="roundRect">
            <a:avLst/>
          </a:prstGeom>
          <a:solidFill>
            <a:srgbClr val="ACCC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виявляється </a:t>
            </a:r>
            <a:r>
              <a:rPr lang="uk-UA" dirty="0">
                <a:solidFill>
                  <a:srgbClr val="002060"/>
                </a:solidFill>
                <a:latin typeface="Bookman Old Style" panose="02050604050505020204" pitchFamily="18" charset="0"/>
              </a:rPr>
              <a:t>у настроях дитини, її прагненні, бажанні йти до школи, яке поєднується з тим, як дитина уявляє вимоги школи, наскільки готова змінити свою дошкільну, ігрову позицію.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1600200" y="0"/>
            <a:ext cx="9457511" cy="1740924"/>
          </a:xfrm>
          <a:prstGeom prst="flowChartTerminator">
            <a:avLst/>
          </a:prstGeom>
          <a:solidFill>
            <a:srgbClr val="FFFF99"/>
          </a:solidFill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МОТИВАЦІЙНА ГОТОВНІСТЬ</a:t>
            </a:r>
          </a:p>
          <a:p>
            <a:pPr algn="ctr"/>
            <a:r>
              <a:rPr lang="uk-UA" sz="4000" b="1" i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(«Навіщо мені школа?»)</a:t>
            </a:r>
            <a:endParaRPr lang="uk-UA" sz="4000" dirty="0">
              <a:solidFill>
                <a:srgbClr val="00B0F0"/>
              </a:solidFill>
            </a:endParaRPr>
          </a:p>
        </p:txBody>
      </p:sp>
      <p:pic>
        <p:nvPicPr>
          <p:cNvPr id="12" name="Рисунок 11" descr="C:\Users\Наталія\Desktop\заг\3\для немовних картинки\images__2_-removebg-preview (16).pn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572" y="4087519"/>
            <a:ext cx="1936094" cy="278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Наталія\Desktop\заг\3\для немовних картинки\298-2985776_children-png-removebg-preview.pn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4792" y="4061148"/>
            <a:ext cx="1607820" cy="2732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46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Фон для слайда в презентации - 6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42220370"/>
              </p:ext>
            </p:extLst>
          </p:nvPr>
        </p:nvGraphicFramePr>
        <p:xfrm>
          <a:off x="533403" y="3357995"/>
          <a:ext cx="5647506" cy="5214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12937242"/>
              </p:ext>
            </p:extLst>
          </p:nvPr>
        </p:nvGraphicFramePr>
        <p:xfrm>
          <a:off x="218848" y="3260067"/>
          <a:ext cx="11836083" cy="4806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Блок-схема: альтернативный процесс 11"/>
          <p:cNvSpPr/>
          <p:nvPr/>
        </p:nvSpPr>
        <p:spPr>
          <a:xfrm>
            <a:off x="1538152" y="130065"/>
            <a:ext cx="9285514" cy="1800452"/>
          </a:xfrm>
          <a:prstGeom prst="flowChartAlternateProcess">
            <a:avLst/>
          </a:prstGeom>
          <a:gradFill>
            <a:gsLst>
              <a:gs pos="28000">
                <a:srgbClr val="FFFF00"/>
              </a:gs>
              <a:gs pos="78000">
                <a:srgbClr val="ACCCEA"/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scene3d>
            <a:camera prst="perspectiveRelaxedModerately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ФІЗІОЛОГІЧНА ГОТОВНІСТЬ</a:t>
            </a:r>
          </a:p>
          <a:p>
            <a:pPr algn="ctr"/>
            <a:r>
              <a:rPr lang="uk-UA" sz="4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(готовність тіла до навчання)</a:t>
            </a:r>
            <a:r>
              <a:rPr lang="uk-UA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4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2405" y="1744105"/>
            <a:ext cx="10877007" cy="1515549"/>
          </a:xfrm>
          <a:prstGeom prst="roundRect">
            <a:avLst/>
          </a:prstGeom>
          <a:gradFill>
            <a:gsLst>
              <a:gs pos="7000">
                <a:srgbClr val="00B0F0"/>
              </a:gs>
              <a:gs pos="74000">
                <a:srgbClr val="FFFF00"/>
              </a:gs>
              <a:gs pos="37000">
                <a:srgbClr val="AEA2F4"/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scene3d>
            <a:camera prst="perspectiveRelaxedModerately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складник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повинен забезпечити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витримання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дитиною відповідних навантажень і стимулювати до подальшого розвитку. Важливою складовою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соматичне і психічне здоров'я дитини, сформованість навичок здорового способу життя.</a:t>
            </a:r>
          </a:p>
        </p:txBody>
      </p:sp>
      <p:pic>
        <p:nvPicPr>
          <p:cNvPr id="17" name="Рисунок 16" descr="C:\Users\Наталія\Desktop\заг\3\для немовних картинки\20мс removebg-preview.pn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729921"/>
            <a:ext cx="1844131" cy="2220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Наталія\Desktop\заг\3\для немовних картинки\little-girl-studying-vector-4940605-removebg-preview.pn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51" y="3266381"/>
            <a:ext cx="2257955" cy="1772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Наталія\Desktop\358aadb2056b20e53a9f1112d7486aed-removebg-preview.png"/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1261" r="8626" b="16835"/>
          <a:stretch/>
        </p:blipFill>
        <p:spPr bwMode="auto">
          <a:xfrm flipH="1">
            <a:off x="62593" y="4822847"/>
            <a:ext cx="2062844" cy="19843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Наталія\Desktop\заг\3\для немовних картинки\0b200b3035527ec20dcc72d019ce9917-removebg-preview.png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" y="966704"/>
            <a:ext cx="1533751" cy="2228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2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Фон для слайда в презентации - 6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0" y="-5955"/>
            <a:ext cx="12227920" cy="68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42220370"/>
              </p:ext>
            </p:extLst>
          </p:nvPr>
        </p:nvGraphicFramePr>
        <p:xfrm>
          <a:off x="533403" y="3357995"/>
          <a:ext cx="5647506" cy="5214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69932360"/>
              </p:ext>
            </p:extLst>
          </p:nvPr>
        </p:nvGraphicFramePr>
        <p:xfrm>
          <a:off x="1" y="2982687"/>
          <a:ext cx="12289970" cy="5408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70707" y="169705"/>
            <a:ext cx="11192693" cy="2468571"/>
          </a:xfrm>
          <a:prstGeom prst="roundRect">
            <a:avLst/>
          </a:prstGeom>
          <a:gradFill flip="none" rotWithShape="1">
            <a:gsLst>
              <a:gs pos="51000">
                <a:srgbClr val="EE8AE4"/>
              </a:gs>
              <a:gs pos="11000">
                <a:srgbClr val="FFFF00"/>
              </a:gs>
              <a:gs pos="91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73000">
                <a:srgbClr val="91BADF"/>
              </a:gs>
            </a:gsLst>
            <a:lin ang="2700000" scaled="1"/>
            <a:tileRect/>
          </a:gradFill>
          <a:effectLst>
            <a:glow rad="127000">
              <a:srgbClr val="E444D5"/>
            </a:glow>
            <a:outerShdw blurRad="50800" dist="50800" dir="5400000" algn="ctr" rotWithShape="0">
              <a:srgbClr val="0070C0"/>
            </a:outerShdw>
            <a:softEdge rad="38100"/>
          </a:effectLst>
          <a:scene3d>
            <a:camera prst="perspectiveRight"/>
            <a:lightRig rig="threePt" dir="t"/>
          </a:scene3d>
          <a:sp3d extrusionH="76200" prstMaterial="dkEdge">
            <a:bevelT w="139700" h="139700" prst="divot"/>
            <a:bevelB w="114300" prst="artDeco"/>
            <a:extrusionClr>
              <a:srgbClr val="CC3399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ІНТЕЛЕКТУАЛЬНА ГОТОВНІСТЬ</a:t>
            </a:r>
          </a:p>
          <a:p>
            <a:pPr algn="ctr"/>
            <a:r>
              <a:rPr lang="uk-UA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фізіологічна готовність мозку до навчання)</a:t>
            </a:r>
            <a:r>
              <a:rPr lang="uk-UA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43858" y="2716800"/>
            <a:ext cx="6682738" cy="2603202"/>
          </a:xfrm>
          <a:prstGeom prst="roundRect">
            <a:avLst>
              <a:gd name="adj" fmla="val 23849"/>
            </a:avLst>
          </a:prstGeom>
          <a:gradFill>
            <a:gsLst>
              <a:gs pos="7000">
                <a:srgbClr val="00B0F0"/>
              </a:gs>
              <a:gs pos="74000">
                <a:srgbClr val="FFFF00"/>
              </a:gs>
              <a:gs pos="37000">
                <a:srgbClr val="AEA2F4"/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scene3d>
            <a:camera prst="perspective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не те, що дитина вже знає, вміє (букви, цифри, читає, пише, рахує), це рівень розвитку пізнавальних процесів, завдяки яким дитина пізнає навколишній світ. Якщо у дитини погана пам’ять – їй буде важко запам’ятати або відтворити матеріал, нерозвинена увага – малюк просто не </a:t>
            </a:r>
            <a:r>
              <a:rPr lang="uk-UA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помітить </a:t>
            </a:r>
            <a:r>
              <a:rPr lang="uk-UA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важливого або робитиме помилки через «неуважність», проблеми з мовою та/чи мовленням – проблема у висвітленні думки, переказах і </a:t>
            </a:r>
            <a:r>
              <a:rPr lang="uk-UA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т.ін</a:t>
            </a:r>
            <a:r>
              <a:rPr lang="uk-UA" b="1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45855" y="3866566"/>
            <a:ext cx="3085552" cy="1540664"/>
          </a:xfrm>
          <a:prstGeom prst="cloud">
            <a:avLst/>
          </a:prstGeom>
          <a:gradFill>
            <a:gsLst>
              <a:gs pos="4000">
                <a:srgbClr val="EE8AE4"/>
              </a:gs>
              <a:gs pos="100000">
                <a:srgbClr val="FFFF00"/>
              </a:gs>
              <a:gs pos="47000">
                <a:srgbClr val="DED9FB"/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185331" y="2465227"/>
            <a:ext cx="2966355" cy="1441316"/>
          </a:xfrm>
          <a:prstGeom prst="cloud">
            <a:avLst/>
          </a:prstGeom>
          <a:gradFill>
            <a:gsLst>
              <a:gs pos="4000">
                <a:srgbClr val="EE8AE4"/>
              </a:gs>
              <a:gs pos="100000">
                <a:srgbClr val="FFFF00"/>
              </a:gs>
              <a:gs pos="47000">
                <a:srgbClr val="DED9FB"/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</a:t>
            </a:r>
            <a:r>
              <a:rPr lang="uk-UA" sz="3200" b="1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</p:txBody>
      </p:sp>
      <p:sp>
        <p:nvSpPr>
          <p:cNvPr id="14" name="Облако 13"/>
          <p:cNvSpPr/>
          <p:nvPr/>
        </p:nvSpPr>
        <p:spPr>
          <a:xfrm>
            <a:off x="1538642" y="5133451"/>
            <a:ext cx="3494314" cy="1724549"/>
          </a:xfrm>
          <a:prstGeom prst="cloud">
            <a:avLst/>
          </a:prstGeom>
          <a:gradFill>
            <a:gsLst>
              <a:gs pos="4000">
                <a:srgbClr val="EE8AE4"/>
              </a:gs>
              <a:gs pos="100000">
                <a:srgbClr val="FFFF00"/>
              </a:gs>
              <a:gs pos="47000">
                <a:srgbClr val="DED9FB"/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uk-UA" dirty="0" smtClean="0"/>
              <a:t> </a:t>
            </a:r>
            <a:endParaRPr lang="uk-UA" sz="3200" b="1" dirty="0">
              <a:solidFill>
                <a:srgbClr val="CC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6375691" y="5112420"/>
            <a:ext cx="3973286" cy="1724549"/>
          </a:xfrm>
          <a:prstGeom prst="cloud">
            <a:avLst/>
          </a:prstGeom>
          <a:gradFill>
            <a:gsLst>
              <a:gs pos="4000">
                <a:srgbClr val="EE8AE4"/>
              </a:gs>
              <a:gs pos="100000">
                <a:srgbClr val="FFFF00"/>
              </a:gs>
              <a:gs pos="47000">
                <a:srgbClr val="DED9FB"/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сприймання</a:t>
            </a:r>
            <a:endParaRPr lang="uk-UA" sz="3200" b="1" dirty="0">
              <a:solidFill>
                <a:srgbClr val="CC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9222374" y="2206214"/>
            <a:ext cx="3005546" cy="1724549"/>
          </a:xfrm>
          <a:prstGeom prst="cloud">
            <a:avLst/>
          </a:prstGeom>
          <a:gradFill>
            <a:gsLst>
              <a:gs pos="4000">
                <a:srgbClr val="EE8AE4"/>
              </a:gs>
              <a:gs pos="100000">
                <a:srgbClr val="FFFF00"/>
              </a:gs>
              <a:gs pos="47000">
                <a:srgbClr val="DED9FB"/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уява</a:t>
            </a:r>
            <a:endParaRPr lang="uk-UA" sz="3200" b="1" dirty="0">
              <a:solidFill>
                <a:srgbClr val="CC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9070387" y="3891698"/>
            <a:ext cx="3030315" cy="1724549"/>
          </a:xfrm>
          <a:prstGeom prst="cloud">
            <a:avLst/>
          </a:prstGeom>
          <a:gradFill>
            <a:gsLst>
              <a:gs pos="4000">
                <a:srgbClr val="EE8AE4"/>
              </a:gs>
              <a:gs pos="100000">
                <a:srgbClr val="FFFF00"/>
              </a:gs>
              <a:gs pos="47000">
                <a:srgbClr val="DED9FB"/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 </a:t>
            </a:r>
            <a:r>
              <a:rPr lang="uk-UA" sz="2800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endParaRPr lang="uk-UA" sz="2800" b="1" dirty="0">
              <a:solidFill>
                <a:srgbClr val="CC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C:\Users\Наталія\Desktop\заг\3\для немовних картинки\0c7e7a6e0a5ea57f0868b2f40eeec0c7-removebg-preview.pn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12" y="5152792"/>
            <a:ext cx="2233086" cy="190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Наталія\Desktop\8de0c87fdae3c1e61c15c67a659854fe-removebg-preview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98" y="4956973"/>
            <a:ext cx="1060277" cy="191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Наталія\Desktop\заг\3\для немовних картинки\4b9d1e3d65daacb4db53e5f2d447f272-removebg-preview.png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2"/>
          <a:stretch/>
        </p:blipFill>
        <p:spPr bwMode="auto">
          <a:xfrm>
            <a:off x="10410517" y="5601495"/>
            <a:ext cx="1719943" cy="1250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90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Фон для слайда в презентации - 6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42220370"/>
              </p:ext>
            </p:extLst>
          </p:nvPr>
        </p:nvGraphicFramePr>
        <p:xfrm>
          <a:off x="533403" y="3357995"/>
          <a:ext cx="5647506" cy="5214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328874" y="-378174"/>
            <a:ext cx="10220870" cy="2135969"/>
          </a:xfrm>
          <a:prstGeom prst="roundRect">
            <a:avLst/>
          </a:prstGeom>
          <a:gradFill flip="none" rotWithShape="1">
            <a:gsLst>
              <a:gs pos="67000">
                <a:srgbClr val="FFFF00"/>
              </a:gs>
              <a:gs pos="8000">
                <a:srgbClr val="91BADF"/>
              </a:gs>
              <a:gs pos="91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90000">
                <a:srgbClr val="91BADF"/>
              </a:gs>
            </a:gsLst>
            <a:lin ang="2700000" scaled="1"/>
            <a:tileRect/>
          </a:gradFill>
          <a:effectLst>
            <a:glow rad="114300">
              <a:srgbClr val="00B0F0"/>
            </a:glow>
            <a:outerShdw blurRad="50800" dist="50800" dir="5400000" algn="ctr" rotWithShape="0">
              <a:srgbClr val="002060"/>
            </a:outerShdw>
            <a:reflection stA="45000" endPos="2000" dist="50800" dir="5400000" sy="-100000" algn="bl" rotWithShape="0"/>
            <a:softEdge rad="38100"/>
          </a:effectLst>
          <a:scene3d>
            <a:camera prst="perspectiveRelaxedModerately"/>
            <a:lightRig rig="threePt" dir="t"/>
          </a:scene3d>
          <a:sp3d extrusionH="76200" prstMaterial="dkEdge">
            <a:bevelT w="139700" h="139700" prst="divot"/>
            <a:bevelB w="114300" prst="artDeco"/>
            <a:extrusionClr>
              <a:srgbClr val="CC3399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ЕМОЦІЙНО-ВОЛЬОВА ГОТОВНІСТЬ</a:t>
            </a:r>
          </a:p>
          <a:p>
            <a:pPr algn="ctr"/>
            <a:r>
              <a:rPr lang="uk-UA" sz="3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всупереч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складнощам</a:t>
            </a:r>
            <a:r>
              <a:rPr lang="uk-UA" sz="3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uk-UA" sz="36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726985" y="3297067"/>
            <a:ext cx="3954509" cy="1702212"/>
          </a:xfrm>
          <a:prstGeom prst="horizontalScroll">
            <a:avLst/>
          </a:prstGeom>
          <a:gradFill>
            <a:gsLst>
              <a:gs pos="38000">
                <a:srgbClr val="DED9FB"/>
              </a:gs>
              <a:gs pos="25000">
                <a:srgbClr val="5C51E9"/>
              </a:gs>
              <a:gs pos="63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92000">
                <a:srgbClr val="FFFF00"/>
              </a:gs>
            </a:gsLst>
            <a:path path="rect">
              <a:fillToRect l="100000" t="100000"/>
            </a:path>
          </a:gradFill>
          <a:ln>
            <a:solidFill>
              <a:schemeClr val="accent1">
                <a:shade val="5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C1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 стримувати свої імпульси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90624" y="3392101"/>
            <a:ext cx="4234543" cy="1842306"/>
          </a:xfrm>
          <a:prstGeom prst="horizontalScroll">
            <a:avLst/>
          </a:prstGeom>
          <a:gradFill>
            <a:gsLst>
              <a:gs pos="38000">
                <a:srgbClr val="DED9FB"/>
              </a:gs>
              <a:gs pos="25000">
                <a:srgbClr val="5C51E9"/>
              </a:gs>
              <a:gs pos="63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92000">
                <a:srgbClr val="FFFF00"/>
              </a:gs>
            </a:gsLst>
            <a:path path="rect">
              <a:fillToRect l="100000" t="100000"/>
            </a:path>
          </a:gradFill>
          <a:ln>
            <a:solidFill>
              <a:schemeClr val="accent1">
                <a:shade val="5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C1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працездатності протягом навчального дня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9008818" y="1716025"/>
            <a:ext cx="3067044" cy="1552173"/>
          </a:xfrm>
          <a:prstGeom prst="horizontalScroll">
            <a:avLst/>
          </a:prstGeom>
          <a:gradFill>
            <a:gsLst>
              <a:gs pos="38000">
                <a:srgbClr val="DED9FB"/>
              </a:gs>
              <a:gs pos="25000">
                <a:srgbClr val="5C51E9"/>
              </a:gs>
              <a:gs pos="63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92000">
                <a:srgbClr val="FFFF00"/>
              </a:gs>
            </a:gsLst>
            <a:path path="rect">
              <a:fillToRect l="100000" t="100000"/>
            </a:path>
          </a:gradFill>
          <a:ln>
            <a:solidFill>
              <a:schemeClr val="accent1">
                <a:shade val="5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C1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Емоційна стійкість (регуляція емоцій)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79017" y="5083504"/>
            <a:ext cx="4917526" cy="1723299"/>
          </a:xfrm>
          <a:prstGeom prst="horizontalScroll">
            <a:avLst/>
          </a:prstGeom>
          <a:gradFill>
            <a:gsLst>
              <a:gs pos="38000">
                <a:srgbClr val="DED9FB"/>
              </a:gs>
              <a:gs pos="25000">
                <a:srgbClr val="5C51E9"/>
              </a:gs>
              <a:gs pos="63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92000">
                <a:srgbClr val="FFFF00"/>
              </a:gs>
            </a:gsLst>
            <a:path path="rect">
              <a:fillToRect l="100000" t="100000"/>
            </a:path>
          </a:gradFill>
          <a:ln>
            <a:solidFill>
              <a:schemeClr val="accent1">
                <a:shade val="5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C1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Довільна регуляція уваги (її концентрація, стійкість, переключення)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82664" y="1849870"/>
            <a:ext cx="3169647" cy="1723299"/>
          </a:xfrm>
          <a:prstGeom prst="horizontalScroll">
            <a:avLst/>
          </a:prstGeom>
          <a:gradFill>
            <a:gsLst>
              <a:gs pos="38000">
                <a:srgbClr val="DED9FB"/>
              </a:gs>
              <a:gs pos="25000">
                <a:srgbClr val="5C51E9"/>
              </a:gs>
              <a:gs pos="63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92000">
                <a:srgbClr val="FFFF00"/>
              </a:gs>
            </a:gsLst>
            <a:path path="rect">
              <a:fillToRect l="100000" t="100000"/>
            </a:path>
          </a:gradFill>
          <a:ln>
            <a:solidFill>
              <a:schemeClr val="accent1">
                <a:shade val="5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C1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 керувати своєю поведінкою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362429043"/>
              </p:ext>
            </p:extLst>
          </p:nvPr>
        </p:nvGraphicFramePr>
        <p:xfrm>
          <a:off x="-2520322" y="1900545"/>
          <a:ext cx="11022064" cy="166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Горизонтальный свиток 14"/>
          <p:cNvSpPr/>
          <p:nvPr/>
        </p:nvSpPr>
        <p:spPr>
          <a:xfrm>
            <a:off x="7398917" y="4878056"/>
            <a:ext cx="4610644" cy="1891463"/>
          </a:xfrm>
          <a:prstGeom prst="horizontalScroll">
            <a:avLst/>
          </a:prstGeom>
          <a:gradFill>
            <a:gsLst>
              <a:gs pos="38000">
                <a:srgbClr val="DED9FB"/>
              </a:gs>
              <a:gs pos="25000">
                <a:srgbClr val="5C51E9"/>
              </a:gs>
              <a:gs pos="63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92000">
                <a:srgbClr val="FFFF00"/>
              </a:gs>
            </a:gsLst>
            <a:path path="rect">
              <a:fillToRect l="100000" t="100000"/>
            </a:path>
          </a:gradFill>
          <a:ln>
            <a:solidFill>
              <a:schemeClr val="accent1">
                <a:shade val="5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C1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 продовжувати дію, докладаючи до цього вольові зусилля</a:t>
            </a:r>
          </a:p>
        </p:txBody>
      </p:sp>
      <p:pic>
        <p:nvPicPr>
          <p:cNvPr id="16" name="Рисунок 15" descr="C:\Users\Наталія\Desktop\70cf0c3fc598f7287237ee732afd61b3-removebg-preview.png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r="2668" b="7160"/>
          <a:stretch/>
        </p:blipFill>
        <p:spPr bwMode="auto">
          <a:xfrm flipH="1">
            <a:off x="5304501" y="3560638"/>
            <a:ext cx="2210585" cy="3208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974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Фон для слайда в презентации - 6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30" y="-159032"/>
            <a:ext cx="12208330" cy="70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940527" y="-165712"/>
            <a:ext cx="10519954" cy="2281646"/>
          </a:xfrm>
          <a:prstGeom prst="roundRect">
            <a:avLst/>
          </a:prstGeom>
          <a:gradFill>
            <a:gsLst>
              <a:gs pos="42000">
                <a:srgbClr val="A3FB61"/>
              </a:gs>
              <a:gs pos="67000">
                <a:srgbClr val="EE8AE4"/>
              </a:gs>
              <a:gs pos="8000">
                <a:srgbClr val="91BADF"/>
              </a:gs>
              <a:gs pos="91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75000">
                <a:srgbClr val="91BADF"/>
              </a:gs>
            </a:gsLst>
            <a:lin ang="2700000" scaled="1"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СОЦІАЛЬНО-ПСИХОЛОГІЧНА ГОТОВНІСТЬ</a:t>
            </a:r>
          </a:p>
          <a:p>
            <a:pPr algn="ctr"/>
            <a:r>
              <a:rPr lang="uk-UA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навички спілкування з іншими)</a:t>
            </a:r>
            <a:endParaRPr lang="uk-UA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7456" y="1994661"/>
            <a:ext cx="11484429" cy="1728651"/>
          </a:xfrm>
          <a:prstGeom prst="roundRect">
            <a:avLst/>
          </a:prstGeom>
          <a:gradFill flip="none" rotWithShape="1">
            <a:gsLst>
              <a:gs pos="96000">
                <a:srgbClr val="FFFF00"/>
              </a:gs>
              <a:gs pos="16000">
                <a:srgbClr val="FFFF00"/>
              </a:gs>
              <a:gs pos="66000">
                <a:srgbClr val="EE8AE4"/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rgbClr val="91BAD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shade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передбачає сформованість якостей, завдяки яким дитина зможе працювати разом з іншими, підкоряючись вимогам дитячої групи, </a:t>
            </a:r>
            <a:r>
              <a:rPr lang="uk-UA" sz="2000" b="1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поступаючись партнерам </a:t>
            </a:r>
            <a:r>
              <a:rPr lang="uk-UA" sz="20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 і захищаючи інтереси та гід­ність власних. </a:t>
            </a:r>
            <a:endParaRPr lang="uk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9" y="3602038"/>
            <a:ext cx="11593286" cy="37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4000" b="1" dirty="0">
                <a:solidFill>
                  <a:srgbClr val="4605B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Адекватне сприйняття навколишньої дійсності й самого себе;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4000" b="1" dirty="0">
                <a:solidFill>
                  <a:srgbClr val="4605B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 до самоорганізації;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4000" b="1" dirty="0">
                <a:solidFill>
                  <a:srgbClr val="4605B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 до праці й навчання, до </a:t>
            </a:r>
            <a:endParaRPr lang="uk-UA" sz="4000" b="1" dirty="0" smtClean="0">
              <a:solidFill>
                <a:srgbClr val="4605B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uk-UA" sz="4000" b="1" dirty="0">
                <a:solidFill>
                  <a:srgbClr val="4605B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rgbClr val="4605B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rgbClr val="4605B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організації </a:t>
            </a:r>
            <a:r>
              <a:rPr lang="uk-UA" sz="4000" b="1" dirty="0">
                <a:solidFill>
                  <a:srgbClr val="4605B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дозвілля та відпочинку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000" b="1" dirty="0">
                <a:solidFill>
                  <a:srgbClr val="4605B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4000" b="1" dirty="0">
              <a:solidFill>
                <a:srgbClr val="4605B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C:\Users\Наталія\Desktop\c77330a2aeaa940ac2eaa8907a1f7c88-removebg-preview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269628"/>
            <a:ext cx="3423557" cy="2634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85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502</Words>
  <Application>Microsoft Office PowerPoint</Application>
  <PresentationFormat>Широкоэкранный</PresentationFormat>
  <Paragraphs>54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Наталія</dc:creator>
  <cp:lastModifiedBy>Наталія</cp:lastModifiedBy>
  <cp:revision>38</cp:revision>
  <dcterms:created xsi:type="dcterms:W3CDTF">2022-04-27T12:27:17Z</dcterms:created>
  <dcterms:modified xsi:type="dcterms:W3CDTF">2022-04-29T14:20:22Z</dcterms:modified>
</cp:coreProperties>
</file>