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258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4" r:id="rId19"/>
    <p:sldId id="313" r:id="rId20"/>
    <p:sldId id="315" r:id="rId21"/>
    <p:sldId id="316" r:id="rId22"/>
    <p:sldId id="318" r:id="rId23"/>
    <p:sldId id="317" r:id="rId2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A12C0F-DC34-4445-8BFD-37EC0923FC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32254628-F0DB-4092-A361-12D2B8977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7E03E8C-B29B-468D-B350-B21E3FE55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C7D0AB0-A5AE-4E6F-8E67-ECAAEF6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019D6FB-CBBA-4904-9636-3B7EB740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849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8DF83-1A29-4CFD-9540-CC307AF2E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3AEFB8B-1153-4390-999D-37FB185C4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504FC0-5482-41F5-9A1B-197118E62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2741E7F-3983-4FA9-AD78-B83C89406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686A076-E7E6-4C6B-BDAC-9C769259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847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5E8F754-DB9A-4F7A-8CDC-347ED82AC0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6A69C02-D1E8-486F-86D8-0FCE0941D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51099FA-CAA2-4345-B9C3-829E8ABE5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53421EA-1865-4C01-811A-5C8CC884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C2F62DD-2DDC-4183-AA47-626FF50B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270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2FE35-38FA-4FA5-86EF-27D3450CD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56CD10-FC50-475B-AE0E-09BDE38B5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0CB6423-6C31-4A7D-BCB6-61DBC4038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E873113-C150-4A15-B021-DB5288C7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DEF91A5-D9BB-40DB-8696-E636BAA4E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754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B810C4-4B38-406E-9E73-1C4DB8F70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C265AB3-9695-41CE-9CC1-E1B361735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9C4867B-13FC-4FF8-8763-9D18E93B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4DEB77D-5874-42AF-9F1A-6EA47FED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449BADC-B879-498F-9A81-86D16643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710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622A58-D78C-471F-9163-0B0DCF8EF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8665C1D-D472-4D41-8EA0-0945D8E51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C894B8D-05AD-42FE-A650-F27B0074B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8720898-D459-4FE1-81B4-FCD9AB13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DEF9CC8-F4AC-4D5F-9F50-009DB649F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A41D9A9-A378-4242-8262-0BF8D1FBB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820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572E3-5EE8-40B3-903D-254EA5793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27D2394-0D23-445D-80C7-8487E2D3B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B6B34AC-437C-4E26-B391-F30DFF331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DE6C4F5E-22D7-47C8-B1C3-4BB3C9B14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275FDA9-B0EB-45F6-B93E-8EF74C4305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518C24DF-8B9A-40BC-9E56-83BF8299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65C141EF-721A-4676-80F4-F1536E3BB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3858572-1285-4EC1-B923-4AA9060C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797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2FE794-0F87-4C75-990A-DAFB7EEF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DB036001-A287-4F53-B48E-51E174516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926629EF-F671-42A4-915B-482549592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4A5D662-639B-4E8B-88A4-F97FF50E7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624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E370624-F4D2-42F7-A62A-42F3B2C01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B52541F-9CF8-4FDC-B747-13CFB6B8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4D6442D-CBF5-4A16-8FA1-71C3383B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895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BA47CE-951A-441B-B127-CF8BF32E3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98A45C-1D8B-4954-BC00-785D6D2F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A56E686-1FAA-48C1-A00B-351ECBB55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54CECA0-C0CF-479C-A2D4-8920CD980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CDCEF73-A9DD-491C-B806-4BF8D529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7F32F5F-4876-4124-931F-8B3F6A23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772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84D56-B8CE-4052-AB21-D9FCD781C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E59FBFC4-1A8A-4737-B365-298FC6DC6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7121982-443E-44DE-9C3C-DDB4C0103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129D766-DEF6-41A5-9C61-9EDF25F8A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84F4430-EE05-4741-81B0-B0701BE61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58BF09E-3E10-4368-9B0E-3395F0FB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066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66727B1-503A-4851-9105-8651C583A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016" y="365125"/>
            <a:ext cx="88037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dirty="0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6DEB6EA-4109-4431-BAFA-9A9C5F968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EBABE06-B648-42F4-BA3F-A968298C3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1FCC3-5904-4BA1-AD9A-B3F4AC720F60}" type="datetimeFigureOut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1709F2D-C814-4664-8FAE-B9E2366FF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925A0AC-CE9F-4A74-8E73-85DD7CAB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85B51-4EE3-4E1D-A415-47C97CC59066}" type="slidenum">
              <a:rPr lang="uk-UA" smtClean="0"/>
              <a:t>‹#›</a:t>
            </a:fld>
            <a:endParaRPr lang="uk-UA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6983D17-FE0C-47DA-B7CB-26BE5A700D7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0017" cy="170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9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FD5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cRJpj4lkH0?feature=oembed" TargetMode="External"/></Relationships>
</file>

<file path=ppt/slides/_rels/slide10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HQORHX2MJk?feature=oembe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sIv5qeSlYY?feature=oembe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 ?><Relationships xmlns="http://schemas.openxmlformats.org/package/2006/relationships"><Relationship Id="rId2" Target="../media/image2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2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3" Target="../media/image26.png" Type="http://schemas.openxmlformats.org/officeDocument/2006/relationships/image"/><Relationship Id="rId2" Target="../media/image2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 ?><Relationships xmlns="http://schemas.openxmlformats.org/package/2006/relationships"><Relationship Id="rId3" Target="../media/image30.jpeg" Type="http://schemas.openxmlformats.org/officeDocument/2006/relationships/image"/><Relationship Id="rId2" Target="../media/image29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31.jpeg" Type="http://schemas.openxmlformats.org/officeDocument/2006/relationships/image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Afp7BkeTCM?feature=oembed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am-ukraine.eu/ua/news/europeday2021-a-brief-history-of-the-european-union/" TargetMode="External"/><Relationship Id="rId7" Type="http://schemas.openxmlformats.org/officeDocument/2006/relationships/hyperlink" Target="https://www.radiosvoboda.org/a/news-eu-ukraine/31728986.html" TargetMode="External"/><Relationship Id="rId2" Type="http://schemas.openxmlformats.org/officeDocument/2006/relationships/hyperlink" Target="https://www.facebook.com/anonymousauthorsclub/photos/a.1426927454008873/3335285863173013/?type=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sn.ua/exclusive/rosiyske-vtorgnennya-vidpovidi-na-golovni-zapitannya-ukrayinciv-pro-ymovirni-zagrozi-1960747.html" TargetMode="External"/><Relationship Id="rId5" Type="http://schemas.openxmlformats.org/officeDocument/2006/relationships/hyperlink" Target="https://www.facebook.com/ze2019official/posts/521787015246205?comment_id=521792221912351&amp;reply_comment_id=521803475244559&amp;comment_tracking=%7b%22tn%22:%22R%22%7d" TargetMode="External"/><Relationship Id="rId4" Type="http://schemas.openxmlformats.org/officeDocument/2006/relationships/hyperlink" Target="https://uk.wikipedia.org/wiki/%D0%84%D0%B2%D1%80%D0%BE%D0%BF%D0%B5%D0%B9%D1%81%D1%8C%D0%BA%D0%B8%D0%B9_%D0%A1%D0%BE%D1%8E%D0%B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2uTqRS4N5c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20.gif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8.xml" Type="http://schemas.openxmlformats.org/officeDocument/2006/relationships/slideLayout"/><Relationship Id="rId4" Target="../media/image21.gi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9956A4-3E68-4B16-849F-62374D588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272" y="339899"/>
            <a:ext cx="8476488" cy="68497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Міркуємо разом</a:t>
            </a:r>
          </a:p>
        </p:txBody>
      </p:sp>
      <p:pic>
        <p:nvPicPr>
          <p:cNvPr id="4" name="Мультимедіа з Інтернету 3" title="Мої європейські цінності">
            <a:hlinkClick r:id="" action="ppaction://media"/>
            <a:extLst>
              <a:ext uri="{FF2B5EF4-FFF2-40B4-BE49-F238E27FC236}">
                <a16:creationId xmlns:a16="http://schemas.microsoft.com/office/drawing/2014/main" id="{FEC18C3A-05A2-43C7-86C5-0B84842A9F9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35581" y="1125042"/>
            <a:ext cx="8155051" cy="46079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D5651B-1F29-496E-A422-4F931472A396}"/>
              </a:ext>
            </a:extLst>
          </p:cNvPr>
          <p:cNvSpPr txBox="1"/>
          <p:nvPr/>
        </p:nvSpPr>
        <p:spPr>
          <a:xfrm>
            <a:off x="2994601" y="5833130"/>
            <a:ext cx="6267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Чому</a:t>
            </a:r>
            <a:r>
              <a:rPr lang="ru-RU" sz="28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європейські</a:t>
            </a:r>
            <a:r>
              <a:rPr lang="ru-RU" sz="28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цінності</a:t>
            </a:r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важливі</a:t>
            </a:r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k-UA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Місце для дати 5">
            <a:extLst>
              <a:ext uri="{FF2B5EF4-FFF2-40B4-BE49-F238E27FC236}">
                <a16:creationId xmlns:a16="http://schemas.microsoft.com/office/drawing/2014/main" id="{030B19BC-97C1-4AED-8BC4-A4AFF8AD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4269-8CE8-4869-A896-4673FDFA6A3F}" type="datetime1">
              <a:rPr lang="uk-UA" smtClean="0"/>
              <a:t>03.05.2022</a:t>
            </a:fld>
            <a:endParaRPr lang="uk-UA"/>
          </a:p>
        </p:txBody>
      </p:sp>
      <p:sp>
        <p:nvSpPr>
          <p:cNvPr id="7" name="Місце для нижнього колонтитула 6">
            <a:extLst>
              <a:ext uri="{FF2B5EF4-FFF2-40B4-BE49-F238E27FC236}">
                <a16:creationId xmlns:a16="http://schemas.microsoft.com/office/drawing/2014/main" id="{CE0FEC5E-35C9-4338-8EEC-87547C3E3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8" name="Місце для номера слайда 7">
            <a:extLst>
              <a:ext uri="{FF2B5EF4-FFF2-40B4-BE49-F238E27FC236}">
                <a16:creationId xmlns:a16="http://schemas.microsoft.com/office/drawing/2014/main" id="{757001A1-8887-4669-8FB2-70223B0F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476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10</a:t>
            </a:fld>
            <a:endParaRPr lang="uk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275728" y="2547999"/>
            <a:ext cx="5545836" cy="1734312"/>
          </a:xfrm>
        </p:spPr>
        <p:txBody>
          <a:bodyPr>
            <a:normAutofit fontScale="90000"/>
          </a:bodyPr>
          <a:lstStyle/>
          <a:p>
            <a:r>
              <a:rPr lang="uk-UA" sz="5400" dirty="0"/>
              <a:t>2. </a:t>
            </a:r>
            <a:r>
              <a:rPr lang="uk-UA" sz="5400" b="1" dirty="0"/>
              <a:t>Європейська демократія та свобода</a:t>
            </a:r>
            <a:endParaRPr lang="uk-UA" sz="5400" dirty="0"/>
          </a:p>
        </p:txBody>
      </p:sp>
      <p:pic>
        <p:nvPicPr>
          <p:cNvPr id="9" name="Місце для вмісту 8">
            <a:extLst>
              <a:ext uri="{FF2B5EF4-FFF2-40B4-BE49-F238E27FC236}">
                <a16:creationId xmlns:a16="http://schemas.microsoft.com/office/drawing/2014/main" id="{F25E1B9C-A777-44F5-9C3C-100C12F7E1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0739" y="259842"/>
            <a:ext cx="8534400" cy="5928231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AE53AB1-1EAC-43B9-B7E2-A1A823E3CAC7}"/>
              </a:ext>
            </a:extLst>
          </p:cNvPr>
          <p:cNvSpPr txBox="1"/>
          <p:nvPr/>
        </p:nvSpPr>
        <p:spPr>
          <a:xfrm>
            <a:off x="8784336" y="5254752"/>
            <a:ext cx="2470803" cy="933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b="1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Інституції Європейського Союзу</a:t>
            </a:r>
            <a:endParaRPr lang="uk-UA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29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>
            <a:normAutofit fontScale="90000"/>
          </a:bodyPr>
          <a:lstStyle/>
          <a:p>
            <a:r>
              <a:rPr lang="uk-UA" sz="5400" dirty="0"/>
              <a:t>2. </a:t>
            </a:r>
            <a:r>
              <a:rPr lang="uk-UA" sz="5400" b="1" dirty="0"/>
              <a:t>Європейська демократія та свобода</a:t>
            </a:r>
            <a:endParaRPr lang="uk-UA" sz="5400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11</a:t>
            </a:fld>
            <a:endParaRPr lang="uk-UA"/>
          </a:p>
        </p:txBody>
      </p:sp>
      <p:pic>
        <p:nvPicPr>
          <p:cNvPr id="9" name="Мультимедіа з Інтернету 8" title="Дітям про Євросоюз">
            <a:hlinkClick r:id="" action="ppaction://media"/>
            <a:extLst>
              <a:ext uri="{FF2B5EF4-FFF2-40B4-BE49-F238E27FC236}">
                <a16:creationId xmlns:a16="http://schemas.microsoft.com/office/drawing/2014/main" id="{8288AC3F-08B1-4973-94A3-6084E432648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53576" y="1706353"/>
            <a:ext cx="7284847" cy="411621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C6B46D3-703C-4F1D-BCC6-E4E46FC7378F}"/>
              </a:ext>
            </a:extLst>
          </p:cNvPr>
          <p:cNvSpPr txBox="1"/>
          <p:nvPr/>
        </p:nvSpPr>
        <p:spPr>
          <a:xfrm>
            <a:off x="1517230" y="5822570"/>
            <a:ext cx="9703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Доведіть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демократія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цінністю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країн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Європейського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Союзу.</a:t>
            </a:r>
            <a:endParaRPr lang="uk-UA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94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>
            <a:normAutofit fontScale="90000"/>
          </a:bodyPr>
          <a:lstStyle/>
          <a:p>
            <a:r>
              <a:rPr lang="uk-UA" sz="5400" dirty="0"/>
              <a:t>2. </a:t>
            </a:r>
            <a:r>
              <a:rPr lang="uk-UA" sz="5400" b="1" dirty="0"/>
              <a:t>Європейська демократія та свобода</a:t>
            </a:r>
            <a:endParaRPr lang="uk-UA" sz="5400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12</a:t>
            </a:fld>
            <a:endParaRPr lang="uk-U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6B46D3-703C-4F1D-BCC6-E4E46FC7378F}"/>
              </a:ext>
            </a:extLst>
          </p:cNvPr>
          <p:cNvSpPr txBox="1"/>
          <p:nvPr/>
        </p:nvSpPr>
        <p:spPr>
          <a:xfrm>
            <a:off x="1517230" y="5822570"/>
            <a:ext cx="9703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Доведіть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демократія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цінністю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країн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Європейського</a:t>
            </a:r>
            <a:r>
              <a:rPr lang="ru-RU" sz="24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Союзу.</a:t>
            </a:r>
            <a:endParaRPr lang="uk-UA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Мультимедіа з Інтернету 7" title="Як влаштований Європейський союз?">
            <a:hlinkClick r:id="" action="ppaction://media"/>
            <a:extLst>
              <a:ext uri="{FF2B5EF4-FFF2-40B4-BE49-F238E27FC236}">
                <a16:creationId xmlns:a16="http://schemas.microsoft.com/office/drawing/2014/main" id="{E11DACAB-56AA-4CAA-ABCB-A8A5C0592D6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74250" y="1770608"/>
            <a:ext cx="7043500" cy="397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4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>
            <a:normAutofit fontScale="90000"/>
          </a:bodyPr>
          <a:lstStyle/>
          <a:p>
            <a:r>
              <a:rPr lang="uk-UA" sz="5400" dirty="0"/>
              <a:t>2. </a:t>
            </a:r>
            <a:r>
              <a:rPr lang="uk-UA" sz="5400" b="1" dirty="0"/>
              <a:t>Європейська демократія та свобода</a:t>
            </a:r>
            <a:endParaRPr lang="uk-UA" sz="5400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13</a:t>
            </a:fld>
            <a:endParaRPr lang="uk-UA"/>
          </a:p>
        </p:txBody>
      </p:sp>
      <p:sp>
        <p:nvSpPr>
          <p:cNvPr id="7" name="Місце для вмісту 6">
            <a:extLst>
              <a:ext uri="{FF2B5EF4-FFF2-40B4-BE49-F238E27FC236}">
                <a16:creationId xmlns:a16="http://schemas.microsoft.com/office/drawing/2014/main" id="{7DDB6301-967D-4A49-BF2A-DFF32038C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8122"/>
            <a:ext cx="10515600" cy="4351338"/>
          </a:xfrm>
        </p:spPr>
        <p:txBody>
          <a:bodyPr>
            <a:normAutofit/>
          </a:bodyPr>
          <a:lstStyle/>
          <a:p>
            <a:pPr marL="221399" algn="just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4800" b="0" i="1" u="none" strike="noStrike" dirty="0">
                <a:effectLst/>
              </a:rPr>
              <a:t>Чому важливо бути вільною людині?</a:t>
            </a:r>
          </a:p>
          <a:p>
            <a:pPr marL="221399" algn="just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4800" b="0" i="1" u="none" strike="noStrike" dirty="0">
                <a:effectLst/>
              </a:rPr>
              <a:t>Чому важливо бути вільною країні?</a:t>
            </a:r>
          </a:p>
          <a:p>
            <a:pPr marL="221399" algn="just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4800" b="0" i="1" u="none" strike="noStrike" dirty="0">
                <a:effectLst/>
              </a:rPr>
              <a:t> Хто має захищати право людини і народу бути вільним?</a:t>
            </a:r>
          </a:p>
        </p:txBody>
      </p:sp>
    </p:spTree>
    <p:extLst>
      <p:ext uri="{BB962C8B-B14F-4D97-AF65-F5344CB8AC3E}">
        <p14:creationId xmlns:p14="http://schemas.microsoft.com/office/powerpoint/2010/main" val="220630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/>
          <a:lstStyle/>
          <a:p>
            <a:r>
              <a:rPr dirty="0" lang="uk-UA" sz="4800"/>
              <a:t>3. </a:t>
            </a:r>
            <a:r>
              <a:rPr b="1" dirty="0" lang="ru-RU" sz="4800"/>
              <a:t>Шлях </a:t>
            </a:r>
            <a:r>
              <a:rPr b="1" dirty="0" err="1" lang="ru-RU" sz="4800"/>
              <a:t>інтеграції</a:t>
            </a:r>
            <a:r>
              <a:rPr b="1" dirty="0" lang="ru-RU" sz="4800"/>
              <a:t> </a:t>
            </a:r>
            <a:r>
              <a:rPr b="1" dirty="0" err="1" lang="ru-RU" sz="4800"/>
              <a:t>України</a:t>
            </a:r>
            <a:r>
              <a:rPr b="1" dirty="0" lang="ru-RU" sz="4800"/>
              <a:t> до ЄС</a:t>
            </a:r>
            <a:endParaRPr dirty="0" lang="uk-UA" sz="480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14</a:t>
            </a:fld>
            <a:endParaRPr lang="uk-UA"/>
          </a:p>
        </p:txBody>
      </p:sp>
      <p:pic>
        <p:nvPicPr>
          <p:cNvPr id="8" name="Місце для вмісту 7">
            <a:extLst>
              <a:ext uri="{FF2B5EF4-FFF2-40B4-BE49-F238E27FC236}">
                <a16:creationId xmlns:a16="http://schemas.microsoft.com/office/drawing/2014/main" id="{9836D93D-56EB-4116-B4D9-216E13A080DF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 rotWithShape="1">
          <a:blip r:embed="rId2"/>
          <a:srcRect b="34620"/>
          <a:stretch/>
        </p:blipFill>
        <p:spPr>
          <a:xfrm>
            <a:off x="1622738" y="1614707"/>
            <a:ext cx="9317978" cy="465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793529"/>
      </p:ext>
    </p:extLst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/>
          <a:lstStyle/>
          <a:p>
            <a:r>
              <a:rPr dirty="0" lang="uk-UA" sz="4800"/>
              <a:t>3. </a:t>
            </a:r>
            <a:r>
              <a:rPr b="1" dirty="0" lang="ru-RU" sz="4800"/>
              <a:t>Шлях </a:t>
            </a:r>
            <a:r>
              <a:rPr b="1" dirty="0" err="1" lang="ru-RU" sz="4800"/>
              <a:t>інтеграції</a:t>
            </a:r>
            <a:r>
              <a:rPr b="1" dirty="0" lang="ru-RU" sz="4800"/>
              <a:t> </a:t>
            </a:r>
            <a:r>
              <a:rPr b="1" dirty="0" err="1" lang="ru-RU" sz="4800"/>
              <a:t>України</a:t>
            </a:r>
            <a:r>
              <a:rPr b="1" dirty="0" lang="ru-RU" sz="4800"/>
              <a:t> до ЄС</a:t>
            </a:r>
            <a:endParaRPr dirty="0" lang="uk-UA" sz="480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15</a:t>
            </a:fld>
            <a:endParaRPr lang="uk-UA"/>
          </a:p>
        </p:txBody>
      </p:sp>
      <p:grpSp>
        <p:nvGrpSpPr>
          <p:cNvPr id="12" name="Группа 6">
            <a:extLst>
              <a:ext uri="{FF2B5EF4-FFF2-40B4-BE49-F238E27FC236}">
                <a16:creationId xmlns:a16="http://schemas.microsoft.com/office/drawing/2014/main" id="{3A6E98EE-7AF2-473F-B6F7-D5AAB3B873BC}"/>
              </a:ext>
            </a:extLst>
          </p:cNvPr>
          <p:cNvGrpSpPr/>
          <p:nvPr/>
        </p:nvGrpSpPr>
        <p:grpSpPr>
          <a:xfrm>
            <a:off x="1416676" y="1750055"/>
            <a:ext cx="9606266" cy="4327472"/>
            <a:chOff x="2892273" y="2915896"/>
            <a:chExt cx="6407452" cy="1977380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839A92B3-4080-43B0-9C2E-7C4FE3E76D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94693"/>
            <a:stretch/>
          </p:blipFill>
          <p:spPr>
            <a:xfrm>
              <a:off x="2892273" y="2915896"/>
              <a:ext cx="6407451" cy="259789"/>
            </a:xfrm>
            <a:prstGeom prst="rect">
              <a:avLst/>
            </a:prstGeom>
          </p:spPr>
        </p:pic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409CB44A-0F0D-48BA-AED1-0DD167C72A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40" t="64875"/>
            <a:stretch/>
          </p:blipFill>
          <p:spPr>
            <a:xfrm>
              <a:off x="2892274" y="3175685"/>
              <a:ext cx="6407451" cy="17175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6572744"/>
      </p:ext>
    </p:extLst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/>
          <a:lstStyle/>
          <a:p>
            <a:r>
              <a:rPr dirty="0" lang="uk-UA" sz="4800"/>
              <a:t>3. </a:t>
            </a:r>
            <a:r>
              <a:rPr b="1" dirty="0" lang="ru-RU" sz="4800"/>
              <a:t>Шлях </a:t>
            </a:r>
            <a:r>
              <a:rPr b="1" dirty="0" err="1" lang="ru-RU" sz="4800"/>
              <a:t>інтеграції</a:t>
            </a:r>
            <a:r>
              <a:rPr b="1" dirty="0" lang="ru-RU" sz="4800"/>
              <a:t> </a:t>
            </a:r>
            <a:r>
              <a:rPr b="1" dirty="0" err="1" lang="ru-RU" sz="4800"/>
              <a:t>України</a:t>
            </a:r>
            <a:r>
              <a:rPr b="1" dirty="0" lang="ru-RU" sz="4800"/>
              <a:t> до ЄС</a:t>
            </a:r>
            <a:endParaRPr dirty="0" lang="uk-UA" sz="480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16</a:t>
            </a:fld>
            <a:endParaRPr lang="uk-UA"/>
          </a:p>
        </p:txBody>
      </p:sp>
      <p:grpSp>
        <p:nvGrpSpPr>
          <p:cNvPr id="9" name="Группа 6">
            <a:extLst>
              <a:ext uri="{FF2B5EF4-FFF2-40B4-BE49-F238E27FC236}">
                <a16:creationId xmlns:a16="http://schemas.microsoft.com/office/drawing/2014/main" id="{1CD3B637-612B-4B3F-B371-CBCAA0541AFF}"/>
              </a:ext>
            </a:extLst>
          </p:cNvPr>
          <p:cNvGrpSpPr/>
          <p:nvPr/>
        </p:nvGrpSpPr>
        <p:grpSpPr>
          <a:xfrm>
            <a:off x="1532586" y="1635617"/>
            <a:ext cx="9821214" cy="4720733"/>
            <a:chOff x="2779770" y="815249"/>
            <a:chExt cx="6408744" cy="2231445"/>
          </a:xfrm>
        </p:grpSpPr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EC07FF41-030D-41B4-9A40-ABB1898BD2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93684"/>
            <a:stretch/>
          </p:blipFill>
          <p:spPr>
            <a:xfrm>
              <a:off x="2781063" y="815249"/>
              <a:ext cx="6407451" cy="309216"/>
            </a:xfrm>
            <a:prstGeom prst="rect">
              <a:avLst/>
            </a:prstGeom>
          </p:spPr>
        </p:pic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AC7E925A-40ED-4AA5-AE39-8BD2B83E6F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73"/>
            <a:stretch/>
          </p:blipFill>
          <p:spPr>
            <a:xfrm>
              <a:off x="2779770" y="1124465"/>
              <a:ext cx="6408744" cy="19222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43124678"/>
      </p:ext>
    </p:extLst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/>
          <a:lstStyle/>
          <a:p>
            <a:r>
              <a:rPr dirty="0" lang="uk-UA" sz="4800"/>
              <a:t>3. </a:t>
            </a:r>
            <a:r>
              <a:rPr b="1" dirty="0" lang="ru-RU" sz="4800"/>
              <a:t>Шлях </a:t>
            </a:r>
            <a:r>
              <a:rPr b="1" dirty="0" err="1" lang="ru-RU" sz="4800"/>
              <a:t>інтеграції</a:t>
            </a:r>
            <a:r>
              <a:rPr b="1" dirty="0" lang="ru-RU" sz="4800"/>
              <a:t> </a:t>
            </a:r>
            <a:r>
              <a:rPr b="1" dirty="0" err="1" lang="ru-RU" sz="4800"/>
              <a:t>України</a:t>
            </a:r>
            <a:r>
              <a:rPr b="1" dirty="0" lang="ru-RU" sz="4800"/>
              <a:t> до ЄС</a:t>
            </a:r>
            <a:endParaRPr dirty="0" lang="uk-UA" sz="480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17</a:t>
            </a:fld>
            <a:endParaRPr lang="uk-UA"/>
          </a:p>
        </p:txBody>
      </p:sp>
      <p:pic>
        <p:nvPicPr>
          <p:cNvPr id="9" name="Місце для вмісту 8">
            <a:extLst>
              <a:ext uri="{FF2B5EF4-FFF2-40B4-BE49-F238E27FC236}">
                <a16:creationId xmlns:a16="http://schemas.microsoft.com/office/drawing/2014/main" id="{CE3E1751-EA84-4E6D-A683-B7CB9107DD66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0"/>
          <a:stretch/>
        </p:blipFill>
        <p:spPr>
          <a:xfrm>
            <a:off x="3581400" y="1926756"/>
            <a:ext cx="8038994" cy="4327739"/>
          </a:xfrm>
          <a:prstGeom prst="rect">
            <a:avLst/>
          </a:prstGeom>
        </p:spPr>
      </p:pic>
      <p:sp>
        <p:nvSpPr>
          <p:cNvPr id="10" name="Місце для тексту 3">
            <a:extLst>
              <a:ext uri="{FF2B5EF4-FFF2-40B4-BE49-F238E27FC236}">
                <a16:creationId xmlns:a16="http://schemas.microsoft.com/office/drawing/2014/main" id="{7C428D73-F557-4259-BBD0-FC81AF8D90AD}"/>
              </a:ext>
            </a:extLst>
          </p:cNvPr>
          <p:cNvSpPr txBox="1">
            <a:spLocks/>
          </p:cNvSpPr>
          <p:nvPr/>
        </p:nvSpPr>
        <p:spPr>
          <a:xfrm>
            <a:off x="385919" y="2048256"/>
            <a:ext cx="3430177" cy="42062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bg1"/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bg1"/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bg1"/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bg1"/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bg1"/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r>
              <a:rPr dirty="0" err="1" lang="uk-UA" sz="2400">
                <a:solidFill>
                  <a:srgbClr val="FFCD00"/>
                </a:solidFill>
              </a:rPr>
              <a:t>Евромайдан</a:t>
            </a:r>
            <a:r>
              <a:rPr dirty="0" lang="uk-UA" sz="2400"/>
              <a:t> - національно-патріотичні </a:t>
            </a:r>
            <a:r>
              <a:rPr dirty="0" err="1" lang="uk-UA" sz="2400"/>
              <a:t>протестні</a:t>
            </a:r>
            <a:r>
              <a:rPr dirty="0" lang="uk-UA" sz="2400"/>
              <a:t> акції в Україні, передусім, проти корупції соціальної нерівності, свавілля правоохоронних органів та сил спецпризначення, а також на підтримку європейського </a:t>
            </a:r>
            <a:r>
              <a:rPr dirty="0" err="1" lang="uk-UA" sz="2400"/>
              <a:t>вектора</a:t>
            </a:r>
            <a:r>
              <a:rPr dirty="0" lang="uk-UA" sz="2400"/>
              <a:t> зовнішньої політики </a:t>
            </a:r>
            <a:r>
              <a:rPr dirty="0" err="1" lang="uk-UA" sz="2400"/>
              <a:t>Укр</a:t>
            </a:r>
            <a:r>
              <a:rPr dirty="0" lang="en-US" sz="2400"/>
              <a:t>a</a:t>
            </a:r>
            <a:r>
              <a:rPr dirty="0" err="1" lang="uk-UA" sz="2400"/>
              <a:t>їни</a:t>
            </a:r>
            <a:r>
              <a:rPr dirty="0" lang="uk-UA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2894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/>
          <a:lstStyle/>
          <a:p>
            <a:r>
              <a:rPr lang="uk-UA" sz="4800" dirty="0"/>
              <a:t>3. </a:t>
            </a:r>
            <a:r>
              <a:rPr lang="ru-RU" sz="4800" b="1" dirty="0"/>
              <a:t>Шлях </a:t>
            </a:r>
            <a:r>
              <a:rPr lang="ru-RU" sz="4800" b="1" dirty="0" err="1"/>
              <a:t>інтеграції</a:t>
            </a:r>
            <a:r>
              <a:rPr lang="ru-RU" sz="4800" b="1" dirty="0"/>
              <a:t> </a:t>
            </a:r>
            <a:r>
              <a:rPr lang="ru-RU" sz="4800" b="1" dirty="0" err="1"/>
              <a:t>України</a:t>
            </a:r>
            <a:r>
              <a:rPr lang="ru-RU" sz="4800" b="1" dirty="0"/>
              <a:t> до ЄС</a:t>
            </a:r>
            <a:endParaRPr lang="uk-UA" sz="4800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18</a:t>
            </a:fld>
            <a:endParaRPr lang="uk-UA"/>
          </a:p>
        </p:txBody>
      </p:sp>
      <p:sp>
        <p:nvSpPr>
          <p:cNvPr id="10" name="Місце для тексту 3">
            <a:extLst>
              <a:ext uri="{FF2B5EF4-FFF2-40B4-BE49-F238E27FC236}">
                <a16:creationId xmlns:a16="http://schemas.microsoft.com/office/drawing/2014/main" id="{7C428D73-F557-4259-BBD0-FC81AF8D90AD}"/>
              </a:ext>
            </a:extLst>
          </p:cNvPr>
          <p:cNvSpPr txBox="1">
            <a:spLocks/>
          </p:cNvSpPr>
          <p:nvPr/>
        </p:nvSpPr>
        <p:spPr>
          <a:xfrm>
            <a:off x="674543" y="1943127"/>
            <a:ext cx="3430177" cy="420623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dirty="0">
                <a:solidFill>
                  <a:srgbClr val="FFCD00"/>
                </a:solidFill>
              </a:rPr>
              <a:t>Безвізовий режим між Україною та Європейським союзом — </a:t>
            </a:r>
            <a:r>
              <a:rPr lang="uk-UA" sz="2400" dirty="0">
                <a:solidFill>
                  <a:schemeClr val="bg1">
                    <a:lumMod val="95000"/>
                  </a:schemeClr>
                </a:solidFill>
              </a:rPr>
              <a:t>статус, що дозволяє громадянам України вільно перетинати міждержавні кордони країн Європейського Союзу без попереднього звернення до посольства для отримання дозволу, починаючи з 11 червня 2017 року.</a:t>
            </a:r>
          </a:p>
        </p:txBody>
      </p:sp>
      <p:pic>
        <p:nvPicPr>
          <p:cNvPr id="6146" name="Picture 2" descr="Історичний день. Підписано угоду про безвізовий режим України з Євросоюзом">
            <a:extLst>
              <a:ext uri="{FF2B5EF4-FFF2-40B4-BE49-F238E27FC236}">
                <a16:creationId xmlns:a16="http://schemas.microsoft.com/office/drawing/2014/main" id="{31076260-4142-4A5B-A95E-1F91EDD513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076" y="1839090"/>
            <a:ext cx="7049724" cy="44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282373"/>
      </p:ext>
    </p:extLst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/>
          <a:lstStyle/>
          <a:p>
            <a:r>
              <a:rPr dirty="0" lang="uk-UA" sz="4800"/>
              <a:t>3. </a:t>
            </a:r>
            <a:r>
              <a:rPr b="1" dirty="0" lang="ru-RU" sz="4800"/>
              <a:t>Шлях </a:t>
            </a:r>
            <a:r>
              <a:rPr b="1" dirty="0" err="1" lang="ru-RU" sz="4800"/>
              <a:t>інтеграції</a:t>
            </a:r>
            <a:r>
              <a:rPr b="1" dirty="0" lang="ru-RU" sz="4800"/>
              <a:t> </a:t>
            </a:r>
            <a:r>
              <a:rPr b="1" dirty="0" err="1" lang="ru-RU" sz="4800"/>
              <a:t>України</a:t>
            </a:r>
            <a:r>
              <a:rPr b="1" dirty="0" lang="ru-RU" sz="4800"/>
              <a:t> до ЄС</a:t>
            </a:r>
            <a:endParaRPr dirty="0" lang="uk-UA" sz="480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19</a:t>
            </a:fld>
            <a:endParaRPr lang="uk-UA"/>
          </a:p>
        </p:txBody>
      </p:sp>
      <p:sp>
        <p:nvSpPr>
          <p:cNvPr id="7" name="Місце для вмісту 6">
            <a:extLst>
              <a:ext uri="{FF2B5EF4-FFF2-40B4-BE49-F238E27FC236}">
                <a16:creationId xmlns:a16="http://schemas.microsoft.com/office/drawing/2014/main" id="{F8D21D4B-79B1-487D-8745-CC74DCEFD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marL="0">
              <a:buNone/>
            </a:pPr>
            <a:r>
              <a:rPr dirty="0" lang="ru-RU" sz="2000"/>
              <a:t>Через </a:t>
            </a:r>
            <a:r>
              <a:rPr dirty="0" err="1" lang="ru-RU" sz="2000"/>
              <a:t>повномасштабне</a:t>
            </a:r>
            <a:r>
              <a:rPr dirty="0" lang="ru-RU" sz="2000"/>
              <a:t> </a:t>
            </a:r>
            <a:r>
              <a:rPr dirty="0" err="1" lang="ru-RU" sz="2000"/>
              <a:t>російське</a:t>
            </a:r>
            <a:r>
              <a:rPr dirty="0" lang="ru-RU" sz="2000"/>
              <a:t> </a:t>
            </a:r>
            <a:r>
              <a:rPr dirty="0" err="1" lang="ru-RU" sz="2000"/>
              <a:t>вторгнення</a:t>
            </a:r>
            <a:r>
              <a:rPr dirty="0" lang="ru-RU" sz="2000"/>
              <a:t> в </a:t>
            </a:r>
            <a:r>
              <a:rPr dirty="0" err="1" lang="ru-RU" sz="2000"/>
              <a:t>України</a:t>
            </a:r>
            <a:r>
              <a:rPr dirty="0" lang="ru-RU" sz="2000"/>
              <a:t>, 28 лютого 2022 </a:t>
            </a:r>
            <a:r>
              <a:rPr dirty="0" err="1" lang="ru-RU" sz="2000"/>
              <a:t>Україна</a:t>
            </a:r>
            <a:r>
              <a:rPr dirty="0" lang="ru-RU" sz="2000"/>
              <a:t> подала заявку на </a:t>
            </a:r>
            <a:r>
              <a:rPr dirty="0" err="1" lang="ru-RU" sz="2000"/>
              <a:t>вступ</a:t>
            </a:r>
            <a:r>
              <a:rPr dirty="0" lang="ru-RU" sz="2000"/>
              <a:t> у ЄС за </a:t>
            </a:r>
            <a:r>
              <a:rPr dirty="0" err="1" lang="ru-RU" sz="2000"/>
              <a:t>пришвидшеною</a:t>
            </a:r>
            <a:r>
              <a:rPr dirty="0" lang="ru-RU" sz="2000"/>
              <a:t> процедурою і </a:t>
            </a:r>
            <a:r>
              <a:rPr dirty="0" err="1" lang="ru-RU" sz="2000"/>
              <a:t>підтримка</a:t>
            </a:r>
            <a:r>
              <a:rPr dirty="0" lang="ru-RU" sz="2000"/>
              <a:t> </a:t>
            </a:r>
            <a:r>
              <a:rPr dirty="0" err="1" lang="ru-RU" sz="2000"/>
              <a:t>вступу</a:t>
            </a:r>
            <a:r>
              <a:rPr dirty="0" lang="ru-RU" sz="2000"/>
              <a:t> до ЄС </a:t>
            </a:r>
            <a:r>
              <a:rPr dirty="0" err="1" lang="ru-RU" sz="2000"/>
              <a:t>зросла</a:t>
            </a:r>
            <a:r>
              <a:rPr dirty="0" lang="ru-RU" sz="2000"/>
              <a:t> до </a:t>
            </a:r>
            <a:r>
              <a:rPr dirty="0" err="1" lang="ru-RU" sz="2000"/>
              <a:t>рекордних</a:t>
            </a:r>
            <a:r>
              <a:rPr dirty="0" lang="ru-RU" sz="2000"/>
              <a:t> 91 %.</a:t>
            </a:r>
          </a:p>
          <a:p>
            <a:pPr indent="0" marL="0">
              <a:buNone/>
            </a:pPr>
            <a:r>
              <a:rPr dirty="0" lang="ru-RU" sz="2000"/>
              <a:t>18 </a:t>
            </a:r>
            <a:r>
              <a:rPr dirty="0" err="1" lang="ru-RU" sz="2000"/>
              <a:t>квітня</a:t>
            </a:r>
            <a:r>
              <a:rPr dirty="0" lang="ru-RU" sz="2000"/>
              <a:t> 2022 Президент </a:t>
            </a:r>
            <a:r>
              <a:rPr dirty="0" err="1" lang="ru-RU" sz="2000"/>
              <a:t>України</a:t>
            </a:r>
            <a:r>
              <a:rPr dirty="0" lang="ru-RU" sz="2000"/>
              <a:t> </a:t>
            </a:r>
            <a:r>
              <a:rPr dirty="0" err="1" lang="ru-RU" sz="2000"/>
              <a:t>Володимир</a:t>
            </a:r>
            <a:r>
              <a:rPr dirty="0" lang="ru-RU" sz="2000"/>
              <a:t> </a:t>
            </a:r>
            <a:r>
              <a:rPr dirty="0" err="1" lang="ru-RU" sz="2000"/>
              <a:t>Зеленський</a:t>
            </a:r>
            <a:r>
              <a:rPr dirty="0" lang="ru-RU" sz="2000"/>
              <a:t> передав </a:t>
            </a:r>
            <a:r>
              <a:rPr dirty="0" err="1" lang="ru-RU" sz="2000"/>
              <a:t>главі</a:t>
            </a:r>
            <a:r>
              <a:rPr dirty="0" lang="ru-RU" sz="2000"/>
              <a:t> </a:t>
            </a:r>
            <a:r>
              <a:rPr dirty="0" err="1" lang="ru-RU" sz="2000"/>
              <a:t>представництва</a:t>
            </a:r>
            <a:r>
              <a:rPr dirty="0" lang="ru-RU" sz="2000"/>
              <a:t> </a:t>
            </a:r>
            <a:r>
              <a:rPr dirty="0" err="1" lang="ru-RU" sz="2000"/>
              <a:t>Європейського</a:t>
            </a:r>
            <a:r>
              <a:rPr dirty="0" lang="ru-RU" sz="2000"/>
              <a:t> Союзу в </a:t>
            </a:r>
            <a:r>
              <a:rPr dirty="0" err="1" lang="ru-RU" sz="2000"/>
              <a:t>Україні</a:t>
            </a:r>
            <a:r>
              <a:rPr dirty="0" lang="ru-RU" sz="2000"/>
              <a:t> </a:t>
            </a:r>
            <a:r>
              <a:rPr dirty="0" err="1" lang="ru-RU" sz="2000"/>
              <a:t>Мааті</a:t>
            </a:r>
            <a:r>
              <a:rPr dirty="0" lang="ru-RU" sz="2000"/>
              <a:t> </a:t>
            </a:r>
            <a:r>
              <a:rPr dirty="0" err="1" lang="ru-RU" sz="2000"/>
              <a:t>Маасікасу</a:t>
            </a:r>
            <a:r>
              <a:rPr dirty="0" lang="ru-RU" sz="2000"/>
              <a:t> </a:t>
            </a:r>
            <a:r>
              <a:rPr dirty="0" err="1" lang="ru-RU" sz="2000"/>
              <a:t>заповнену</a:t>
            </a:r>
            <a:r>
              <a:rPr dirty="0" lang="ru-RU" sz="2000"/>
              <a:t> анкету-</a:t>
            </a:r>
            <a:r>
              <a:rPr dirty="0" err="1" lang="ru-RU" sz="2000"/>
              <a:t>опитувальник</a:t>
            </a:r>
            <a:r>
              <a:rPr dirty="0" lang="ru-RU" sz="2000"/>
              <a:t> для </a:t>
            </a:r>
            <a:r>
              <a:rPr dirty="0" err="1" lang="ru-RU" sz="2000"/>
              <a:t>отримання</a:t>
            </a:r>
            <a:r>
              <a:rPr dirty="0" lang="ru-RU" sz="2000"/>
              <a:t> статусу кандидата на членство в ЄС.</a:t>
            </a:r>
            <a:endParaRPr dirty="0" lang="uk-UA" sz="200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FDD12AD-E778-477F-A8CC-E743BB235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" y="3857614"/>
            <a:ext cx="3323844" cy="231934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6A26622-793B-45DE-AF06-373B370753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7642" y="3844874"/>
            <a:ext cx="3483318" cy="2319349"/>
          </a:xfrm>
          <a:prstGeom prst="rect">
            <a:avLst/>
          </a:prstGeom>
        </p:spPr>
      </p:pic>
      <p:pic>
        <p:nvPicPr>
          <p:cNvPr descr="Російське вторгнення: відповіді на головні запитання українців про ймовірні загрози" id="5122" name="Picture 2">
            <a:extLst>
              <a:ext uri="{FF2B5EF4-FFF2-40B4-BE49-F238E27FC236}">
                <a16:creationId xmlns:a16="http://schemas.microsoft.com/office/drawing/2014/main" id="{E126F8FE-095D-4656-857F-9503B781F655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5" r="-15"/>
          <a:stretch/>
        </p:blipFill>
        <p:spPr bwMode="auto">
          <a:xfrm>
            <a:off x="4436364" y="3844875"/>
            <a:ext cx="3390138" cy="231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83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9956A4-3E68-4B16-849F-62374D588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3763" y="326907"/>
            <a:ext cx="9075797" cy="1325563"/>
          </a:xfrm>
        </p:spPr>
        <p:txBody>
          <a:bodyPr/>
          <a:lstStyle/>
          <a:p>
            <a:r>
              <a:rPr lang="uk-UA" sz="4400" b="1" dirty="0"/>
              <a:t>Сотворімо мапу думок «Європейські цінності»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D5651B-1F29-496E-A422-4F931472A396}"/>
              </a:ext>
            </a:extLst>
          </p:cNvPr>
          <p:cNvSpPr txBox="1"/>
          <p:nvPr/>
        </p:nvSpPr>
        <p:spPr>
          <a:xfrm>
            <a:off x="1774226" y="5724412"/>
            <a:ext cx="9220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ru-RU" sz="28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якими</a:t>
            </a:r>
            <a:r>
              <a:rPr lang="ru-RU" sz="28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цінностями</a:t>
            </a:r>
            <a:r>
              <a:rPr lang="ru-RU" sz="28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ru-RU" sz="28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асоціюєте</a:t>
            </a:r>
            <a:r>
              <a:rPr lang="ru-RU" sz="28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поняття</a:t>
            </a:r>
            <a:r>
              <a:rPr lang="ru-RU" sz="28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1" u="none" strike="noStrike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Європа</a:t>
            </a:r>
            <a:r>
              <a:rPr lang="ru-RU" sz="2800" b="0" i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k-UA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Місце для дати 5">
            <a:extLst>
              <a:ext uri="{FF2B5EF4-FFF2-40B4-BE49-F238E27FC236}">
                <a16:creationId xmlns:a16="http://schemas.microsoft.com/office/drawing/2014/main" id="{030B19BC-97C1-4AED-8BC4-A4AFF8AD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F3C5C-24CA-4678-8ABD-E63AC43C316D}" type="datetime1">
              <a:rPr lang="uk-UA" smtClean="0"/>
              <a:t>03.05.2022</a:t>
            </a:fld>
            <a:endParaRPr lang="uk-UA"/>
          </a:p>
        </p:txBody>
      </p:sp>
      <p:sp>
        <p:nvSpPr>
          <p:cNvPr id="7" name="Місце для нижнього колонтитула 6">
            <a:extLst>
              <a:ext uri="{FF2B5EF4-FFF2-40B4-BE49-F238E27FC236}">
                <a16:creationId xmlns:a16="http://schemas.microsoft.com/office/drawing/2014/main" id="{CE0FEC5E-35C9-4338-8EEC-87547C3E3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8" name="Місце для номера слайда 7">
            <a:extLst>
              <a:ext uri="{FF2B5EF4-FFF2-40B4-BE49-F238E27FC236}">
                <a16:creationId xmlns:a16="http://schemas.microsoft.com/office/drawing/2014/main" id="{757001A1-8887-4669-8FB2-70223B0F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2</a:t>
            </a:fld>
            <a:endParaRPr lang="uk-UA"/>
          </a:p>
        </p:txBody>
      </p:sp>
      <p:pic>
        <p:nvPicPr>
          <p:cNvPr id="1026" name="Picture 2" descr="Немає опису світлини.">
            <a:extLst>
              <a:ext uri="{FF2B5EF4-FFF2-40B4-BE49-F238E27FC236}">
                <a16:creationId xmlns:a16="http://schemas.microsoft.com/office/drawing/2014/main" id="{20C099C1-D951-456A-AA60-A28CC445BF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11" b="14632"/>
          <a:stretch/>
        </p:blipFill>
        <p:spPr bwMode="auto">
          <a:xfrm>
            <a:off x="2330195" y="1923896"/>
            <a:ext cx="7531609" cy="372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824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251778"/>
            <a:ext cx="9460992" cy="1054926"/>
          </a:xfrm>
        </p:spPr>
        <p:txBody>
          <a:bodyPr/>
          <a:lstStyle/>
          <a:p>
            <a:r>
              <a:rPr lang="uk-UA" sz="5400" dirty="0"/>
              <a:t>3. </a:t>
            </a:r>
            <a:r>
              <a:rPr lang="ru-RU" sz="5400" b="1" dirty="0"/>
              <a:t>Шлях </a:t>
            </a:r>
            <a:r>
              <a:rPr lang="ru-RU" sz="5400" b="1" dirty="0" err="1"/>
              <a:t>інтеграції</a:t>
            </a:r>
            <a:r>
              <a:rPr lang="ru-RU" sz="5400" b="1" dirty="0"/>
              <a:t> </a:t>
            </a:r>
            <a:r>
              <a:rPr lang="ru-RU" sz="5400" b="1" dirty="0" err="1"/>
              <a:t>України</a:t>
            </a:r>
            <a:r>
              <a:rPr lang="ru-RU" sz="5400" b="1" dirty="0"/>
              <a:t> до ЄС</a:t>
            </a:r>
            <a:endParaRPr lang="uk-UA" sz="5400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20</a:t>
            </a:fld>
            <a:endParaRPr lang="uk-U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6B46D3-703C-4F1D-BCC6-E4E46FC7378F}"/>
              </a:ext>
            </a:extLst>
          </p:cNvPr>
          <p:cNvSpPr txBox="1"/>
          <p:nvPr/>
        </p:nvSpPr>
        <p:spPr>
          <a:xfrm>
            <a:off x="3094218" y="5916090"/>
            <a:ext cx="551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0" i="1" u="none" strike="noStrike" dirty="0" err="1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приваблює</a:t>
            </a:r>
            <a:r>
              <a:rPr lang="ru-RU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українців</a:t>
            </a:r>
            <a:r>
              <a:rPr lang="ru-RU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800" b="0" i="1" u="none" strike="noStrike" dirty="0" err="1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Європейському</a:t>
            </a:r>
            <a:r>
              <a:rPr lang="ru-RU" sz="1800" b="0" i="1" u="none" strike="noStrike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0" i="1" u="none" strike="noStrike" dirty="0" err="1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Союзі</a:t>
            </a:r>
            <a:r>
              <a:rPr lang="ru-RU" sz="1800" b="0" i="1" u="none" strike="noStrike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k-UA" sz="36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Мультимедіа з Інтернету 8" title="Представництво Європейського Союзу в Україні">
            <a:hlinkClick r:id="" action="ppaction://media"/>
            <a:extLst>
              <a:ext uri="{FF2B5EF4-FFF2-40B4-BE49-F238E27FC236}">
                <a16:creationId xmlns:a16="http://schemas.microsoft.com/office/drawing/2014/main" id="{EFF53802-73EA-4F42-AB81-52AFD2E3DD8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42701" y="1377632"/>
            <a:ext cx="7906598" cy="446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36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/>
          <a:lstStyle/>
          <a:p>
            <a:r>
              <a:rPr lang="uk-UA" sz="5400" dirty="0"/>
              <a:t>Поміркуй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21</a:t>
            </a:fld>
            <a:endParaRPr lang="uk-UA"/>
          </a:p>
        </p:txBody>
      </p:sp>
      <p:sp>
        <p:nvSpPr>
          <p:cNvPr id="7" name="Місце для вмісту 6">
            <a:extLst>
              <a:ext uri="{FF2B5EF4-FFF2-40B4-BE49-F238E27FC236}">
                <a16:creationId xmlns:a16="http://schemas.microsoft.com/office/drawing/2014/main" id="{7DDB6301-967D-4A49-BF2A-DFF32038C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9216"/>
            <a:ext cx="10515600" cy="3980244"/>
          </a:xfrm>
        </p:spPr>
        <p:txBody>
          <a:bodyPr>
            <a:normAutofit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uk-UA" sz="4000" i="1" dirty="0"/>
              <a:t>Чи близькі Україні європейські цінності?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uk-UA" sz="4000" i="1" dirty="0"/>
              <a:t>Чому ми вважаємо, що Україна є частиною Європи?</a:t>
            </a:r>
          </a:p>
        </p:txBody>
      </p:sp>
    </p:spTree>
    <p:extLst>
      <p:ext uri="{BB962C8B-B14F-4D97-AF65-F5344CB8AC3E}">
        <p14:creationId xmlns:p14="http://schemas.microsoft.com/office/powerpoint/2010/main" val="229225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107" y="282861"/>
            <a:ext cx="9460992" cy="169291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dirty="0"/>
              <a:t>Займи позицію</a:t>
            </a:r>
            <a:br>
              <a:rPr lang="uk-UA" sz="5400" dirty="0"/>
            </a:br>
            <a:r>
              <a:rPr lang="uk-UA" dirty="0"/>
              <a:t>дай відповідь «так», «ні», «складно відповісти» на запитання. Позицію аргументуй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22</a:t>
            </a:fld>
            <a:endParaRPr lang="uk-UA"/>
          </a:p>
        </p:txBody>
      </p:sp>
      <p:sp>
        <p:nvSpPr>
          <p:cNvPr id="7" name="Місце для вмісту 6">
            <a:extLst>
              <a:ext uri="{FF2B5EF4-FFF2-40B4-BE49-F238E27FC236}">
                <a16:creationId xmlns:a16="http://schemas.microsoft.com/office/drawing/2014/main" id="{7DDB6301-967D-4A49-BF2A-DFF32038C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7494"/>
            <a:ext cx="10515600" cy="3980244"/>
          </a:xfrm>
        </p:spPr>
        <p:txBody>
          <a:bodyPr>
            <a:normAutofit fontScale="85000" lnSpcReduction="10000"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uk-UA" sz="4000" i="1" dirty="0"/>
              <a:t>Україна обов’язково має вступити до ЄС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uk-UA" sz="4000" i="1" dirty="0"/>
              <a:t>Для вступу в ЄС Україна має побороти корупцію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uk-UA" sz="4000" i="1" dirty="0"/>
              <a:t>Євросоюз повинен допомагати українцям вирішувати їх проблеми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uk-UA" sz="4000" i="1" dirty="0"/>
              <a:t>Вступ до ЄС розширить можливості для української молоді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uk-UA" sz="4000" i="1" dirty="0"/>
              <a:t>Вступ до ЄС підвищить рівень небезпеки для України з боку російської федерації</a:t>
            </a:r>
          </a:p>
        </p:txBody>
      </p:sp>
    </p:spTree>
    <p:extLst>
      <p:ext uri="{BB962C8B-B14F-4D97-AF65-F5344CB8AC3E}">
        <p14:creationId xmlns:p14="http://schemas.microsoft.com/office/powerpoint/2010/main" val="258623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22DC5A-57EE-4D5A-9670-53A55843B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Джерела зображень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AADEAFD-7560-4B69-A6AD-6F595BDFD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19"/>
            <a:ext cx="10515600" cy="422624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https://www.facebook.com/anonymousauthorsclub/photos/a.1426927454008873/3335285863173013/?type=3</a:t>
            </a:r>
            <a:r>
              <a:rPr lang="uk-UA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https://www.euam-ukraine.eu/ua/news/europeday2021-a-brief-history-of-the-european-union/</a:t>
            </a:r>
            <a:endParaRPr lang="uk-UA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https://uk.wikipedia.org/wiki/%D0%84%D0%B2%D1%80%D0%BE%D0%BF%D0%B5%D0%B9%D1%81%D1%8C%D0%BA%D0%B8%D0%B9_%D0%A1%D0%BE%D1%8E%D0%B7</a:t>
            </a:r>
            <a:r>
              <a:rPr lang="uk-UA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https://www.facebook.com/ze2019official/posts/521787015246205?comment_id=521792221912351&amp;reply_comment_id=521803475244559&amp;comment_tracking=%7B%22tn%22%3A%22R%22%7D</a:t>
            </a:r>
            <a:r>
              <a:rPr lang="uk-UA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https://tsn.ua/exclusive/rosiyske-vtorgnennya-vidpovidi-na-golovni-zapitannya-ukrayinciv-pro-ymovirni-zagrozi-1960747.html</a:t>
            </a:r>
            <a:r>
              <a:rPr lang="uk-UA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https://www.radiosvoboda.org/a/news-eu-ukraine/31728986.html</a:t>
            </a:r>
            <a:r>
              <a:rPr lang="uk-UA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F2A4337-4EA6-4BD3-BC0F-E84119B1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D353-0FEB-42C7-A4F9-CC60102A3447}" type="datetime1">
              <a:rPr lang="uk-UA" smtClean="0"/>
              <a:t>03.05.2022</a:t>
            </a:fld>
            <a:endParaRPr lang="uk-UA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0FE26F-A4B6-4FE0-BBAE-6E5736A62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  <a:endParaRPr lang="uk-UA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465BDE2-ECE0-4819-8FE4-44FDEAF72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0157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11B97C-1096-4AAE-9677-13DC1E8F0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4698"/>
            <a:ext cx="9144000" cy="2937573"/>
          </a:xfrm>
        </p:spPr>
        <p:txBody>
          <a:bodyPr>
            <a:normAutofit fontScale="90000"/>
          </a:bodyPr>
          <a:lstStyle/>
          <a:p>
            <a:r>
              <a:rPr lang="uk-UA" sz="6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6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6600" b="1" dirty="0">
                <a:latin typeface="Arial" panose="020B0604020202020204" pitchFamily="34" charset="0"/>
                <a:cs typeface="Arial" panose="020B0604020202020204" pitchFamily="34" charset="0"/>
              </a:rPr>
              <a:t>ДЕНЬ ЄВРОПИ</a:t>
            </a:r>
            <a:br>
              <a:rPr lang="uk-UA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Європейський Союз</a:t>
            </a:r>
            <a:b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і Україна</a:t>
            </a:r>
            <a:endParaRPr lang="uk-UA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2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52BE42-1EE1-41A7-BFC0-50FDB01ED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b="1" dirty="0"/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785CA7-538E-4A26-ACA6-619141C97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19"/>
            <a:ext cx="10515600" cy="4226243"/>
          </a:xfrm>
        </p:spPr>
        <p:txBody>
          <a:bodyPr>
            <a:normAutofit/>
          </a:bodyPr>
          <a:lstStyle/>
          <a:p>
            <a:pPr marL="0" indent="719138">
              <a:buFont typeface="+mj-lt"/>
              <a:buAutoNum type="arabicPeriod"/>
            </a:pPr>
            <a:r>
              <a:rPr lang="ru-RU" sz="4000" b="1" i="0" u="none" strike="noStrike" dirty="0">
                <a:effectLst/>
              </a:rPr>
              <a:t>Права і </a:t>
            </a:r>
            <a:r>
              <a:rPr lang="ru-RU" sz="4000" b="1" i="0" u="none" strike="noStrike" dirty="0" err="1">
                <a:effectLst/>
              </a:rPr>
              <a:t>гідність</a:t>
            </a:r>
            <a:r>
              <a:rPr lang="ru-RU" sz="4000" b="1" i="0" u="none" strike="noStrike" dirty="0">
                <a:effectLst/>
              </a:rPr>
              <a:t> </a:t>
            </a:r>
            <a:r>
              <a:rPr lang="ru-RU" sz="4000" b="1" i="0" u="none" strike="noStrike" dirty="0" err="1">
                <a:effectLst/>
              </a:rPr>
              <a:t>людини</a:t>
            </a:r>
            <a:r>
              <a:rPr lang="ru-RU" sz="4000" b="1" i="0" u="none" strike="noStrike" dirty="0">
                <a:effectLst/>
              </a:rPr>
              <a:t> в </a:t>
            </a:r>
            <a:r>
              <a:rPr lang="ru-RU" sz="4000" b="1" i="0" u="none" strike="noStrike" dirty="0" err="1">
                <a:effectLst/>
              </a:rPr>
              <a:t>Європі</a:t>
            </a:r>
            <a:endParaRPr lang="ru-RU" sz="4000" b="1" i="0" u="none" strike="noStrike" dirty="0">
              <a:effectLst/>
            </a:endParaRPr>
          </a:p>
          <a:p>
            <a:pPr marL="0" indent="719138">
              <a:buFont typeface="+mj-lt"/>
              <a:buAutoNum type="arabicPeriod"/>
            </a:pPr>
            <a:r>
              <a:rPr lang="uk-UA" sz="4000" b="1" dirty="0"/>
              <a:t>Європейська демократія та свобода</a:t>
            </a:r>
          </a:p>
          <a:p>
            <a:pPr marL="0" indent="719138">
              <a:buFont typeface="+mj-lt"/>
              <a:buAutoNum type="arabicPeriod"/>
            </a:pPr>
            <a:r>
              <a:rPr lang="ru-RU" sz="4000" b="1" dirty="0"/>
              <a:t>Шлях </a:t>
            </a:r>
            <a:r>
              <a:rPr lang="ru-RU" sz="4000" b="1" dirty="0" err="1"/>
              <a:t>інтеграції</a:t>
            </a:r>
            <a:r>
              <a:rPr lang="ru-RU" sz="4000" b="1" dirty="0"/>
              <a:t> </a:t>
            </a:r>
            <a:r>
              <a:rPr lang="ru-RU" sz="4000" b="1" dirty="0" err="1"/>
              <a:t>України</a:t>
            </a:r>
            <a:r>
              <a:rPr lang="ru-RU" sz="4000" b="1" dirty="0"/>
              <a:t> до ЄС</a:t>
            </a:r>
            <a:endParaRPr lang="uk-UA" sz="4000" b="1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5FC1912-CA33-4215-BEBB-466375E9F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9594C62-B40E-452F-98D6-84AC5491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105FBC2-1C47-4424-BE15-12724D706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725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B6AF0F-5F54-48EF-90B9-C94764189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400" dirty="0"/>
              <a:t>1. </a:t>
            </a:r>
            <a:r>
              <a:rPr lang="ru-RU" sz="5400" b="1" i="0" u="none" strike="noStrike" dirty="0">
                <a:effectLst/>
              </a:rPr>
              <a:t>Права і </a:t>
            </a:r>
            <a:r>
              <a:rPr lang="ru-RU" sz="5400" b="1" i="0" u="none" strike="noStrike" dirty="0" err="1">
                <a:effectLst/>
              </a:rPr>
              <a:t>гідність</a:t>
            </a:r>
            <a:r>
              <a:rPr lang="ru-RU" sz="5400" b="1" i="0" u="none" strike="noStrike" dirty="0">
                <a:effectLst/>
              </a:rPr>
              <a:t> </a:t>
            </a:r>
            <a:r>
              <a:rPr lang="ru-RU" sz="5400" b="1" i="0" u="none" strike="noStrike" dirty="0" err="1">
                <a:effectLst/>
              </a:rPr>
              <a:t>людини</a:t>
            </a:r>
            <a:r>
              <a:rPr lang="ru-RU" sz="5400" b="1" i="0" u="none" strike="noStrike" dirty="0">
                <a:effectLst/>
              </a:rPr>
              <a:t> в </a:t>
            </a:r>
            <a:r>
              <a:rPr lang="ru-RU" sz="5400" b="1" i="0" u="none" strike="noStrike" dirty="0" err="1">
                <a:effectLst/>
              </a:rPr>
              <a:t>Європі</a:t>
            </a:r>
            <a:endParaRPr lang="uk-UA" sz="54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DB813C-EC55-420A-BE09-F3F7AD8C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901" y="2248027"/>
            <a:ext cx="7452360" cy="3945509"/>
          </a:xfrm>
        </p:spPr>
        <p:txBody>
          <a:bodyPr/>
          <a:lstStyle/>
          <a:p>
            <a:r>
              <a:rPr lang="uk-UA" i="1" dirty="0"/>
              <a:t>Сотворімо піктограму про права людини!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b="1" dirty="0"/>
              <a:t>Піктограма</a:t>
            </a:r>
            <a:r>
              <a:rPr lang="uk-UA" dirty="0"/>
              <a:t> </a:t>
            </a:r>
            <a:r>
              <a:rPr lang="uk-UA" i="1" dirty="0"/>
              <a:t>(від лат. </a:t>
            </a:r>
            <a:r>
              <a:rPr lang="en-US" i="1" dirty="0"/>
              <a:t>pictus — </a:t>
            </a:r>
            <a:r>
              <a:rPr lang="uk-UA" i="1" dirty="0"/>
              <a:t>мальований і </a:t>
            </a:r>
            <a:r>
              <a:rPr lang="uk-UA" i="1" dirty="0" err="1"/>
              <a:t>грец</a:t>
            </a:r>
            <a:r>
              <a:rPr lang="uk-UA" i="1" dirty="0"/>
              <a:t>. </a:t>
            </a:r>
            <a:r>
              <a:rPr lang="el-GR" i="1" dirty="0"/>
              <a:t>γράμμα — </a:t>
            </a:r>
            <a:r>
              <a:rPr lang="uk-UA" i="1" dirty="0"/>
              <a:t>письмовий знак, риска, лінія)</a:t>
            </a:r>
            <a:r>
              <a:rPr lang="uk-UA" dirty="0"/>
              <a:t> — умовний малюнок із зображенням будь-яких дій, явищ, предметів і т. д. Піктограми походять із давніх часів, де вони використовувалися на письмі.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8E30B8C-5742-4D1A-AC0D-FFCF28C7B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BF90E3F-AC36-4D99-99A8-B0C0FA2F7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91637B9-4995-45B9-BA63-76E3B4E27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5</a:t>
            </a:fld>
            <a:endParaRPr lang="uk-UA"/>
          </a:p>
        </p:txBody>
      </p:sp>
      <p:pic>
        <p:nvPicPr>
          <p:cNvPr id="8" name="Picture 8" descr="https://www.coe.int/documents/1155634/9685758/theme_citizenship.png/c7c56ac7-6b41-4ded-9a0a-546c21799545?t=1385481466000">
            <a:extLst>
              <a:ext uri="{FF2B5EF4-FFF2-40B4-BE49-F238E27FC236}">
                <a16:creationId xmlns:a16="http://schemas.microsoft.com/office/drawing/2014/main" id="{C4FD5FB3-E0B6-4A7B-92FA-6DE8EE3CA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447" y="2248027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https://www.coe.int/documents/1155634/9685758/theme_gender.png/25bda8ca-ce51-45e7-b3c0-bea43a2759f1?t=1385481467000">
            <a:extLst>
              <a:ext uri="{FF2B5EF4-FFF2-40B4-BE49-F238E27FC236}">
                <a16:creationId xmlns:a16="http://schemas.microsoft.com/office/drawing/2014/main" id="{6178BB3F-E751-4ABA-A04B-5EF599358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244" y="2248027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https://www.coe.int/documents/1155634/9685758/theme_migration.png/029b1737-ad15-4aea-b058-76b915fbf04a?t=1385481467000">
            <a:extLst>
              <a:ext uri="{FF2B5EF4-FFF2-40B4-BE49-F238E27FC236}">
                <a16:creationId xmlns:a16="http://schemas.microsoft.com/office/drawing/2014/main" id="{B1592F8A-32B2-42A3-AB0A-94C9A553E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041" y="2262338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https://www.coe.int/documents/1155634/9685758/theme_peace-violence.png/baa6411e-4544-4adc-a016-f434d2b072a3?t=1385481467000">
            <a:extLst>
              <a:ext uri="{FF2B5EF4-FFF2-40B4-BE49-F238E27FC236}">
                <a16:creationId xmlns:a16="http://schemas.microsoft.com/office/drawing/2014/main" id="{8E312E1A-1F5C-46C1-A435-535723CC2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3398" y="3300884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6" descr="https://www.coe.int/documents/1155634/9685758/theme_media.png/cf4fde18-e11e-41d2-ab89-f6affe714c7b?t=1385481467000">
            <a:extLst>
              <a:ext uri="{FF2B5EF4-FFF2-40B4-BE49-F238E27FC236}">
                <a16:creationId xmlns:a16="http://schemas.microsoft.com/office/drawing/2014/main" id="{DAFD7668-B55F-4550-8797-3B52372DB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159" y="3300884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8" descr="https://www.coe.int/documents/1155634/9685758/theme_environment.png/a2df44fb-3f46-43da-a747-3f72bb8ed924?t=1385481467000">
            <a:extLst>
              <a:ext uri="{FF2B5EF4-FFF2-40B4-BE49-F238E27FC236}">
                <a16:creationId xmlns:a16="http://schemas.microsoft.com/office/drawing/2014/main" id="{A5554BC6-C252-43C8-949A-736387D38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041" y="3300884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0" descr="https://www.coe.int/documents/1155634/9685758/theme_poverty.png/1742b373-f20f-4fd2-9cee-367d2316c231?t=1385481468000">
            <a:extLst>
              <a:ext uri="{FF2B5EF4-FFF2-40B4-BE49-F238E27FC236}">
                <a16:creationId xmlns:a16="http://schemas.microsoft.com/office/drawing/2014/main" id="{C9AD51E1-DB6C-4692-B1FC-D07C383EB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159" y="4353741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2" descr="https://www.coe.int/documents/1155634/9685758/theme_disablism.png/6c819b91-9497-4cb1-9010-2841dd6c629e?t=1385481467000">
            <a:extLst>
              <a:ext uri="{FF2B5EF4-FFF2-40B4-BE49-F238E27FC236}">
                <a16:creationId xmlns:a16="http://schemas.microsoft.com/office/drawing/2014/main" id="{4A36E3E1-7C9E-4E62-BBBD-89E79A3C0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3398" y="4353741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4" descr="https://www.coe.int/documents/1155634/9685758/theme_globalisation.png/af23a2a2-36bd-4e2f-a9a3-d07266748516?t=1385481467000">
            <a:extLst>
              <a:ext uri="{FF2B5EF4-FFF2-40B4-BE49-F238E27FC236}">
                <a16:creationId xmlns:a16="http://schemas.microsoft.com/office/drawing/2014/main" id="{7B869900-1BDC-4778-9D69-6B8ADFD8A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637" y="4353741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864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632" y="416306"/>
            <a:ext cx="9460992" cy="1054926"/>
          </a:xfrm>
        </p:spPr>
        <p:txBody>
          <a:bodyPr>
            <a:normAutofit fontScale="90000"/>
          </a:bodyPr>
          <a:lstStyle/>
          <a:p>
            <a:r>
              <a:rPr lang="uk-UA" sz="5400" dirty="0"/>
              <a:t>2. </a:t>
            </a:r>
            <a:r>
              <a:rPr lang="uk-UA" sz="5400" b="1" dirty="0"/>
              <a:t>Європейська демократія та свобода</a:t>
            </a:r>
            <a:endParaRPr lang="uk-UA" sz="5400" dirty="0"/>
          </a:p>
        </p:txBody>
      </p:sp>
      <p:pic>
        <p:nvPicPr>
          <p:cNvPr id="7" name="Мультимедіа з Інтернету 6" title="Історія створення ЄС, Кома">
            <a:hlinkClick r:id="" action="ppaction://media"/>
            <a:extLst>
              <a:ext uri="{FF2B5EF4-FFF2-40B4-BE49-F238E27FC236}">
                <a16:creationId xmlns:a16="http://schemas.microsoft.com/office/drawing/2014/main" id="{28491B01-C899-4080-AF4C-412F21EE4DB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48999" y="1566737"/>
            <a:ext cx="8476488" cy="4789613"/>
          </a:xfrm>
          <a:prstGeom prst="rect">
            <a:avLst/>
          </a:prstGeom>
        </p:spPr>
      </p:pic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779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7</a:t>
            </a:fld>
            <a:endParaRPr lang="uk-UA"/>
          </a:p>
        </p:txBody>
      </p:sp>
      <p:pic>
        <p:nvPicPr>
          <p:cNvPr id="10" name="Місце для вмісту 9">
            <a:extLst>
              <a:ext uri="{FF2B5EF4-FFF2-40B4-BE49-F238E27FC236}">
                <a16:creationId xmlns:a16="http://schemas.microsoft.com/office/drawing/2014/main" id="{CE8DFB28-A0C3-47FC-A93F-D0A8C5B9FFA6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5294" y="2055591"/>
            <a:ext cx="8524875" cy="3120328"/>
          </a:xfr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50229CDE-F977-452D-91D3-962E0BC51616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"/>
          <a:stretch/>
        </p:blipFill>
        <p:spPr bwMode="auto">
          <a:xfrm>
            <a:off x="0" y="5001"/>
            <a:ext cx="2499360" cy="685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928" y="387850"/>
            <a:ext cx="9460992" cy="1054926"/>
          </a:xfrm>
        </p:spPr>
        <p:txBody>
          <a:bodyPr>
            <a:normAutofit fontScale="90000"/>
          </a:bodyPr>
          <a:lstStyle/>
          <a:p>
            <a:r>
              <a:rPr dirty="0" lang="uk-UA" sz="5400"/>
              <a:t>2. </a:t>
            </a:r>
            <a:r>
              <a:rPr b="1" dirty="0" lang="uk-UA" sz="5400"/>
              <a:t>Європейська демократія та свобода</a:t>
            </a:r>
            <a:endParaRPr dirty="0" lang="uk-UA" sz="540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45FB381-A7EC-45F5-89DE-3E1C5BEF72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0169" y="2052928"/>
            <a:ext cx="861950" cy="312565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524F659-6B06-4D31-87EA-52F39F33CC06}"/>
              </a:ext>
            </a:extLst>
          </p:cNvPr>
          <p:cNvSpPr txBox="1"/>
          <p:nvPr/>
        </p:nvSpPr>
        <p:spPr>
          <a:xfrm>
            <a:off x="5705058" y="1442776"/>
            <a:ext cx="2994731" cy="6463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i="0" lang="uk-UA">
                <a:solidFill>
                  <a:schemeClr val="bg1"/>
                </a:solidFill>
                <a:effectLst/>
                <a:latin charset="0" panose="020B0604020202020204" pitchFamily="34" typeface="Arial"/>
              </a:rPr>
              <a:t>Хронологія формування</a:t>
            </a:r>
          </a:p>
          <a:p>
            <a:endParaRPr dirty="0" lang="uk-UA">
              <a:solidFill>
                <a:schemeClr val="bg1"/>
              </a:solidFill>
            </a:endParaRPr>
          </a:p>
        </p:txBody>
      </p:sp>
      <p:sp>
        <p:nvSpPr>
          <p:cNvPr id="15" name="Прямоугольник 2">
            <a:extLst>
              <a:ext uri="{FF2B5EF4-FFF2-40B4-BE49-F238E27FC236}">
                <a16:creationId xmlns:a16="http://schemas.microsoft.com/office/drawing/2014/main" id="{7C1BD3FC-8825-4585-AC31-F4439F0905FC}"/>
              </a:ext>
            </a:extLst>
          </p:cNvPr>
          <p:cNvSpPr/>
          <p:nvPr/>
        </p:nvSpPr>
        <p:spPr>
          <a:xfrm>
            <a:off x="2495294" y="5328802"/>
            <a:ext cx="9414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b="1" dirty="0" err="1" lang="ru-RU">
                <a:solidFill>
                  <a:schemeClr val="bg1"/>
                </a:solidFill>
              </a:rPr>
              <a:t>Європейський</a:t>
            </a:r>
            <a:r>
              <a:rPr b="1" dirty="0" lang="ru-RU">
                <a:solidFill>
                  <a:schemeClr val="bg1"/>
                </a:solidFill>
              </a:rPr>
              <a:t> Союз – </a:t>
            </a:r>
            <a:r>
              <a:rPr b="1" dirty="0" err="1" lang="ru-RU">
                <a:solidFill>
                  <a:schemeClr val="bg1"/>
                </a:solidFill>
              </a:rPr>
              <a:t>це</a:t>
            </a:r>
            <a:r>
              <a:rPr b="1" dirty="0" lang="ru-RU">
                <a:solidFill>
                  <a:schemeClr val="bg1"/>
                </a:solidFill>
              </a:rPr>
              <a:t> </a:t>
            </a:r>
            <a:r>
              <a:rPr b="1" dirty="0" err="1" lang="ru-RU">
                <a:solidFill>
                  <a:schemeClr val="bg1"/>
                </a:solidFill>
              </a:rPr>
              <a:t>об’єднання</a:t>
            </a:r>
            <a:r>
              <a:rPr b="1" dirty="0" lang="ru-RU">
                <a:solidFill>
                  <a:schemeClr val="bg1"/>
                </a:solidFill>
              </a:rPr>
              <a:t> </a:t>
            </a:r>
            <a:r>
              <a:rPr b="1" dirty="0" err="1" lang="ru-RU">
                <a:solidFill>
                  <a:schemeClr val="bg1"/>
                </a:solidFill>
              </a:rPr>
              <a:t>європейських</a:t>
            </a:r>
            <a:r>
              <a:rPr b="1" dirty="0" lang="ru-RU">
                <a:solidFill>
                  <a:schemeClr val="bg1"/>
                </a:solidFill>
              </a:rPr>
              <a:t> держав, </a:t>
            </a:r>
            <a:r>
              <a:rPr b="1" dirty="0" err="1" lang="ru-RU">
                <a:solidFill>
                  <a:schemeClr val="bg1"/>
                </a:solidFill>
              </a:rPr>
              <a:t>що</a:t>
            </a:r>
            <a:r>
              <a:rPr b="1" dirty="0" lang="ru-RU">
                <a:solidFill>
                  <a:schemeClr val="bg1"/>
                </a:solidFill>
              </a:rPr>
              <a:t> </a:t>
            </a:r>
            <a:r>
              <a:rPr b="1" dirty="0" err="1" lang="ru-RU">
                <a:solidFill>
                  <a:schemeClr val="bg1"/>
                </a:solidFill>
              </a:rPr>
              <a:t>беруть</a:t>
            </a:r>
            <a:r>
              <a:rPr b="1" dirty="0" lang="ru-RU">
                <a:solidFill>
                  <a:schemeClr val="bg1"/>
                </a:solidFill>
              </a:rPr>
              <a:t> участь в </a:t>
            </a:r>
            <a:r>
              <a:rPr b="1" dirty="0" err="1" lang="ru-RU">
                <a:solidFill>
                  <a:schemeClr val="bg1"/>
                </a:solidFill>
              </a:rPr>
              <a:t>європейській</a:t>
            </a:r>
            <a:r>
              <a:rPr b="1" dirty="0" lang="ru-RU">
                <a:solidFill>
                  <a:schemeClr val="bg1"/>
                </a:solidFill>
              </a:rPr>
              <a:t> </a:t>
            </a:r>
            <a:r>
              <a:rPr b="1" dirty="0" err="1" lang="ru-RU">
                <a:solidFill>
                  <a:schemeClr val="bg1"/>
                </a:solidFill>
              </a:rPr>
              <a:t>інтеграції</a:t>
            </a:r>
            <a:r>
              <a:rPr b="1" dirty="0" lang="ru-RU">
                <a:solidFill>
                  <a:schemeClr val="bg1"/>
                </a:solidFill>
              </a:rPr>
              <a:t>, </a:t>
            </a:r>
            <a:r>
              <a:rPr b="1" dirty="0" err="1" lang="ru-RU">
                <a:solidFill>
                  <a:schemeClr val="bg1"/>
                </a:solidFill>
              </a:rPr>
              <a:t>створене</a:t>
            </a:r>
            <a:r>
              <a:rPr b="1" dirty="0" lang="ru-RU">
                <a:solidFill>
                  <a:schemeClr val="bg1"/>
                </a:solidFill>
              </a:rPr>
              <a:t> </a:t>
            </a:r>
            <a:r>
              <a:rPr b="1" dirty="0" err="1" lang="ru-RU">
                <a:solidFill>
                  <a:schemeClr val="bg1"/>
                </a:solidFill>
              </a:rPr>
              <a:t>згідно</a:t>
            </a:r>
            <a:r>
              <a:rPr b="1" dirty="0" lang="ru-RU">
                <a:solidFill>
                  <a:schemeClr val="bg1"/>
                </a:solidFill>
              </a:rPr>
              <a:t> з Договором про </a:t>
            </a:r>
            <a:r>
              <a:rPr b="1" dirty="0" err="1" lang="ru-RU">
                <a:solidFill>
                  <a:schemeClr val="bg1"/>
                </a:solidFill>
              </a:rPr>
              <a:t>Європейський</a:t>
            </a:r>
            <a:r>
              <a:rPr b="1" dirty="0" lang="ru-RU">
                <a:solidFill>
                  <a:schemeClr val="bg1"/>
                </a:solidFill>
              </a:rPr>
              <a:t> Союз, </a:t>
            </a:r>
            <a:r>
              <a:rPr b="1" dirty="0" err="1" lang="ru-RU">
                <a:solidFill>
                  <a:schemeClr val="bg1"/>
                </a:solidFill>
              </a:rPr>
              <a:t>що</a:t>
            </a:r>
            <a:r>
              <a:rPr b="1" dirty="0" lang="ru-RU">
                <a:solidFill>
                  <a:schemeClr val="bg1"/>
                </a:solidFill>
              </a:rPr>
              <a:t> </a:t>
            </a:r>
            <a:r>
              <a:rPr b="1" dirty="0" err="1" lang="ru-RU">
                <a:solidFill>
                  <a:schemeClr val="bg1"/>
                </a:solidFill>
              </a:rPr>
              <a:t>був</a:t>
            </a:r>
            <a:r>
              <a:rPr b="1" dirty="0" lang="ru-RU">
                <a:solidFill>
                  <a:schemeClr val="bg1"/>
                </a:solidFill>
              </a:rPr>
              <a:t> </a:t>
            </a:r>
            <a:r>
              <a:rPr b="1" dirty="0" err="1" lang="ru-RU">
                <a:solidFill>
                  <a:schemeClr val="bg1"/>
                </a:solidFill>
              </a:rPr>
              <a:t>підписаний</a:t>
            </a:r>
            <a:r>
              <a:rPr b="1" dirty="0" lang="ru-RU">
                <a:solidFill>
                  <a:schemeClr val="bg1"/>
                </a:solidFill>
              </a:rPr>
              <a:t> в лютому 1992 року і </a:t>
            </a:r>
            <a:r>
              <a:rPr b="1" dirty="0" err="1" lang="ru-RU">
                <a:solidFill>
                  <a:schemeClr val="bg1"/>
                </a:solidFill>
              </a:rPr>
              <a:t>чинний</a:t>
            </a:r>
            <a:r>
              <a:rPr b="1" dirty="0" lang="ru-RU">
                <a:solidFill>
                  <a:schemeClr val="bg1"/>
                </a:solidFill>
              </a:rPr>
              <a:t> </a:t>
            </a:r>
            <a:r>
              <a:rPr b="1" dirty="0" err="1" lang="ru-RU">
                <a:solidFill>
                  <a:schemeClr val="bg1"/>
                </a:solidFill>
              </a:rPr>
              <a:t>із</a:t>
            </a:r>
            <a:r>
              <a:rPr b="1" dirty="0" lang="ru-RU">
                <a:solidFill>
                  <a:schemeClr val="bg1"/>
                </a:solidFill>
              </a:rPr>
              <a:t> листопада 1993 року. </a:t>
            </a:r>
          </a:p>
        </p:txBody>
      </p:sp>
    </p:spTree>
    <p:extLst>
      <p:ext uri="{BB962C8B-B14F-4D97-AF65-F5344CB8AC3E}">
        <p14:creationId xmlns:p14="http://schemas.microsoft.com/office/powerpoint/2010/main" val="426218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D9D9FE-106E-435E-B670-2F5F4953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BA10-01CB-4155-960E-54E101EFF643}" type="datetime1">
              <a:rPr lang="uk-UA" smtClean="0"/>
              <a:t>03.05.2022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B3E360-7239-4074-9AAF-91B67A80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01F053-D67B-4831-B3EF-601CD488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8</a:t>
            </a:fld>
            <a:endParaRPr lang="uk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D71F0-220C-4D27-B6BA-069E734D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928" y="387850"/>
            <a:ext cx="9460992" cy="1054926"/>
          </a:xfrm>
        </p:spPr>
        <p:txBody>
          <a:bodyPr>
            <a:normAutofit fontScale="90000"/>
          </a:bodyPr>
          <a:lstStyle/>
          <a:p>
            <a:r>
              <a:rPr lang="uk-UA" sz="5400" dirty="0"/>
              <a:t>2. </a:t>
            </a:r>
            <a:r>
              <a:rPr lang="uk-UA" sz="5400" b="1" dirty="0"/>
              <a:t>Європейська демократія та свобода</a:t>
            </a:r>
            <a:endParaRPr lang="uk-UA" sz="5400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E0CFBEB4-854B-4794-ACF4-24218E7D6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432" y="1914143"/>
            <a:ext cx="4382064" cy="4202579"/>
          </a:xfrm>
          <a:prstGeom prst="rect">
            <a:avLst/>
          </a:prstGeom>
        </p:spPr>
      </p:pic>
      <p:pic>
        <p:nvPicPr>
          <p:cNvPr id="14" name="Объект 2">
            <a:extLst>
              <a:ext uri="{FF2B5EF4-FFF2-40B4-BE49-F238E27FC236}">
                <a16:creationId xmlns:a16="http://schemas.microsoft.com/office/drawing/2014/main" id="{5DB50C5F-DC00-4780-B43F-074E6D4248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36136" y="1913629"/>
            <a:ext cx="7690104" cy="420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7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18BBAFB-1412-42B5-BF74-2DAFC87BB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4037" y="1840992"/>
            <a:ext cx="6594171" cy="4413504"/>
          </a:xfrm>
        </p:spPr>
        <p:txBody>
          <a:bodyPr>
            <a:normAutofit lnSpcReduction="10000"/>
          </a:bodyPr>
          <a:lstStyle/>
          <a:p>
            <a:r>
              <a:rPr lang="uk-UA" sz="2400" dirty="0"/>
              <a:t>Столиця ЄС – Брюссель (неофіційна, там зосереджена частина керівних органів). </a:t>
            </a:r>
          </a:p>
          <a:p>
            <a:r>
              <a:rPr lang="uk-UA" sz="2400" dirty="0"/>
              <a:t>Грошова одиниця – євро (у 19 з 27 країн – членів).</a:t>
            </a:r>
          </a:p>
          <a:p>
            <a:r>
              <a:rPr lang="uk-UA" sz="2400" dirty="0"/>
              <a:t>Офіційна мова – 24 мови європейських країн.</a:t>
            </a:r>
          </a:p>
          <a:p>
            <a:r>
              <a:rPr lang="uk-UA" sz="2400" dirty="0"/>
              <a:t>Населення – </a:t>
            </a:r>
            <a:r>
              <a:rPr lang="en-US" sz="2400" dirty="0"/>
              <a:t>447 </a:t>
            </a:r>
            <a:r>
              <a:rPr lang="uk-UA" sz="2400" dirty="0"/>
              <a:t>млн. осіб (на 2021 р).</a:t>
            </a:r>
          </a:p>
          <a:p>
            <a:r>
              <a:rPr lang="uk-UA" sz="2400" dirty="0"/>
              <a:t>Європейський Союз є повноправним членом ООН, СОТ  та має представництва у «Великій Сімці» та у «Великій двадцятці».</a:t>
            </a:r>
          </a:p>
          <a:p>
            <a:pPr algn="just"/>
            <a:r>
              <a:rPr lang="uk-UA" sz="2400" dirty="0">
                <a:solidFill>
                  <a:srgbClr val="FFFF00"/>
                </a:solidFill>
              </a:rPr>
              <a:t>Девіз Європейського Союзу: </a:t>
            </a:r>
          </a:p>
          <a:p>
            <a:pPr algn="just"/>
            <a:r>
              <a:rPr lang="en-US" sz="2400" dirty="0">
                <a:solidFill>
                  <a:srgbClr val="FFCD00"/>
                </a:solidFill>
              </a:rPr>
              <a:t>In </a:t>
            </a:r>
            <a:r>
              <a:rPr lang="en-US" sz="2400" dirty="0" err="1">
                <a:solidFill>
                  <a:srgbClr val="FFCD00"/>
                </a:solidFill>
              </a:rPr>
              <a:t>varietate</a:t>
            </a:r>
            <a:r>
              <a:rPr lang="en-US" sz="2400" dirty="0">
                <a:solidFill>
                  <a:srgbClr val="FFCD00"/>
                </a:solidFill>
              </a:rPr>
              <a:t> Concordia </a:t>
            </a:r>
            <a:r>
              <a:rPr lang="en-US" sz="2400" dirty="0"/>
              <a:t>(</a:t>
            </a:r>
            <a:r>
              <a:rPr lang="uk-UA" sz="2400" dirty="0"/>
              <a:t>Єдність у різноманітті)</a:t>
            </a: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DB535BE5-009F-4A36-8887-DD0834E66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61" y="1840992"/>
            <a:ext cx="4633567" cy="2670048"/>
          </a:xfrm>
          <a:prstGeom prst="rect">
            <a:avLst/>
          </a:prstGeom>
        </p:spPr>
      </p:pic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6FC147CD-329B-42BC-BC45-7DCAC704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570C-F57B-4AE2-BBF7-922B728ADB59}" type="datetime1">
              <a:rPr lang="uk-UA" smtClean="0"/>
              <a:t>03.05.2022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B4D04B8F-C832-403D-B481-888C87B0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День Європи</a:t>
            </a:r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6F6DB02C-DA1C-44CD-8E92-0E14E7A9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CA1B-D9AB-4125-9F6D-EB89C2FB4AC0}" type="slidenum">
              <a:rPr lang="uk-UA" smtClean="0"/>
              <a:t>9</a:t>
            </a:fld>
            <a:endParaRPr lang="uk-UA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F1EC813D-52D7-4CEB-BB0A-5500DFB4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928" y="387850"/>
            <a:ext cx="9460992" cy="1054926"/>
          </a:xfrm>
        </p:spPr>
        <p:txBody>
          <a:bodyPr>
            <a:normAutofit fontScale="90000"/>
          </a:bodyPr>
          <a:lstStyle/>
          <a:p>
            <a:r>
              <a:rPr lang="uk-UA" sz="5400" dirty="0"/>
              <a:t>2. </a:t>
            </a:r>
            <a:r>
              <a:rPr lang="uk-UA" sz="5400" b="1" dirty="0"/>
              <a:t>Європейська демократія та свобода</a:t>
            </a:r>
            <a:endParaRPr lang="uk-UA" sz="5400" dirty="0"/>
          </a:p>
        </p:txBody>
      </p:sp>
      <p:pic>
        <p:nvPicPr>
          <p:cNvPr id="4100" name="Picture 4" descr="Один евро — Википедия">
            <a:extLst>
              <a:ext uri="{FF2B5EF4-FFF2-40B4-BE49-F238E27FC236}">
                <a16:creationId xmlns:a16="http://schemas.microsoft.com/office/drawing/2014/main" id="{BD774C5E-1BB5-436F-BA4F-7A0955689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078" y="4022468"/>
            <a:ext cx="2400050" cy="2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Один евро — Википедия">
            <a:extLst>
              <a:ext uri="{FF2B5EF4-FFF2-40B4-BE49-F238E27FC236}">
                <a16:creationId xmlns:a16="http://schemas.microsoft.com/office/drawing/2014/main" id="{5225F2B6-AA76-4390-93F9-F7714C948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080" y="4047744"/>
            <a:ext cx="2400049" cy="240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8732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631</Words>
  <Application>Microsoft Office PowerPoint</Application>
  <PresentationFormat>Широкоэкранный</PresentationFormat>
  <Paragraphs>130</Paragraphs>
  <Slides>23</Slides>
  <Notes>0</Notes>
  <HiddenSlides>0</HiddenSlides>
  <MMClips>5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Міркуємо разом</vt:lpstr>
      <vt:lpstr>Сотворімо мапу думок «Європейські цінності»</vt:lpstr>
      <vt:lpstr>  ДЕНЬ ЄВРОПИ Європейський Союз і Україна</vt:lpstr>
      <vt:lpstr>План</vt:lpstr>
      <vt:lpstr>1. Права і гідність людини в Європі</vt:lpstr>
      <vt:lpstr>2. Європейська демократія та свобода</vt:lpstr>
      <vt:lpstr>2. Європейська демократія та свобода</vt:lpstr>
      <vt:lpstr>2. Європейська демократія та свобода</vt:lpstr>
      <vt:lpstr>2. Європейська демократія та свобода</vt:lpstr>
      <vt:lpstr>2. Європейська демократія та свобода</vt:lpstr>
      <vt:lpstr>2. Європейська демократія та свобода</vt:lpstr>
      <vt:lpstr>2. Європейська демократія та свобода</vt:lpstr>
      <vt:lpstr>2. Європейська демократія та свобода</vt:lpstr>
      <vt:lpstr>3. Шлях інтеграції України до ЄС</vt:lpstr>
      <vt:lpstr>3. Шлях інтеграції України до ЄС</vt:lpstr>
      <vt:lpstr>3. Шлях інтеграції України до ЄС</vt:lpstr>
      <vt:lpstr>3. Шлях інтеграції України до ЄС</vt:lpstr>
      <vt:lpstr>3. Шлях інтеграції України до ЄС</vt:lpstr>
      <vt:lpstr>3. Шлях інтеграції України до ЄС</vt:lpstr>
      <vt:lpstr>3. Шлях інтеграції України до ЄС</vt:lpstr>
      <vt:lpstr>Поміркуй</vt:lpstr>
      <vt:lpstr>Займи позицію дай відповідь «так», «ні», «складно відповісти» на запитання. Позицію аргументуй</vt:lpstr>
      <vt:lpstr>Джерела зображень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Переглянь і поміркуй</dc:title>
  <dc:creator>Олександр Желіба</dc:creator>
  <cp:lastModifiedBy>User</cp:lastModifiedBy>
  <cp:revision>9</cp:revision>
  <dcterms:created xsi:type="dcterms:W3CDTF">2022-04-28T03:55:07Z</dcterms:created>
  <dcterms:modified xsi:type="dcterms:W3CDTF">2022-05-03T06:33:39Z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953124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