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0" r:id="rId16"/>
    <p:sldId id="275" r:id="rId17"/>
    <p:sldId id="276" r:id="rId18"/>
    <p:sldId id="277" r:id="rId19"/>
    <p:sldId id="273" r:id="rId20"/>
    <p:sldId id="274" r:id="rId21"/>
    <p:sldId id="284" r:id="rId22"/>
    <p:sldId id="278" r:id="rId23"/>
    <p:sldId id="279" r:id="rId24"/>
    <p:sldId id="281" r:id="rId25"/>
    <p:sldId id="282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5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Lbls>
            <c:dLbl>
              <c:idx val="0"/>
              <c:layout>
                <c:manualLayout>
                  <c:x val="-0.24011410032079344"/>
                  <c:y val="-9.1031234678674994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uk-UA" sz="2000" dirty="0" smtClean="0"/>
                      <a:t>60</a:t>
                    </a:r>
                    <a:r>
                      <a:rPr lang="uk-UA" sz="2000" baseline="0" dirty="0" smtClean="0"/>
                      <a:t> %</a:t>
                    </a:r>
                    <a:endParaRPr lang="en-US" sz="2000" dirty="0"/>
                  </a:p>
                </c:rich>
              </c:tx>
              <c:spPr/>
              <c:showVal val="1"/>
              <c:showCatName val="1"/>
            </c:dLbl>
            <c:dLbl>
              <c:idx val="1"/>
              <c:layout>
                <c:manualLayout>
                  <c:x val="0.13803532370953631"/>
                  <c:y val="-0.10322112664199876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20 %</a:t>
                    </a:r>
                    <a:endParaRPr lang="uk-UA" dirty="0"/>
                  </a:p>
                </c:rich>
              </c:tx>
              <c:showCatName val="1"/>
            </c:dLbl>
            <c:dLbl>
              <c:idx val="2"/>
              <c:layout>
                <c:manualLayout>
                  <c:x val="8.3931296782346856E-2"/>
                  <c:y val="6.1025907635568394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15 %</a:t>
                    </a:r>
                    <a:endParaRPr lang="uk-UA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3.8361402741324012E-2"/>
                  <c:y val="9.5210676711232567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 5 %</a:t>
                    </a:r>
                    <a:endParaRPr lang="uk-UA" dirty="0"/>
                  </a:p>
                </c:rich>
              </c:tx>
              <c:showCatName val="1"/>
            </c:dLbl>
            <c:showCatName val="1"/>
            <c:showLeaderLines val="1"/>
          </c:dLbls>
          <c:cat>
            <c:strRef>
              <c:f>Аркуш1!$A$2:$A$5</c:f>
              <c:strCache>
                <c:ptCount val="4"/>
                <c:pt idx="0">
                  <c:v> липовий </c:v>
                </c:pt>
                <c:pt idx="1">
                  <c:v>акацієвий </c:v>
                </c:pt>
                <c:pt idx="2">
                  <c:v>соняшниковий </c:v>
                </c:pt>
                <c:pt idx="3">
                  <c:v>гречаний 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04.03.2019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4%20&#1082;&#1083;&#1072;&#1089;/&#1042;&#1110;&#1076;&#1077;&#1086;3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4%20&#1082;&#1083;&#1072;&#1089;/&#1042;&#1110;&#1076;&#1077;&#1086;4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4%20&#1082;&#1083;&#1072;&#1089;/&#1042;&#1110;&#1076;&#1077;&#1086;5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4%20&#1082;&#1083;&#1072;&#1089;/&#1042;&#1110;&#1076;&#1077;&#1086;2.mp4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4357686" y="1571612"/>
            <a:ext cx="4397370" cy="45720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/>
              <a:t>                </a:t>
            </a:r>
          </a:p>
          <a:p>
            <a:pPr algn="just">
              <a:buNone/>
            </a:pP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               </a:t>
            </a:r>
          </a:p>
          <a:p>
            <a:pPr algn="just">
              <a:buNone/>
            </a:pPr>
            <a:r>
              <a:rPr lang="uk-UA" sz="1800" dirty="0" smtClean="0"/>
              <a:t> </a:t>
            </a:r>
          </a:p>
          <a:p>
            <a:pPr algn="just">
              <a:buNone/>
            </a:pPr>
            <a:r>
              <a:rPr lang="uk-UA" sz="1800" dirty="0" smtClean="0"/>
              <a:t>                </a:t>
            </a:r>
          </a:p>
          <a:p>
            <a:pPr algn="just">
              <a:buNone/>
            </a:pPr>
            <a:r>
              <a:rPr lang="uk-UA" sz="1800" dirty="0" smtClean="0"/>
              <a:t>                Петрук Валентина Дмитрівна,</a:t>
            </a:r>
          </a:p>
          <a:p>
            <a:pPr algn="just">
              <a:buNone/>
            </a:pPr>
            <a:r>
              <a:rPr lang="uk-UA" sz="1800" dirty="0" smtClean="0"/>
              <a:t>                учитель початкових класів</a:t>
            </a:r>
          </a:p>
          <a:p>
            <a:pPr algn="just">
              <a:buNone/>
            </a:pPr>
            <a:r>
              <a:rPr lang="uk-UA" sz="1800" dirty="0" smtClean="0"/>
              <a:t>                </a:t>
            </a:r>
            <a:r>
              <a:rPr lang="uk-UA" sz="1800" dirty="0" err="1" smtClean="0"/>
              <a:t>Ленковецької</a:t>
            </a:r>
            <a:r>
              <a:rPr lang="uk-UA" sz="1800" dirty="0" smtClean="0"/>
              <a:t> загальноосвітньої </a:t>
            </a:r>
          </a:p>
          <a:p>
            <a:pPr algn="just">
              <a:buNone/>
            </a:pPr>
            <a:r>
              <a:rPr lang="uk-UA" sz="1800" dirty="0" smtClean="0"/>
              <a:t>                школи І – ІІІ ступенів</a:t>
            </a:r>
            <a:endParaRPr lang="uk-UA" sz="1800" dirty="0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 rot="10800000" flipV="1">
            <a:off x="-78444" y="921021"/>
            <a:ext cx="82937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Дивовижні дари бджоли</a:t>
            </a:r>
            <a:endParaRPr lang="uk-UA" sz="2800" b="1" cap="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іна\Desktop\про мед\Honey_Jar_536160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42915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Сорти меду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357298"/>
            <a:ext cx="4329114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u="sng" dirty="0" err="1" smtClean="0">
                <a:latin typeface="Times New Roman" pitchFamily="18" charset="0"/>
                <a:cs typeface="Times New Roman" pitchFamily="18" charset="0"/>
              </a:rPr>
              <a:t>Білоакацієвий</a:t>
            </a:r>
            <a:endParaRPr lang="uk-UA" sz="3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Прозорий, світлий, з ніжним ароматом.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Застосовують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загальнозміцнюючий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засіб, а також у разі безсоння,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захворю-вань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шлунка, нирок.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7" descr="біла ака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1571612"/>
            <a:ext cx="3063875" cy="35719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Гречаний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uk-UA" sz="2400" dirty="0" smtClean="0"/>
              <a:t>Колір від темно-бордового до коричневого, 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має гіркуватий присмак, різкий запах.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Багатий на </a:t>
            </a:r>
            <a:r>
              <a:rPr lang="uk-UA" sz="2400" dirty="0" err="1" smtClean="0"/>
              <a:t>Ферум</a:t>
            </a:r>
            <a:r>
              <a:rPr lang="uk-UA" sz="2400" dirty="0" smtClean="0"/>
              <a:t>, 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Манган та </a:t>
            </a:r>
            <a:r>
              <a:rPr lang="uk-UA" sz="2400" dirty="0" err="1" smtClean="0"/>
              <a:t>Купрум</a:t>
            </a:r>
            <a:r>
              <a:rPr lang="uk-UA" sz="2400" dirty="0" smtClean="0"/>
              <a:t>.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Застосовується в разі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err="1" smtClean="0"/>
              <a:t>недокрів</a:t>
            </a:r>
            <a:r>
              <a:rPr lang="en-US" sz="2400" dirty="0" smtClean="0"/>
              <a:t>’</a:t>
            </a:r>
            <a:r>
              <a:rPr lang="uk-UA" sz="2400" dirty="0" smtClean="0"/>
              <a:t>я, захворювань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печінки та як засіб,</a:t>
            </a:r>
          </a:p>
          <a:p>
            <a:pPr algn="ctr">
              <a:buFont typeface="Wingdings" pitchFamily="2" charset="2"/>
              <a:buNone/>
            </a:pPr>
            <a:r>
              <a:rPr lang="uk-UA" sz="2400" dirty="0" smtClean="0"/>
              <a:t>що зміцнює серцевий м</a:t>
            </a:r>
            <a:r>
              <a:rPr lang="en-US" sz="2400" dirty="0" smtClean="0"/>
              <a:t>’</a:t>
            </a:r>
            <a:r>
              <a:rPr lang="uk-UA" sz="2400" dirty="0" smtClean="0"/>
              <a:t>яз.</a:t>
            </a:r>
            <a:endParaRPr lang="uk-UA" sz="2400" dirty="0"/>
          </a:p>
        </p:txBody>
      </p:sp>
      <p:pic>
        <p:nvPicPr>
          <p:cNvPr id="4" name="Picture 7" descr="гречка"/>
          <p:cNvPicPr>
            <a:picLocks noChangeAspect="1" noChangeArrowheads="1"/>
          </p:cNvPicPr>
          <p:nvPr/>
        </p:nvPicPr>
        <p:blipFill>
          <a:blip r:embed="rId2" cstate="print">
            <a:lum bright="-18000" contrast="1000"/>
          </a:blip>
          <a:srcRect/>
          <a:stretch>
            <a:fillRect/>
          </a:stretch>
        </p:blipFill>
        <p:spPr>
          <a:xfrm>
            <a:off x="5072066" y="1785927"/>
            <a:ext cx="3311525" cy="278608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Соняшниковий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uk-UA" dirty="0" smtClean="0"/>
              <a:t>Має яскраво-жовтий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колір, своєрідний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запах та дуже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солодкий за смаком.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Трішки кристалізується.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Застосовується в разі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гастриту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та виразкової хвороби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шлунка.</a:t>
            </a:r>
            <a:endParaRPr lang="uk-UA" dirty="0"/>
          </a:p>
        </p:txBody>
      </p:sp>
      <p:pic>
        <p:nvPicPr>
          <p:cNvPr id="4" name="Picture 7" descr="соняшник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714488"/>
            <a:ext cx="3816350" cy="394019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Польовий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uk-UA" dirty="0" smtClean="0"/>
              <a:t>Світло-жовтого кольору,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іноді </a:t>
            </a:r>
            <a:r>
              <a:rPr lang="uk-UA" dirty="0" err="1" smtClean="0"/>
              <a:t>жовтувато-</a:t>
            </a:r>
            <a:endParaRPr lang="uk-UA" dirty="0" smtClean="0"/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коричневого, має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приємний смак та аромат.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Заспокійливо діє на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нервову систему.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Рекомендується в разі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головного болю, безсоння.</a:t>
            </a:r>
          </a:p>
          <a:p>
            <a:pPr algn="ctr">
              <a:buNone/>
            </a:pPr>
            <a:endParaRPr lang="uk-UA" dirty="0"/>
          </a:p>
        </p:txBody>
      </p:sp>
      <p:pic>
        <p:nvPicPr>
          <p:cNvPr id="4" name="Picture 11" descr="польові кві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052513"/>
            <a:ext cx="2466975" cy="1847850"/>
          </a:xfrm>
          <a:prstGeom prst="rect">
            <a:avLst/>
          </a:prstGeom>
          <a:noFill/>
        </p:spPr>
      </p:pic>
      <p:pic>
        <p:nvPicPr>
          <p:cNvPr id="5" name="Picture 10" descr="польові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58"/>
            <a:ext cx="2233612" cy="1857388"/>
          </a:xfrm>
          <a:prstGeom prst="rect">
            <a:avLst/>
          </a:prstGeom>
          <a:noFill/>
        </p:spPr>
      </p:pic>
      <p:pic>
        <p:nvPicPr>
          <p:cNvPr id="6" name="Picture 14" descr="польові квіти4"/>
          <p:cNvPicPr>
            <a:picLocks noChangeAspect="1" noChangeArrowheads="1"/>
          </p:cNvPicPr>
          <p:nvPr/>
        </p:nvPicPr>
        <p:blipFill>
          <a:blip r:embed="rId4" cstate="print"/>
          <a:srcRect r="2420" b="2942"/>
          <a:stretch>
            <a:fillRect/>
          </a:stretch>
        </p:blipFill>
        <p:spPr bwMode="auto">
          <a:xfrm>
            <a:off x="6572264" y="4214818"/>
            <a:ext cx="2305050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Квітковий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uk-UA" dirty="0" smtClean="0"/>
              <a:t>Дуже світлий, має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ніжний аромат,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олієподібну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консистенцію.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Застосовується в разі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гінекологічних 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захворювань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та для укріплення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/>
              <a:t>серцевих м'язів.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7" descr="квіти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42"/>
            <a:ext cx="2343150" cy="1952625"/>
          </a:xfrm>
          <a:prstGeom prst="rect">
            <a:avLst/>
          </a:prstGeom>
          <a:noFill/>
        </p:spPr>
      </p:pic>
      <p:pic>
        <p:nvPicPr>
          <p:cNvPr id="5" name="Picture 6" descr="кві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2466975" cy="1847850"/>
          </a:xfrm>
          <a:prstGeom prst="rect">
            <a:avLst/>
          </a:prstGeom>
          <a:noFill/>
        </p:spPr>
      </p:pic>
      <p:pic>
        <p:nvPicPr>
          <p:cNvPr id="6" name="Picture 5" descr="квіти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71942"/>
            <a:ext cx="2449513" cy="183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Який мед найсмачніший ?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4 клас\IMG_20181209_140455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571900" cy="40719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перевірити справжній мед?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F:\4 клас\IMG_20181209_140644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71612"/>
            <a:ext cx="400051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4" name="Picture 2" descr="F:\4 клас\IMG_20181209_141540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94472" cy="4525963"/>
          </a:xfrm>
          <a:prstGeom prst="rect">
            <a:avLst/>
          </a:prstGeom>
          <a:noFill/>
        </p:spPr>
      </p:pic>
      <p:pic>
        <p:nvPicPr>
          <p:cNvPr id="18435" name="Picture 3" descr="F:\4 клас\IMG_20181209_1415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285860"/>
            <a:ext cx="3214710" cy="4286280"/>
          </a:xfrm>
          <a:prstGeom prst="rect">
            <a:avLst/>
          </a:prstGeom>
          <a:noFill/>
        </p:spPr>
      </p:pic>
      <p:pic>
        <p:nvPicPr>
          <p:cNvPr id="18436" name="Picture 4" descr="F:\4 клас\IMG_20181209_141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071810"/>
            <a:ext cx="4071934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4 клас\IMG_20181209_141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52" cy="3214662"/>
          </a:xfrm>
          <a:prstGeom prst="rect">
            <a:avLst/>
          </a:prstGeom>
          <a:noFill/>
        </p:spPr>
      </p:pic>
      <p:pic>
        <p:nvPicPr>
          <p:cNvPr id="19459" name="Picture 3" descr="F:\4 клас\IMG_20181209_141721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980728"/>
            <a:ext cx="5143500" cy="4143380"/>
          </a:xfrm>
          <a:prstGeom prst="rect">
            <a:avLst/>
          </a:prstGeom>
          <a:noFill/>
        </p:spPr>
      </p:pic>
      <p:pic>
        <p:nvPicPr>
          <p:cNvPr id="19460" name="Picture 4" descr="F:\4 клас\IMG_20181209_141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0" y="3357562"/>
            <a:ext cx="514350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Бджолині продукти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Маточне молочко</a:t>
            </a:r>
          </a:p>
          <a:p>
            <a:pPr marL="514350" indent="-514350">
              <a:buAutoNum type="arabicPeriod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Трутневий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гомогенат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Перга                                          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Пилок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Прополіс</a:t>
            </a:r>
          </a:p>
          <a:p>
            <a:pPr marL="514350" indent="-514350">
              <a:buAutoNum type="arabicPeriod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Прополісний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мед</a:t>
            </a:r>
          </a:p>
          <a:p>
            <a:pPr marL="514350" indent="-514350">
              <a:buAutoNum type="arabicPeriod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Забрус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Хітозан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Бджолинй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підмор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10. Бджолина отрута</a:t>
            </a:r>
          </a:p>
          <a:p>
            <a:pPr marL="514350" indent="-51435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11. Воскова міль</a:t>
            </a:r>
          </a:p>
          <a:p>
            <a:pPr marL="514350" indent="-51435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12.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Біорезонансна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апітерапія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m.gorod.cn.ua/image/news/people_4/pl_30.08.18_yashchenko_serge1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071942"/>
            <a:ext cx="4857752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4292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Останнім часом значно збільшилась зацікавленість людей до продуктів бджільництва. Такий інтерес зумовлюється тим, що їх зміцнювальна, профілактична та лікувальна дія перевершує можливості багатьох штучно створених препаратів і ці продукти не викликають побічних ефектів.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цьому й полягає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даного дослідження. 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Видатні бджолярі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Петро Іванович Прокопович - основоположник 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раціо-нального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 бджільництва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(1775 р. н., Чернігівщина)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Сім’я Громових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(Василь Микитович та Людмила Іванівна) – почесні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апітерапевти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України. Вінниччина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Ленковецькі</a:t>
            </a:r>
            <a:r>
              <a:rPr lang="uk-UA" dirty="0" smtClean="0"/>
              <a:t> пасічники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fontAlgn="base"/>
            <a:r>
              <a:rPr lang="uk-UA" sz="2400" dirty="0" smtClean="0"/>
              <a:t>Сидорчук Григорій Трифонович (1947 р. н.) Працював пасічником у Грицеві та </a:t>
            </a:r>
            <a:r>
              <a:rPr lang="uk-UA" sz="2400" dirty="0" err="1" smtClean="0"/>
              <a:t>Ленківцях</a:t>
            </a:r>
            <a:r>
              <a:rPr lang="uk-UA" sz="2400" dirty="0" smtClean="0"/>
              <a:t>. Має 25 вуликів з двома різновидами бджіл: </a:t>
            </a:r>
            <a:r>
              <a:rPr lang="uk-UA" sz="2400" dirty="0" err="1" smtClean="0"/>
              <a:t>середньоруські</a:t>
            </a:r>
            <a:r>
              <a:rPr lang="uk-UA" sz="2400" dirty="0" smtClean="0"/>
              <a:t> та кавказькі. </a:t>
            </a:r>
          </a:p>
          <a:p>
            <a:pPr fontAlgn="base"/>
            <a:r>
              <a:rPr lang="uk-UA" sz="2400" dirty="0" smtClean="0"/>
              <a:t>   Мазур Микола Анатолійович (1953 р. н.) має 25-літній досвід роботи на пасіці.</a:t>
            </a:r>
          </a:p>
          <a:p>
            <a:pPr fontAlgn="base"/>
            <a:r>
              <a:rPr lang="uk-UA" sz="2400" dirty="0" smtClean="0"/>
              <a:t> Синиця Валерій Анатолійович (1961 р. н.) займається бджільництвом 20 років. </a:t>
            </a:r>
          </a:p>
          <a:p>
            <a:pPr fontAlgn="base"/>
            <a:r>
              <a:rPr lang="uk-UA" sz="2400" dirty="0" smtClean="0"/>
              <a:t> Костанецький Петро </a:t>
            </a:r>
            <a:r>
              <a:rPr lang="uk-UA" sz="2400" dirty="0" err="1" smtClean="0"/>
              <a:t>Войцеславович</a:t>
            </a:r>
            <a:r>
              <a:rPr lang="uk-UA" sz="2400" dirty="0" smtClean="0"/>
              <a:t> (1955 р. н.) працює на пасіці 8 років.</a:t>
            </a:r>
          </a:p>
          <a:p>
            <a:pPr fontAlgn="base"/>
            <a:r>
              <a:rPr lang="uk-UA" sz="2400" dirty="0" smtClean="0"/>
              <a:t> Мисливий Петро Іванович (1964 р. н.) займається бджільництвом 15 років.</a:t>
            </a:r>
          </a:p>
          <a:p>
            <a:pPr fontAlgn="base"/>
            <a:r>
              <a:rPr lang="uk-UA" sz="2400" dirty="0" smtClean="0"/>
              <a:t> </a:t>
            </a:r>
            <a:r>
              <a:rPr lang="uk-UA" sz="2400" dirty="0" err="1" smtClean="0"/>
              <a:t>Євтушок</a:t>
            </a:r>
            <a:r>
              <a:rPr lang="uk-UA" sz="2400" dirty="0" smtClean="0"/>
              <a:t> Юрій Іванович (1970 </a:t>
            </a:r>
            <a:r>
              <a:rPr lang="uk-UA" sz="2400" dirty="0" err="1" smtClean="0"/>
              <a:t>р.н</a:t>
            </a:r>
            <a:r>
              <a:rPr lang="uk-UA" sz="2400" dirty="0" smtClean="0"/>
              <a:t>.) – бджоляр-початківець.</a:t>
            </a:r>
            <a:endParaRPr lang="uk-UA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Шкільна пасіка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Вулики\IMG_20150911_104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357685" cy="3357586"/>
          </a:xfrm>
          <a:prstGeom prst="rect">
            <a:avLst/>
          </a:prstGeom>
          <a:noFill/>
        </p:spPr>
      </p:pic>
      <p:pic>
        <p:nvPicPr>
          <p:cNvPr id="20483" name="Picture 3" descr="F:\Вулики\P513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14422"/>
            <a:ext cx="4786314" cy="3357586"/>
          </a:xfrm>
          <a:prstGeom prst="rect">
            <a:avLst/>
          </a:prstGeom>
          <a:noFill/>
        </p:spPr>
      </p:pic>
      <p:pic>
        <p:nvPicPr>
          <p:cNvPr id="20484" name="Picture 4" descr="F:\Вулики\P5130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870714"/>
            <a:ext cx="4357718" cy="2987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42912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мед їдальня\P1100017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500042"/>
            <a:ext cx="4572032" cy="2643182"/>
          </a:xfrm>
          <a:prstGeom prst="rect">
            <a:avLst/>
          </a:prstGeom>
          <a:noFill/>
        </p:spPr>
      </p:pic>
      <p:pic>
        <p:nvPicPr>
          <p:cNvPr id="1030" name="Picture 6" descr="F:\пасіка\20181203_124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24454" y="2738454"/>
            <a:ext cx="3643314" cy="459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Рецепти здоров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uk-UA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Напій "Здоров’я"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½ склянки 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свіжовичавленого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  лимонного  соку.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столових  ложки  меду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½  склянки  " Миргородської"</a:t>
            </a:r>
          </a:p>
          <a:p>
            <a:pPr fontAlgn="base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Ласунка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0,5 л молока (3,2%)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150 г  пломбіру (білого)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100 г  меду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Молоко (холодне) з  медом  збити у  бленд ері  на  великій  швидкості , розлити  по  келихам , зверху  покласти  кульку  морозива.</a:t>
            </a:r>
          </a:p>
          <a:p>
            <a:pPr fontAlgn="base"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Вітамінна сила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склянка  ізюму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кураги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волоських  горіхів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лимон  (із  шкіркою)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меду</a:t>
            </a:r>
          </a:p>
          <a:p>
            <a:pPr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Змолоти  усе  на  м’ясорубці, додати  меду. Їсти  по  одній  столовій  ложці  за  30 хвилин  до  їжі.</a:t>
            </a:r>
          </a:p>
        </p:txBody>
      </p:sp>
      <p:pic>
        <p:nvPicPr>
          <p:cNvPr id="2050" name="Picture 2" descr="C:\Users\Аліна\Desktop\про мед\Drinks_Lemons_Honey_Cup_493218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786214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Аби сім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 здоровою була – вживайте те, що           бджілка принесла.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/>
          </a:p>
        </p:txBody>
      </p:sp>
      <p:pic>
        <p:nvPicPr>
          <p:cNvPr id="3074" name="Picture 2" descr="C:\Users\Аліна\Desktop\про мед\Honey_Lemons_Spoon_Jar_471443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4008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6154758"/>
          </a:xfrm>
        </p:spPr>
        <p:txBody>
          <a:bodyPr>
            <a:normAutofit fontScale="90000"/>
          </a:bodyPr>
          <a:lstStyle/>
          <a:p>
            <a:pPr marL="514350" indent="-514350" algn="l">
              <a:lnSpc>
                <a:spcPct val="150000"/>
              </a:lnSpc>
            </a:pPr>
            <a:r>
              <a:rPr lang="uk-UA" sz="2800" b="1" i="1" dirty="0" smtClean="0"/>
              <a:t>                       </a:t>
            </a:r>
            <a:r>
              <a:rPr lang="uk-UA" sz="2800" b="1" i="1" u="sng" dirty="0" smtClean="0">
                <a:latin typeface="+mn-lt"/>
              </a:rPr>
              <a:t>Завдання наукової роботи:</a:t>
            </a:r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1. Опрацювати наукову літературу з даної теми.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2. Ознайомитися з історією розвитку бджільництва, роботою на шкільній пасіці.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3. Дослідити склад, властивості, якість меду, використання бджолиних продуктів.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4. Здійснити пошукову роботу із джерел усної народної творчості про мед та бджолу; рецептів здоров’я, страв; відомих бджолярів краю.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5. Скласти народний календар пасічника.</a:t>
            </a:r>
            <a:endParaRPr lang="uk-UA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Давні мислителі про мед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Близько 3000 років тому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“Іліаді”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“Одіссеї”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оспівував прекрасні властивості меду.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Батько математики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Піфагор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стверджував, що досяг похилого віку – 90 років – лише тому, що постійно споживав мед.</a:t>
            </a:r>
          </a:p>
          <a:p>
            <a:pPr>
              <a:buNone/>
            </a:pP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Демокріт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уважав: щоб бути здоровим,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“потрібно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зрошувати внутрішність медом, а зовнішність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маслом”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стверджував, що мед володіє якимись особливими властивостями, що сприяють зміцненню здоров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 і продовженню життя людини.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u="sng" dirty="0" err="1" smtClean="0">
                <a:latin typeface="Times New Roman" pitchFamily="18" charset="0"/>
                <a:cs typeface="Times New Roman" pitchFamily="18" charset="0"/>
              </a:rPr>
              <a:t>Авіценна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рекомендував вживати мед для продовження життя. Він говорив: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“Якщо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хочеш зберегти молодість,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їж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мед”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Наш перший </a:t>
            </a:r>
            <a:r>
              <a:rPr lang="uk-UA" sz="2800" b="1" i="1" u="sng" dirty="0" smtClean="0">
                <a:latin typeface="Times New Roman" pitchFamily="18" charset="0"/>
                <a:cs typeface="Times New Roman" pitchFamily="18" charset="0"/>
              </a:rPr>
              <a:t>літописець Нестор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зазначав, що у ХІІ ст. цей промисел процвітав у Київській Русі. 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розвитку бджільництва: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txBody>
          <a:bodyPr/>
          <a:lstStyle/>
          <a:p>
            <a:r>
              <a:rPr lang="uk-UA" dirty="0" smtClean="0"/>
              <a:t>дике (початкове або земляне);</a:t>
            </a:r>
          </a:p>
          <a:p>
            <a:r>
              <a:rPr lang="uk-UA" dirty="0" smtClean="0"/>
              <a:t>бортне;</a:t>
            </a:r>
          </a:p>
          <a:p>
            <a:r>
              <a:rPr lang="uk-UA" dirty="0" smtClean="0"/>
              <a:t>вуликове.</a:t>
            </a:r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http://etno-selo.com.ua/images/Opysy/Narodoznavstvo/Botri0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3786190"/>
            <a:ext cx="257176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tno-selo.com.ua/images/Opysy/Narodoznavstvo/Botri0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2828925" cy="24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3971924" cy="5572164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У Старому  Заповіті мудрий цар Соломон говорив: «Піди до бджоли і пізнай, яка вона трудолюбива, яку почесну роботу виконує; її працю використовують для здоров’я і царі, і прості люди; люблять її усі; хоч силою слабка, але мудрістю велика».</a:t>
            </a:r>
            <a:endParaRPr lang="uk-UA" sz="28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Рисунок 4" descr="pic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786314" y="857232"/>
            <a:ext cx="3929090" cy="4918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Хімічний склад меду: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20% - води                       80% - сухої речовини</a:t>
            </a:r>
          </a:p>
          <a:p>
            <a:pPr>
              <a:buFont typeface="Wingdings" pitchFamily="2" charset="2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35 % - виноградного цукру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40 % - плодового цукру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1 – 5 % - сахарози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5 – 10 % - мальтози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3 – 4 % - декстрину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0,04 – 0,29 % - білкових речовин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до 0,14 % - мінеральних речовин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ферменти: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інвертаза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діастаза, каталаза, ліпаза та ін.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Вітаміни: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РР, С.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мед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214314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dompostroy.com.ua/images/Harakteristika_myoda_vidi-_svojstva_i_raznovidnosti-_kakoj_bivaet_myod_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429132"/>
            <a:ext cx="2786050" cy="2428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      Види меду:</a:t>
            </a:r>
            <a:endParaRPr lang="uk-UA" b="1" dirty="0"/>
          </a:p>
        </p:txBody>
      </p:sp>
      <p:sp>
        <p:nvSpPr>
          <p:cNvPr id="15" name="Місце для вмісту 14"/>
          <p:cNvSpPr>
            <a:spLocks noGrp="1"/>
          </p:cNvSpPr>
          <p:nvPr>
            <p:ph sz="half" idx="1"/>
          </p:nvPr>
        </p:nvSpPr>
        <p:spPr>
          <a:xfrm>
            <a:off x="714348" y="1214422"/>
            <a:ext cx="4038600" cy="491174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uk-UA" i="1" u="sng" dirty="0" err="1" smtClean="0"/>
              <a:t>монофлорний</a:t>
            </a:r>
            <a:endParaRPr lang="uk-UA" i="1" u="sng" dirty="0" smtClean="0"/>
          </a:p>
          <a:p>
            <a:pPr>
              <a:spcBef>
                <a:spcPct val="50000"/>
              </a:spcBef>
            </a:pPr>
            <a:r>
              <a:rPr lang="uk-UA" sz="2000" dirty="0" smtClean="0"/>
              <a:t>Гречаний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Соняшниковий</a:t>
            </a:r>
          </a:p>
          <a:p>
            <a:pPr>
              <a:spcBef>
                <a:spcPct val="50000"/>
              </a:spcBef>
            </a:pPr>
            <a:r>
              <a:rPr lang="uk-UA" sz="2000" dirty="0" err="1" smtClean="0"/>
              <a:t>Білоакацієвий</a:t>
            </a:r>
            <a:endParaRPr lang="uk-UA" sz="2000" dirty="0" smtClean="0"/>
          </a:p>
          <a:p>
            <a:pPr>
              <a:spcBef>
                <a:spcPct val="50000"/>
              </a:spcBef>
            </a:pPr>
            <a:r>
              <a:rPr lang="uk-UA" sz="2000" dirty="0" smtClean="0"/>
              <a:t>Липовий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Малиновий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Еспарцетовий</a:t>
            </a:r>
          </a:p>
          <a:p>
            <a:pPr algn="ctr">
              <a:buNone/>
            </a:pPr>
            <a:endParaRPr lang="uk-UA" dirty="0"/>
          </a:p>
        </p:txBody>
      </p:sp>
      <p:sp>
        <p:nvSpPr>
          <p:cNvPr id="16" name="Місце для вмісту 15"/>
          <p:cNvSpPr>
            <a:spLocks noGrp="1"/>
          </p:cNvSpPr>
          <p:nvPr>
            <p:ph sz="half" idx="2"/>
          </p:nvPr>
        </p:nvSpPr>
        <p:spPr>
          <a:xfrm>
            <a:off x="5214942" y="1214422"/>
            <a:ext cx="347185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u="sng" dirty="0" err="1" smtClean="0"/>
              <a:t>поліфлорний</a:t>
            </a:r>
            <a:endParaRPr lang="uk-UA" i="1" u="sng" dirty="0" smtClean="0"/>
          </a:p>
          <a:p>
            <a:pPr>
              <a:spcBef>
                <a:spcPct val="50000"/>
              </a:spcBef>
            </a:pPr>
            <a:r>
              <a:rPr lang="uk-UA" sz="2000" dirty="0" smtClean="0"/>
              <a:t>Квітковий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Луговий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Степовий</a:t>
            </a:r>
          </a:p>
          <a:p>
            <a:pPr>
              <a:spcBef>
                <a:spcPct val="50000"/>
              </a:spcBef>
            </a:pPr>
            <a:r>
              <a:rPr lang="uk-UA" sz="2000" dirty="0" smtClean="0"/>
              <a:t>Лісовий</a:t>
            </a:r>
          </a:p>
          <a:p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857356" y="20716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dirty="0" smtClean="0"/>
          </a:p>
          <a:p>
            <a:pPr>
              <a:spcBef>
                <a:spcPct val="50000"/>
              </a:spcBef>
            </a:pPr>
            <a:endParaRPr lang="uk-UA" dirty="0" smtClean="0"/>
          </a:p>
          <a:p>
            <a:pPr>
              <a:spcBef>
                <a:spcPct val="50000"/>
              </a:spcBef>
            </a:pPr>
            <a:endParaRPr lang="uk-UA" dirty="0"/>
          </a:p>
        </p:txBody>
      </p:sp>
      <p:pic>
        <p:nvPicPr>
          <p:cNvPr id="18" name="Рисунок 17" descr="http://dompostroy.com.ua/images/Harakteristika_myoda_vidi-_svojstva_i_raznovidnosti-_kakoj_bivaet_myod_1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3333750" cy="242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dompostroy.com.ua/images/Harakteristika_myoda_vidi-_svojstva_i_raznovidnosti-_kakoj_bivaet_myod_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429132"/>
            <a:ext cx="3000396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561</TotalTime>
  <Words>577</Words>
  <Application>Microsoft Office PowerPoint</Application>
  <PresentationFormat>Экран (4:3)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</vt:lpstr>
      <vt:lpstr>  Останнім часом значно збільшилась зацікавленість людей до продуктів бджільництва. Такий інтерес зумовлюється тим, що їх зміцнювальна, профілактична та лікувальна дія перевершує можливості багатьох штучно створених препаратів і ці продукти не викликають побічних ефектів.  В цьому й полягає актуальність даного дослідження.    </vt:lpstr>
      <vt:lpstr>                       Завдання наукової роботи: 1. Опрацювати наукову літературу з даної теми. 2. Ознайомитися з історією розвитку бджільництва, роботою на шкільній пасіці. 3. Дослідити склад, властивості, якість меду, використання бджолиних продуктів. 4. Здійснити пошукову роботу із джерел усної народної творчості про мед та бджолу; рецептів здоров’я, страв; відомих бджолярів краю. 5. Скласти народний календар пасічника.</vt:lpstr>
      <vt:lpstr>Давні мислителі про мед</vt:lpstr>
      <vt:lpstr>Аристотель стверджував, що мед володіє якимись особливими властивостями, що сприяють зміцненню здоров’я і продовженню життя людини. Авіценна рекомендував вживати мед для продовження життя. Він говорив: “Якщо хочеш зберегти молодість, обов’язково їж мед”. Наш перший літописець Нестор зазначав, що у ХІІ ст. цей промисел процвітав у Київській Русі.  </vt:lpstr>
      <vt:lpstr>Етапи розвитку бджільництва:</vt:lpstr>
      <vt:lpstr>У Старому  Заповіті мудрий цар Соломон говорив: «Піди до бджоли і пізнай, яка вона трудолюбива, яку почесну роботу виконує; її працю використовують для здоров’я і царі, і прості люди; люблять її усі; хоч силою слабка, але мудрістю велика».</vt:lpstr>
      <vt:lpstr>Хімічний склад меду:</vt:lpstr>
      <vt:lpstr>       Види меду:</vt:lpstr>
      <vt:lpstr>Сорти меду</vt:lpstr>
      <vt:lpstr>       Гречаний</vt:lpstr>
      <vt:lpstr>Соняшниковий</vt:lpstr>
      <vt:lpstr>Польовий</vt:lpstr>
      <vt:lpstr>Квітковий</vt:lpstr>
      <vt:lpstr>Який мед найсмачніший ?</vt:lpstr>
      <vt:lpstr>Як перевірити справжній мед?</vt:lpstr>
      <vt:lpstr>Слайд 17</vt:lpstr>
      <vt:lpstr>Слайд 18</vt:lpstr>
      <vt:lpstr>Бджолині продукти</vt:lpstr>
      <vt:lpstr>Видатні бджолярі</vt:lpstr>
      <vt:lpstr>Ленковецькі пасічники</vt:lpstr>
      <vt:lpstr>Шкільна пасіка</vt:lpstr>
      <vt:lpstr>Слайд 23</vt:lpstr>
      <vt:lpstr>Рецепти здоров’я</vt:lpstr>
      <vt:lpstr>Аби сім’я здоровою була – вживайте те, що           бджілка принесла.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лололлло</dc:title>
  <dc:creator>Аліна</dc:creator>
  <cp:lastModifiedBy>komp</cp:lastModifiedBy>
  <cp:revision>44</cp:revision>
  <dcterms:created xsi:type="dcterms:W3CDTF">2018-12-14T12:37:23Z</dcterms:created>
  <dcterms:modified xsi:type="dcterms:W3CDTF">2019-03-04T09:45:58Z</dcterms:modified>
</cp:coreProperties>
</file>