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1" r:id="rId3"/>
    <p:sldId id="273" r:id="rId4"/>
    <p:sldId id="268" r:id="rId5"/>
    <p:sldId id="276" r:id="rId6"/>
    <p:sldId id="264" r:id="rId7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556792"/>
            <a:ext cx="5400600" cy="1470025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852936"/>
            <a:ext cx="5040560" cy="1080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C1D4-662E-44DC-BD92-C6122DC5F799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A296-4F17-47EE-874E-839D85F7AA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35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C1D4-662E-44DC-BD92-C6122DC5F799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A296-4F17-47EE-874E-839D85F7AA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C1D4-662E-44DC-BD92-C6122DC5F799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A296-4F17-47EE-874E-839D85F7AA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472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C1D4-662E-44DC-BD92-C6122DC5F799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A296-4F17-47EE-874E-839D85F7AA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54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C1D4-662E-44DC-BD92-C6122DC5F799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A296-4F17-47EE-874E-839D85F7AA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50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C1D4-662E-44DC-BD92-C6122DC5F799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A296-4F17-47EE-874E-839D85F7AA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282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C1D4-662E-44DC-BD92-C6122DC5F799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A296-4F17-47EE-874E-839D85F7AA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945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C1D4-662E-44DC-BD92-C6122DC5F799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A296-4F17-47EE-874E-839D85F7AA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87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C1D4-662E-44DC-BD92-C6122DC5F799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A296-4F17-47EE-874E-839D85F7AA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873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C1D4-662E-44DC-BD92-C6122DC5F799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A296-4F17-47EE-874E-839D85F7AA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289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C1D4-662E-44DC-BD92-C6122DC5F799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A296-4F17-47EE-874E-839D85F7AA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36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2C1D4-662E-44DC-BD92-C6122DC5F799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1A296-4F17-47EE-874E-839D85F7AA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37418" y="6507796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14"/>
              </a:rPr>
              <a:t>http://presentation-creation.ru/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2495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7504" y="1268760"/>
            <a:ext cx="5464628" cy="2643206"/>
          </a:xfrm>
        </p:spPr>
        <p:txBody>
          <a:bodyPr>
            <a:normAutofit/>
          </a:bodyPr>
          <a:lstStyle/>
          <a:p>
            <a:r>
              <a:rPr lang="uk-UA" sz="2000" dirty="0"/>
              <a:t>Нова українська школа</a:t>
            </a:r>
            <a:br>
              <a:rPr lang="uk-UA" sz="3200" dirty="0"/>
            </a:br>
            <a:r>
              <a:rPr lang="uk-UA" sz="3200" dirty="0"/>
              <a:t>Як організувати освітній</a:t>
            </a:r>
            <a:br>
              <a:rPr lang="uk-UA" sz="3200" dirty="0"/>
            </a:br>
            <a:r>
              <a:rPr lang="uk-UA" sz="3200" dirty="0"/>
              <a:t> процес у 2021/2022 навчальному році</a:t>
            </a:r>
            <a:br>
              <a:rPr lang="uk-UA" sz="3200" dirty="0"/>
            </a:br>
            <a:br>
              <a:rPr lang="uk-UA" sz="2000" dirty="0"/>
            </a:br>
            <a:r>
              <a:rPr lang="uk-UA" sz="2000" dirty="0"/>
              <a:t>Нотатки з  </a:t>
            </a:r>
            <a:r>
              <a:rPr lang="uk-UA" sz="2000" dirty="0" err="1"/>
              <a:t>вебінару</a:t>
            </a:r>
            <a:r>
              <a:rPr lang="uk-UA" sz="2000" dirty="0"/>
              <a:t>  ДСЯО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6116" y="428604"/>
            <a:ext cx="5072098" cy="831028"/>
          </a:xfrm>
        </p:spPr>
        <p:txBody>
          <a:bodyPr>
            <a:normAutofit fontScale="90000"/>
          </a:bodyPr>
          <a:lstStyle/>
          <a:p>
            <a:r>
              <a:rPr lang="uk-UA" sz="3200" b="1" dirty="0"/>
              <a:t>Досліджуємо законодавчі документи</a:t>
            </a:r>
            <a:endParaRPr lang="ru-RU" sz="32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000100" y="1571612"/>
            <a:ext cx="6858048" cy="4809716"/>
          </a:xfrm>
        </p:spPr>
        <p:txBody>
          <a:bodyPr>
            <a:normAutofit/>
          </a:bodyPr>
          <a:lstStyle/>
          <a:p>
            <a:r>
              <a:rPr lang="uk-UA" sz="2000" dirty="0"/>
              <a:t>Закон України </a:t>
            </a:r>
            <a:r>
              <a:rPr lang="uk-UA" sz="2000" b="1" dirty="0" err="1"/>
              <a:t>“Про</a:t>
            </a:r>
            <a:r>
              <a:rPr lang="uk-UA" sz="2000" b="1" dirty="0"/>
              <a:t> повну загальну середню освіту “- стаття 10 </a:t>
            </a:r>
          </a:p>
          <a:p>
            <a:pPr>
              <a:buNone/>
            </a:pPr>
            <a:r>
              <a:rPr lang="uk-UA" sz="2000" i="1" dirty="0"/>
              <a:t>                               Звернути увагу на те, що:</a:t>
            </a:r>
            <a:endParaRPr lang="ru-RU" sz="2000" i="1" dirty="0"/>
          </a:p>
          <a:p>
            <a:pPr>
              <a:buNone/>
            </a:pPr>
            <a:r>
              <a:rPr lang="uk-UA" sz="2000" dirty="0"/>
              <a:t>1.Освітній процес (ОП) організовується </a:t>
            </a:r>
            <a:r>
              <a:rPr lang="uk-UA" sz="2000" b="1" dirty="0"/>
              <a:t>відповідно до освітньої програми</a:t>
            </a:r>
            <a:r>
              <a:rPr lang="uk-UA" sz="2000" dirty="0"/>
              <a:t>.</a:t>
            </a:r>
          </a:p>
          <a:p>
            <a:pPr>
              <a:buNone/>
            </a:pPr>
            <a:r>
              <a:rPr lang="uk-UA" sz="2000" dirty="0"/>
              <a:t>2.ОП організовується </a:t>
            </a:r>
            <a:r>
              <a:rPr lang="uk-UA" sz="2000" b="1" dirty="0"/>
              <a:t>в</a:t>
            </a:r>
            <a:r>
              <a:rPr lang="uk-UA" sz="2000" dirty="0"/>
              <a:t> </a:t>
            </a:r>
            <a:r>
              <a:rPr lang="uk-UA" sz="2000" b="1" dirty="0"/>
              <a:t>безпечному освітньому середовищі </a:t>
            </a:r>
            <a:r>
              <a:rPr lang="uk-UA" sz="2000" dirty="0"/>
              <a:t>та здійснюється з урахуванням вікових особливостей, фізичного, психічного та інтелектуального розвитку дітей, їхніх особливих освітніх потреб.</a:t>
            </a:r>
          </a:p>
          <a:p>
            <a:pPr>
              <a:buNone/>
            </a:pPr>
            <a:r>
              <a:rPr lang="uk-UA" sz="2000" dirty="0"/>
              <a:t>3.ОП у ЗЗСО організовується в межах навчального року, що розпочинається в День знань – 1 вересня, </a:t>
            </a:r>
            <a:r>
              <a:rPr lang="uk-UA" sz="2000" b="1" dirty="0"/>
              <a:t>триває не менше 175 навчальних днів </a:t>
            </a:r>
            <a:r>
              <a:rPr lang="uk-UA" sz="2000" dirty="0"/>
              <a:t>і закінчується не пізніше 1 липня наступного року.</a:t>
            </a:r>
          </a:p>
          <a:p>
            <a:pPr>
              <a:buNone/>
            </a:pPr>
            <a:endParaRPr lang="ru-RU" sz="2000" dirty="0"/>
          </a:p>
        </p:txBody>
      </p:sp>
      <p:pic>
        <p:nvPicPr>
          <p:cNvPr id="5" name="Picture 2" descr="C:\Users\User\Desktop\ежедневник\Фото\original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28"/>
            <a:ext cx="2500330" cy="10715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14290"/>
            <a:ext cx="6786610" cy="1045342"/>
          </a:xfrm>
        </p:spPr>
        <p:txBody>
          <a:bodyPr>
            <a:normAutofit fontScale="90000"/>
          </a:bodyPr>
          <a:lstStyle/>
          <a:p>
            <a:r>
              <a:rPr lang="uk-UA" sz="3200" b="1" dirty="0"/>
              <a:t>Досліджуємо законодавчі документи</a:t>
            </a:r>
            <a:endParaRPr lang="ru-RU" sz="32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071538" y="1600200"/>
            <a:ext cx="6929486" cy="4781128"/>
          </a:xfrm>
        </p:spPr>
        <p:txBody>
          <a:bodyPr>
            <a:normAutofit/>
          </a:bodyPr>
          <a:lstStyle/>
          <a:p>
            <a:r>
              <a:rPr lang="uk-UA" sz="2000" dirty="0"/>
              <a:t>4.  Структура і тривалість навчального року, навчального тижня,навчального дня ,занять, відпочинку між ними, форми організації  освітнього процесу </a:t>
            </a:r>
            <a:r>
              <a:rPr lang="uk-UA" sz="2000" b="1" dirty="0"/>
              <a:t>визначаються педагогічною радою закладу освіти </a:t>
            </a:r>
            <a:r>
              <a:rPr lang="uk-UA" sz="2000" dirty="0"/>
              <a:t>в межах часу,передбаченого освітньою програмою,відповідно до обсягу навчального навантаження , встановленого відповідним навчальним планом та з урахуванням вікових особливостей, фізичного, психічного та інтелектуального розвитку дітей , особливостей регіону тощо.</a:t>
            </a:r>
            <a:endParaRPr lang="ru-RU" sz="2000" dirty="0"/>
          </a:p>
          <a:p>
            <a:r>
              <a:rPr lang="uk-UA" sz="2000" i="1" dirty="0"/>
              <a:t>5</a:t>
            </a:r>
            <a:r>
              <a:rPr lang="uk-UA" sz="2000" dirty="0"/>
              <a:t>.  Безперервна навчальна діяльність учнів ЗЗСО</a:t>
            </a:r>
            <a:r>
              <a:rPr lang="uk-UA" sz="2000" b="1" dirty="0"/>
              <a:t> не може перевищувати 35 хвилин ( для 1 року навчання, 40 хвилин ( для 2-4 років навчання), 45 хвилин ( 5-12 років навчання</a:t>
            </a:r>
            <a:r>
              <a:rPr lang="uk-UA" sz="2000" dirty="0"/>
              <a:t>), крім випадків, визначених законодавством.</a:t>
            </a:r>
            <a:endParaRPr lang="ru-RU" sz="2000" dirty="0"/>
          </a:p>
        </p:txBody>
      </p:sp>
      <p:pic>
        <p:nvPicPr>
          <p:cNvPr id="4" name="Picture 2" descr="C:\Users\User\Desktop\ежедневник\Фото\original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1785950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42852"/>
            <a:ext cx="7643866" cy="928694"/>
          </a:xfrm>
        </p:spPr>
        <p:txBody>
          <a:bodyPr>
            <a:normAutofit/>
          </a:bodyPr>
          <a:lstStyle/>
          <a:p>
            <a:r>
              <a:rPr lang="uk-UA" sz="3200" b="1" dirty="0"/>
              <a:t>Як працювати з освітньою програмою</a:t>
            </a:r>
            <a:endParaRPr lang="ru-RU" sz="32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282" y="1000108"/>
            <a:ext cx="8786874" cy="5643602"/>
          </a:xfrm>
        </p:spPr>
        <p:txBody>
          <a:bodyPr>
            <a:normAutofit/>
          </a:bodyPr>
          <a:lstStyle/>
          <a:p>
            <a:r>
              <a:rPr lang="uk-UA" sz="2000" b="1" dirty="0"/>
              <a:t>Крок 1  </a:t>
            </a:r>
            <a:r>
              <a:rPr lang="uk-UA" sz="2000" dirty="0"/>
              <a:t>Дослідити нормативні документи , які регламентують формування освітньої програми й ті кроки, які має здійснити школа. А саме:</a:t>
            </a:r>
            <a:endParaRPr lang="ru-RU" sz="2000" dirty="0"/>
          </a:p>
          <a:p>
            <a:r>
              <a:rPr lang="uk-UA" sz="2000" b="1" dirty="0"/>
              <a:t>Стаття 11 ЗУ “ Про повну загальну середню освіту “;</a:t>
            </a:r>
          </a:p>
          <a:p>
            <a:r>
              <a:rPr lang="uk-UA" sz="2000" dirty="0"/>
              <a:t>Відповідні </a:t>
            </a:r>
            <a:r>
              <a:rPr lang="uk-UA" sz="2000" b="1" dirty="0"/>
              <a:t>Державні стандарти </a:t>
            </a:r>
            <a:r>
              <a:rPr lang="uk-UA" sz="2000" dirty="0"/>
              <a:t>повної загальної середньої освіти.</a:t>
            </a:r>
          </a:p>
          <a:p>
            <a:pPr>
              <a:buNone/>
            </a:pPr>
            <a:r>
              <a:rPr lang="uk-UA" sz="2000" dirty="0"/>
              <a:t> </a:t>
            </a:r>
            <a:r>
              <a:rPr lang="uk-UA" sz="2000" i="1" dirty="0"/>
              <a:t>Звернути увагу</a:t>
            </a:r>
            <a:r>
              <a:rPr lang="uk-UA" sz="2000" dirty="0"/>
              <a:t>: </a:t>
            </a:r>
            <a:r>
              <a:rPr lang="uk-UA" sz="1800" dirty="0"/>
              <a:t>наступний рік  -  унікальний, бо діятимуть </a:t>
            </a:r>
            <a:r>
              <a:rPr lang="uk-UA" sz="1800" b="1" dirty="0"/>
              <a:t>2 Державні стандарти</a:t>
            </a:r>
            <a:r>
              <a:rPr lang="uk-UA" sz="1800" dirty="0"/>
              <a:t>, а не 3, як із 2018 року: </a:t>
            </a:r>
            <a:r>
              <a:rPr lang="uk-UA" sz="1800" b="1" dirty="0"/>
              <a:t>Державний стандарт початкової освіти </a:t>
            </a:r>
            <a:r>
              <a:rPr lang="uk-UA" sz="1800" dirty="0"/>
              <a:t>й </a:t>
            </a:r>
            <a:r>
              <a:rPr lang="uk-UA" sz="1800" b="1" dirty="0"/>
              <a:t>Державний стандарт для 5-11 класів</a:t>
            </a:r>
            <a:r>
              <a:rPr lang="uk-UA" sz="1800" dirty="0"/>
              <a:t>. А через рік знову діятимуть 3 Державні стандарти.;</a:t>
            </a:r>
          </a:p>
          <a:p>
            <a:r>
              <a:rPr lang="uk-UA" sz="2000" b="1" dirty="0"/>
              <a:t> Накази МОН “ Про затвердження типових освітніх програм ”;</a:t>
            </a:r>
          </a:p>
          <a:p>
            <a:r>
              <a:rPr lang="uk-UA" sz="2000" dirty="0"/>
              <a:t>Навчальні програми ( сайт МОН, ІМЗО,щорічний лист МОН про переліки навчальної літератури, рекомендованої  МОН України для використання  в закладах освіти (сайт ІМЗО ).</a:t>
            </a:r>
          </a:p>
          <a:p>
            <a:r>
              <a:rPr lang="uk-UA" sz="2000" b="1" dirty="0"/>
              <a:t>Санітарний регламент для ЗЗСО.</a:t>
            </a:r>
          </a:p>
          <a:p>
            <a:r>
              <a:rPr lang="uk-UA" sz="2000" b="1" dirty="0"/>
              <a:t>Крок 2  </a:t>
            </a:r>
            <a:r>
              <a:rPr lang="uk-UA" sz="2000" dirty="0"/>
              <a:t>Вивчити індивідуальні запити учнів, аби сформувати варіативний складник та предмети, які вивчатимуться на профільному рівні в 10-11 класі.</a:t>
            </a:r>
          </a:p>
          <a:p>
            <a:r>
              <a:rPr lang="uk-UA" sz="2000" b="1" dirty="0"/>
              <a:t>Крок 3</a:t>
            </a:r>
            <a:r>
              <a:rPr lang="uk-UA" sz="2000" dirty="0"/>
              <a:t> Схвалити й затвердити програму на засіданні педагогічної ради.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12038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Як  </a:t>
            </a:r>
            <a:r>
              <a:rPr lang="ru-RU" sz="3200" b="1" dirty="0" err="1"/>
              <a:t>організувати</a:t>
            </a:r>
            <a:r>
              <a:rPr lang="ru-RU" sz="3200" b="1" dirty="0"/>
              <a:t>  </a:t>
            </a:r>
            <a:r>
              <a:rPr lang="ru-RU" sz="3200" b="1" dirty="0" err="1"/>
              <a:t>безпечне</a:t>
            </a:r>
            <a:r>
              <a:rPr lang="ru-RU" sz="3200" b="1" dirty="0"/>
              <a:t>  </a:t>
            </a:r>
            <a:r>
              <a:rPr lang="ru-RU" sz="3200" b="1" dirty="0" err="1"/>
              <a:t>освітнє</a:t>
            </a:r>
            <a:r>
              <a:rPr lang="ru-RU" sz="3200" b="1" dirty="0"/>
              <a:t>  </a:t>
            </a:r>
            <a:r>
              <a:rPr lang="ru-RU" sz="3200" b="1" dirty="0" err="1"/>
              <a:t>середовище</a:t>
            </a:r>
            <a:endParaRPr lang="ru-RU" sz="32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142984"/>
            <a:ext cx="3829048" cy="4983179"/>
          </a:xfrm>
        </p:spPr>
        <p:txBody>
          <a:bodyPr>
            <a:normAutofit/>
          </a:bodyPr>
          <a:lstStyle/>
          <a:p>
            <a:r>
              <a:rPr lang="uk-UA" sz="2000" b="1" dirty="0"/>
              <a:t>Крок 1</a:t>
            </a:r>
            <a:r>
              <a:rPr lang="uk-UA" sz="2000" dirty="0"/>
              <a:t>. Дослідити  такі документи:</a:t>
            </a:r>
          </a:p>
          <a:p>
            <a:r>
              <a:rPr lang="uk-UA" sz="2000" b="1" dirty="0"/>
              <a:t>Ст. 1 ЗУ “ Про повну загальну середню освіту ”; </a:t>
            </a:r>
          </a:p>
          <a:p>
            <a:r>
              <a:rPr lang="uk-UA" sz="2000" dirty="0"/>
              <a:t>Стратегію розвитку закладу освіти;</a:t>
            </a:r>
          </a:p>
          <a:p>
            <a:r>
              <a:rPr lang="uk-UA" sz="2000" dirty="0"/>
              <a:t>Річний план роботи ЗЗСО;</a:t>
            </a:r>
          </a:p>
          <a:p>
            <a:r>
              <a:rPr lang="uk-UA" sz="2000" b="1" dirty="0"/>
              <a:t>Санітарний регламент для ЗЗСО;</a:t>
            </a:r>
          </a:p>
          <a:p>
            <a:r>
              <a:rPr lang="uk-UA" sz="2000" b="1" dirty="0"/>
              <a:t>Положення про організацію роботи з охорони праці та безпеки життєдіяльності учасників освітнього процесу в установах  і закладах освіти.</a:t>
            </a:r>
            <a:endParaRPr lang="ru-RU" sz="20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00562" y="1071546"/>
            <a:ext cx="4500594" cy="5054617"/>
          </a:xfrm>
        </p:spPr>
        <p:txBody>
          <a:bodyPr>
            <a:normAutofit/>
          </a:bodyPr>
          <a:lstStyle/>
          <a:p>
            <a:r>
              <a:rPr lang="uk-UA" sz="2000" dirty="0"/>
              <a:t>Крок 2. Опрацювати критерії оцінювання освітніх і управлінських процесів ЗО та внутрішньої системи забезпечення  якості освіти (</a:t>
            </a:r>
            <a:r>
              <a:rPr lang="uk-UA" sz="2000" b="1" dirty="0"/>
              <a:t>Додаток до Порядку проведення інституційного аудиту ЗЗСО). </a:t>
            </a:r>
            <a:r>
              <a:rPr lang="uk-UA" sz="2000" dirty="0"/>
              <a:t>Користуватися  </a:t>
            </a:r>
            <a:r>
              <a:rPr lang="uk-UA" sz="2000" b="1" dirty="0"/>
              <a:t>Абеткою  для директора</a:t>
            </a:r>
            <a:r>
              <a:rPr lang="uk-UA" sz="2000" dirty="0"/>
              <a:t>.</a:t>
            </a:r>
          </a:p>
          <a:p>
            <a:r>
              <a:rPr lang="uk-UA" sz="2000" b="1" dirty="0"/>
              <a:t>Крок 3</a:t>
            </a:r>
            <a:r>
              <a:rPr lang="uk-UA" sz="2000" dirty="0"/>
              <a:t>. Провести </a:t>
            </a:r>
            <a:r>
              <a:rPr lang="uk-UA" sz="2000" dirty="0" err="1"/>
              <a:t>самооцінювання</a:t>
            </a:r>
            <a:r>
              <a:rPr lang="uk-UA" sz="2000" dirty="0"/>
              <a:t>       в ЗО для того, щоб сформувати, вивчити, покращити освітнє середовище, врахувати результати </a:t>
            </a:r>
            <a:r>
              <a:rPr lang="uk-UA" sz="2000" dirty="0" err="1"/>
              <a:t>самооцінювання</a:t>
            </a:r>
            <a:r>
              <a:rPr lang="uk-UA" sz="2000" dirty="0"/>
              <a:t> під час формування Стратегії розвитку ЗСО  та річного плану.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214290"/>
            <a:ext cx="5286412" cy="1285884"/>
          </a:xfrm>
        </p:spPr>
        <p:txBody>
          <a:bodyPr>
            <a:normAutofit fontScale="90000"/>
          </a:bodyPr>
          <a:lstStyle/>
          <a:p>
            <a:r>
              <a:rPr lang="uk-UA" sz="3200" b="1" dirty="0"/>
              <a:t>Як працювати зі структурою та тривалістю навчального року, тижня і дня</a:t>
            </a:r>
            <a:endParaRPr lang="ru-RU" sz="32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571472" y="1643050"/>
            <a:ext cx="7572428" cy="4572032"/>
          </a:xfrm>
        </p:spPr>
        <p:txBody>
          <a:bodyPr>
            <a:normAutofit fontScale="92500" lnSpcReduction="10000"/>
          </a:bodyPr>
          <a:lstStyle/>
          <a:p>
            <a:r>
              <a:rPr lang="uk-UA" sz="2200" b="1" dirty="0"/>
              <a:t>Крок 1.</a:t>
            </a:r>
            <a:r>
              <a:rPr lang="uk-UA" sz="2200" dirty="0"/>
              <a:t>      Дослідити:     </a:t>
            </a:r>
            <a:r>
              <a:rPr lang="uk-UA" sz="2200" b="1" dirty="0"/>
              <a:t>Ст. 10   ЗУ “ Про повну загальну середню освіту “;           Санітарний регламент для ЗЗСО</a:t>
            </a:r>
            <a:r>
              <a:rPr lang="uk-UA" sz="2200" dirty="0"/>
              <a:t>.</a:t>
            </a:r>
          </a:p>
          <a:p>
            <a:endParaRPr lang="uk-UA" sz="2000" dirty="0"/>
          </a:p>
          <a:p>
            <a:r>
              <a:rPr lang="uk-UA" sz="2000" i="1" dirty="0"/>
              <a:t>Поради</a:t>
            </a:r>
            <a:r>
              <a:rPr lang="uk-UA" sz="2000" dirty="0"/>
              <a:t>:    </a:t>
            </a:r>
            <a:r>
              <a:rPr lang="uk-UA" sz="2000" i="1" dirty="0"/>
              <a:t>При формуванні структури навчального року маєте врахувати норму, яка набула чинності разом із ЗУ “ Про повну загальну середню освіту “- учні 1-11 класів мають навчатися не більше 175 навчальних  днів. Також режим роботи  ЗО необхідно врегулювати окремим наказом. Обов’язково – відповідно до умов пандемії  </a:t>
            </a:r>
            <a:r>
              <a:rPr lang="uk-UA" sz="2000" i="1" dirty="0" err="1"/>
              <a:t>підлаштувати</a:t>
            </a:r>
            <a:r>
              <a:rPr lang="uk-UA" sz="2000" i="1" dirty="0"/>
              <a:t>  структуру і режим роботи. До того ж треба врегулювати питання щодо організації дистанційного навчання. Якщо ви розраховуєте , що кілька днів у тиждень діти будуть навчатися дистанційно, то це потрібно вказати  в наказі чи то додатку до наказу: для яких класів, у які дні.</a:t>
            </a:r>
          </a:p>
          <a:p>
            <a:endParaRPr lang="uk-UA" sz="2000" dirty="0"/>
          </a:p>
          <a:p>
            <a:r>
              <a:rPr lang="uk-UA" sz="2200" b="1" dirty="0"/>
              <a:t>Крок 2. </a:t>
            </a:r>
            <a:r>
              <a:rPr lang="uk-UA" sz="2200" dirty="0"/>
              <a:t>Ухвалити рішення педагогічної ради, затвердити наказом керівника.</a:t>
            </a:r>
          </a:p>
          <a:p>
            <a:endParaRPr lang="uk-UA" sz="2000" dirty="0"/>
          </a:p>
          <a:p>
            <a:endParaRPr lang="uk-UA" sz="2000" dirty="0"/>
          </a:p>
          <a:p>
            <a:endParaRPr lang="ru-RU" sz="2000" dirty="0"/>
          </a:p>
        </p:txBody>
      </p:sp>
      <p:pic>
        <p:nvPicPr>
          <p:cNvPr id="7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357950" y="0"/>
            <a:ext cx="2500330" cy="1500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d2662a6c7b12a6b1eeb66ae28771d264037d2"/>
</p:tagLst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658</Words>
  <Application>Microsoft Office PowerPoint</Application>
  <PresentationFormat>Экран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Нова українська школа Як організувати освітній  процес у 2021/2022 навчальному році  Нотатки з  вебінару  ДСЯО</vt:lpstr>
      <vt:lpstr>Досліджуємо законодавчі документи</vt:lpstr>
      <vt:lpstr>Досліджуємо законодавчі документи</vt:lpstr>
      <vt:lpstr>Як працювати з освітньою програмою</vt:lpstr>
      <vt:lpstr>Як  організувати  безпечне  освітнє  середовище</vt:lpstr>
      <vt:lpstr>Як працювати зі структурою та тривалістю навчального року, тижня і дня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Глобус и тетради</dc:title>
  <dc:creator>obstinate</dc:creator>
  <cp:lastModifiedBy>User</cp:lastModifiedBy>
  <cp:revision>62</cp:revision>
  <dcterms:created xsi:type="dcterms:W3CDTF">2017-03-21T16:15:12Z</dcterms:created>
  <dcterms:modified xsi:type="dcterms:W3CDTF">2021-08-28T08:39:16Z</dcterms:modified>
</cp:coreProperties>
</file>