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98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633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9300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8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603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574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948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0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64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49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94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4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6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490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414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234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AD60-89E4-4B26-BBCD-3C4B5236EA9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43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6719" y="1381755"/>
            <a:ext cx="8911687" cy="384338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 професійної діяльності асистента вчителя в інклюзивному класі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3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8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</a:t>
            </a:r>
            <a:r>
              <a:rPr lang="uk-UA" dirty="0"/>
              <a:t>ії: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b="1" dirty="0" smtClean="0"/>
              <a:t> </a:t>
            </a:r>
            <a:r>
              <a:rPr lang="uk-UA" sz="2200" b="1" dirty="0" smtClean="0"/>
              <a:t>навчально-розвивальну</a:t>
            </a:r>
            <a:r>
              <a:rPr lang="uk-UA" sz="2200" b="1" dirty="0"/>
              <a:t>:</a:t>
            </a:r>
            <a:r>
              <a:rPr lang="uk-UA" sz="2200" dirty="0"/>
              <a:t> асистент вчителя, співпрацюючи з учителем класу, надає освітні послуги, спрямовані на задоволення освітніх потреб учнів; здійснює соціально-педагогічний супровід  дітей з особливими освітніми потребами, дбає про професійне самовизначення та соціальну адаптацію учнів. Сприяє розвитку дітей з особливими освітніми потребами, покращенню їхнього психоемоційного стану. Стимулює розвиток соціальної активності дітей, сприяє виявленню та розкриттю їхніх здібностей, талантів, обдарувань шляхом їх участі в науковій, технічній, художній творчості. Створює навчально-виховні ситуації, обстановку оптимізму та впевненості у своїх силах і майбутньому. 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4943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91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</a:t>
            </a:r>
            <a:r>
              <a:rPr lang="uk-UA" dirty="0"/>
              <a:t>ії: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5291"/>
            <a:ext cx="8915400" cy="4898572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/>
              <a:t>діагностичну</a:t>
            </a:r>
            <a:r>
              <a:rPr lang="uk-UA" sz="2000" b="1" dirty="0"/>
              <a:t>:</a:t>
            </a:r>
            <a:r>
              <a:rPr lang="uk-UA" sz="2000" dirty="0"/>
              <a:t> разом із групою фахівців, які розробляють індивідуальну програму розвитку дітей з особливими освітніми потребами, оцінює навчальні досягнення учнів; оцінює виконання індивідуальної програми розвитку, вивчає та аналізує динаміку розвитку </a:t>
            </a:r>
            <a:r>
              <a:rPr lang="uk-UA" sz="2000" dirty="0" smtClean="0"/>
              <a:t>учня; </a:t>
            </a:r>
            <a:endParaRPr lang="ru-RU" sz="2000" dirty="0"/>
          </a:p>
          <a:p>
            <a:pPr algn="just"/>
            <a:r>
              <a:rPr lang="uk-UA" sz="2000" b="1" dirty="0" smtClean="0"/>
              <a:t>прогностичну</a:t>
            </a:r>
            <a:r>
              <a:rPr lang="uk-UA" sz="2000" b="1" dirty="0"/>
              <a:t>: </a:t>
            </a:r>
            <a:r>
              <a:rPr lang="uk-UA" sz="2000" dirty="0"/>
              <a:t>на основі вивчення актуального та потенційного розвитку дитини бере участь у розробці індивідуальної програми </a:t>
            </a:r>
            <a:r>
              <a:rPr lang="uk-UA" sz="2000" dirty="0" smtClean="0"/>
              <a:t>розвитку;</a:t>
            </a:r>
            <a:endParaRPr lang="ru-RU" sz="2000" dirty="0"/>
          </a:p>
          <a:p>
            <a:pPr algn="just"/>
            <a:r>
              <a:rPr lang="uk-UA" sz="2000" b="1" dirty="0" smtClean="0"/>
              <a:t>консультативну</a:t>
            </a:r>
            <a:r>
              <a:rPr lang="uk-UA" sz="2000" b="1" dirty="0"/>
              <a:t>: </a:t>
            </a:r>
            <a:r>
              <a:rPr lang="uk-UA" sz="2000" dirty="0"/>
              <a:t>постійно спілкується з батьками, надаючи їм необхідну консультативну допомогу; інформує вчителя класу та батьків про досягнення учня. Дотримується педагогічної етики, поважає гідність особистості дитини, </a:t>
            </a:r>
            <a:r>
              <a:rPr lang="uk-UA" sz="2000" b="1" i="1" u="sng" dirty="0"/>
              <a:t>захищає її від будь-яких форм фізичного або психічного насильства</a:t>
            </a:r>
            <a:r>
              <a:rPr lang="uk-UA" sz="2000" dirty="0"/>
              <a:t>. Постійно підвищує свій професійний рівень, педагогічну майстерність, загальну </a:t>
            </a:r>
            <a:r>
              <a:rPr lang="uk-UA" sz="2000" dirty="0" smtClean="0"/>
              <a:t>культуру.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020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/>
              <a:t>Разом із вчителем класу асистент вчителя здійснює соціально-педагогічний супровід дітей з особливими освітніми потребами, зокрема: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sz="2000" dirty="0"/>
              <a:t>проводить навчальні, виховні, соціально-адаптаційні заходи, використовуючи різноманітні форми роботи та запроваджуючи ефективні форми їх проведення;</a:t>
            </a:r>
            <a:endParaRPr lang="ru-RU" sz="2000" dirty="0"/>
          </a:p>
          <a:p>
            <a:pPr lvl="0" algn="just"/>
            <a:r>
              <a:rPr lang="uk-UA" sz="2000" b="1" i="1" u="sng" dirty="0"/>
              <a:t>допомагає дітям з особливими освітніми потребами виконувати навчальні завдання; </a:t>
            </a:r>
            <a:endParaRPr lang="ru-RU" sz="2000" b="1" i="1" u="sng" dirty="0"/>
          </a:p>
          <a:p>
            <a:pPr lvl="0" algn="just"/>
            <a:r>
              <a:rPr lang="uk-UA" sz="2000" b="1" i="1" u="sng" dirty="0" smtClean="0"/>
              <a:t>здійснює добір, розробку додаткового дидактичного матеріалу до тем, які вивчаються, враховуючи особливі освітні потреби учня відповідно до вказівок учителя</a:t>
            </a:r>
            <a:r>
              <a:rPr lang="uk-UA" sz="2000" dirty="0" smtClean="0"/>
              <a:t>;</a:t>
            </a:r>
            <a:endParaRPr lang="ru-RU" sz="2000" dirty="0"/>
          </a:p>
          <a:p>
            <a:pPr lvl="0" algn="just"/>
            <a:r>
              <a:rPr lang="uk-UA" sz="2000" dirty="0"/>
              <a:t>залучає </a:t>
            </a:r>
            <a:r>
              <a:rPr lang="uk-UA" sz="2000" dirty="0" smtClean="0"/>
              <a:t>дітей </a:t>
            </a:r>
            <a:r>
              <a:rPr lang="uk-UA" sz="2000" dirty="0"/>
              <a:t>з особливими освітніми потребами до різних видів навчальної діяльності на уроці;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68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/>
              <a:t>Разом із вчителем класу асистент вчителя здійснює соціально-педагогічний супровід дітей з особливими освітніми потребами, зокрема: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10891"/>
          </a:xfrm>
        </p:spPr>
        <p:txBody>
          <a:bodyPr>
            <a:noAutofit/>
          </a:bodyPr>
          <a:lstStyle/>
          <a:p>
            <a:pPr lvl="0" algn="just"/>
            <a:r>
              <a:rPr lang="uk-UA" b="1" i="1" dirty="0"/>
              <a:t>адаптує навчальні матеріали </a:t>
            </a:r>
            <a:r>
              <a:rPr lang="uk-UA" dirty="0"/>
              <a:t>з урахуванням індивідуальних особливостей навчально-пізнавальної діяльності дітей з особливими освітніми потребами;</a:t>
            </a:r>
            <a:endParaRPr lang="ru-RU" dirty="0"/>
          </a:p>
          <a:p>
            <a:pPr lvl="0" algn="just"/>
            <a:r>
              <a:rPr lang="uk-UA" dirty="0"/>
              <a:t>разом із групою </a:t>
            </a:r>
            <a:r>
              <a:rPr lang="uk-UA" dirty="0" smtClean="0"/>
              <a:t>фахівців бере участь </a:t>
            </a:r>
            <a:r>
              <a:rPr lang="uk-UA" dirty="0"/>
              <a:t>у розробленні  </a:t>
            </a:r>
            <a:r>
              <a:rPr lang="uk-UA" dirty="0" smtClean="0"/>
              <a:t>індивідуальної програми </a:t>
            </a:r>
            <a:r>
              <a:rPr lang="uk-UA" dirty="0"/>
              <a:t>розвитку дитини з особливими освітніми потребами, вивчає особливості діяльності та розвитку дітей, оцінює їхні навчальні досягнення, виконання ними індивідуальної програми розвитку, вивчає та аналізує динаміку розвитку дітей з особливими освітніми потребами;</a:t>
            </a:r>
            <a:endParaRPr lang="ru-RU" dirty="0"/>
          </a:p>
          <a:p>
            <a:pPr lvl="0" algn="just"/>
            <a:r>
              <a:rPr lang="uk-UA" dirty="0"/>
              <a:t>проводить спостереження за навчальною діяльністю учня з особливими освітніми потребами та </a:t>
            </a:r>
            <a:r>
              <a:rPr lang="uk-UA" dirty="0" smtClean="0"/>
              <a:t>здійснює об’єктивний </a:t>
            </a:r>
            <a:r>
              <a:rPr lang="uk-UA" dirty="0"/>
              <a:t>запис інформації щодо виконання учнем завдань та змін у його поведінці, повідомляє цю інформацію вчителю;</a:t>
            </a:r>
            <a:endParaRPr lang="ru-RU" dirty="0"/>
          </a:p>
          <a:p>
            <a:pPr lvl="0" algn="just"/>
            <a:r>
              <a:rPr lang="uk-UA" dirty="0"/>
              <a:t>інформує вчителя класу та батьків про досягнення дітей з особливими освітніми потребами.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3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b="1" dirty="0"/>
              <a:t>Якщо в процесі планування індивідуальної навчальної програми зазначено, що учень не може чи не повинен виконувати певні види діяльності самостійно, асистент учителя повинен: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uk-UA" sz="2400" dirty="0"/>
              <a:t>допомагати учням з фізичними порушеннями та обмеженою мобільністю при виконанні фізичних вправ і під час пересування;</a:t>
            </a:r>
            <a:endParaRPr lang="ru-RU" sz="2400" dirty="0"/>
          </a:p>
          <a:p>
            <a:pPr lvl="0" algn="just"/>
            <a:r>
              <a:rPr lang="uk-UA" sz="2400" dirty="0"/>
              <a:t>забезпечувати безпечне оточення для задоволення потреб учнів </a:t>
            </a:r>
            <a:r>
              <a:rPr lang="uk-UA" sz="2400" b="1" i="1" u="sng" dirty="0"/>
              <a:t>у сфері особистого догляду </a:t>
            </a:r>
            <a:r>
              <a:rPr lang="uk-UA" sz="2400" dirty="0"/>
              <a:t>на основі поваги до гідності дитини;</a:t>
            </a:r>
            <a:endParaRPr lang="ru-RU" sz="2400" dirty="0"/>
          </a:p>
          <a:p>
            <a:pPr lvl="0" algn="just"/>
            <a:r>
              <a:rPr lang="uk-UA" sz="2400" dirty="0"/>
              <a:t>допомагати учням у виконанні щоденних побутових </a:t>
            </a:r>
            <a:r>
              <a:rPr lang="uk-UA" sz="2400" dirty="0" smtClean="0"/>
              <a:t>завдань (</a:t>
            </a:r>
            <a:r>
              <a:rPr lang="uk-UA" sz="2400" b="1" i="1" u="sng" dirty="0" smtClean="0"/>
              <a:t>наприклад</a:t>
            </a:r>
            <a:r>
              <a:rPr lang="uk-UA" sz="2400" b="1" i="1" u="sng" dirty="0"/>
              <a:t>, перевдягатися, харчуватися, дотримуватися особистої гігієни</a:t>
            </a:r>
            <a:r>
              <a:rPr lang="uk-UA" sz="2400" dirty="0"/>
              <a:t>).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705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280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Документація асистента </a:t>
            </a:r>
            <a:r>
              <a:rPr lang="uk-UA" b="1" dirty="0" smtClean="0">
                <a:solidFill>
                  <a:schemeClr val="tx1"/>
                </a:solidFill>
              </a:rPr>
              <a:t>вчителя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781006"/>
          </a:xfrm>
        </p:spPr>
        <p:txBody>
          <a:bodyPr>
            <a:normAutofit/>
          </a:bodyPr>
          <a:lstStyle/>
          <a:p>
            <a:r>
              <a:rPr lang="uk-UA" dirty="0" smtClean="0"/>
              <a:t>Річний </a:t>
            </a:r>
            <a:r>
              <a:rPr lang="uk-UA" dirty="0"/>
              <a:t>план  асистента вчителя:</a:t>
            </a:r>
          </a:p>
          <a:p>
            <a:pPr>
              <a:buNone/>
            </a:pPr>
            <a:r>
              <a:rPr lang="uk-UA" dirty="0"/>
              <a:t>         організаційна та навчально-корекційна робота; </a:t>
            </a:r>
          </a:p>
          <a:p>
            <a:pPr>
              <a:buNone/>
            </a:pPr>
            <a:r>
              <a:rPr lang="uk-UA" dirty="0"/>
              <a:t>         співпраця з вчителями;</a:t>
            </a:r>
          </a:p>
          <a:p>
            <a:pPr>
              <a:buNone/>
            </a:pPr>
            <a:r>
              <a:rPr lang="uk-UA" dirty="0"/>
              <a:t>         робота з батьками та громадськістю;</a:t>
            </a:r>
          </a:p>
          <a:p>
            <a:pPr>
              <a:buNone/>
            </a:pPr>
            <a:r>
              <a:rPr lang="uk-UA" dirty="0"/>
              <a:t>         методика та самоосвітня робота;</a:t>
            </a:r>
          </a:p>
          <a:p>
            <a:pPr>
              <a:buNone/>
            </a:pPr>
            <a:r>
              <a:rPr lang="uk-UA" dirty="0"/>
              <a:t>         робота з документами.                                                       </a:t>
            </a:r>
          </a:p>
          <a:p>
            <a:r>
              <a:rPr lang="uk-UA" dirty="0"/>
              <a:t>Графік роботи асистента.</a:t>
            </a:r>
          </a:p>
          <a:p>
            <a:r>
              <a:rPr lang="uk-UA" dirty="0"/>
              <a:t>Розклад уроків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Помісячний план роботи асистента вчителя.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74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Документація асистента </a:t>
            </a:r>
            <a:r>
              <a:rPr lang="uk-UA" b="1" dirty="0" smtClean="0">
                <a:solidFill>
                  <a:schemeClr val="tx1"/>
                </a:solidFill>
              </a:rPr>
              <a:t>вчителя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50423"/>
            <a:ext cx="8915400" cy="4160799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Щоденний план роботи асистента вчителя</a:t>
            </a:r>
            <a:r>
              <a:rPr lang="uk-UA" dirty="0" smtClean="0"/>
              <a:t>.  </a:t>
            </a:r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Журнал обліку роботи асистента вчителя):</a:t>
            </a:r>
          </a:p>
          <a:p>
            <a:pPr>
              <a:buNone/>
            </a:pPr>
            <a:r>
              <a:rPr lang="uk-UA" dirty="0"/>
              <a:t>     дата, клас;</a:t>
            </a:r>
          </a:p>
          <a:p>
            <a:pPr>
              <a:buNone/>
            </a:pPr>
            <a:r>
              <a:rPr lang="uk-UA" dirty="0"/>
              <a:t>     прізвище та </a:t>
            </a:r>
            <a:r>
              <a:rPr lang="uk-UA" dirty="0" err="1"/>
              <a:t>ім</a:t>
            </a:r>
            <a:r>
              <a:rPr lang="en-US" dirty="0"/>
              <a:t>’</a:t>
            </a:r>
            <a:r>
              <a:rPr lang="uk-UA" dirty="0"/>
              <a:t>я учня з ООП;</a:t>
            </a:r>
          </a:p>
          <a:p>
            <a:pPr>
              <a:buNone/>
            </a:pPr>
            <a:r>
              <a:rPr lang="uk-UA" dirty="0"/>
              <a:t>     індивідуальний супровід дитини;</a:t>
            </a:r>
          </a:p>
          <a:p>
            <a:pPr>
              <a:buNone/>
            </a:pPr>
            <a:r>
              <a:rPr lang="uk-UA" dirty="0"/>
              <a:t>     відвідування уроків у класі;</a:t>
            </a:r>
          </a:p>
          <a:p>
            <a:pPr>
              <a:buNone/>
            </a:pPr>
            <a:r>
              <a:rPr lang="uk-UA" dirty="0"/>
              <a:t>    адаптація навчальних матеріалів;</a:t>
            </a:r>
          </a:p>
          <a:p>
            <a:pPr>
              <a:buNone/>
            </a:pPr>
            <a:r>
              <a:rPr lang="uk-UA" dirty="0"/>
              <a:t>    робота з батьками та педагогами;</a:t>
            </a:r>
          </a:p>
          <a:p>
            <a:pPr>
              <a:buNone/>
            </a:pPr>
            <a:r>
              <a:rPr lang="uk-UA" dirty="0"/>
              <a:t>    корекційно-виховна робота.</a:t>
            </a:r>
          </a:p>
          <a:p>
            <a:r>
              <a:rPr lang="uk-UA" dirty="0"/>
              <a:t>Листок спостереження.  Щоденник спостереження за </a:t>
            </a:r>
            <a:r>
              <a:rPr lang="uk-UA" dirty="0" smtClean="0"/>
              <a:t>психофізичним </a:t>
            </a:r>
            <a:r>
              <a:rPr lang="uk-UA" dirty="0"/>
              <a:t>розвитком дитини.</a:t>
            </a:r>
          </a:p>
          <a:p>
            <a:r>
              <a:rPr lang="uk-UA" dirty="0"/>
              <a:t>Портфоліо.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9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3200" b="1" dirty="0" smtClean="0"/>
              <a:t>Взаємодія з іншими працівниками закладу</a:t>
            </a:r>
            <a:endParaRPr lang="ru-RU" altLang="ru-RU" sz="3200" b="1" dirty="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2589212" y="1905000"/>
            <a:ext cx="89154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uk-UA" altLang="ru-RU" sz="2000" dirty="0" smtClean="0"/>
              <a:t>Під час канікул, які не збігаються з відпусткою, залучається адміністрацією школи до педагогічної, методичної чи організаційної діяльності в межах  часу, який не перевищує навчальне навантаження до початку канікул;</a:t>
            </a:r>
          </a:p>
          <a:p>
            <a:pPr algn="just" eaLnBrk="1" hangingPunct="1"/>
            <a:r>
              <a:rPr lang="uk-UA" altLang="ru-RU" sz="2000" dirty="0" smtClean="0"/>
              <a:t>одержує від адміністрації школи матеріали нормативно-правового й організаційно-методичного характеру, ознайомлюється з відповідними документами;</a:t>
            </a:r>
          </a:p>
          <a:p>
            <a:pPr algn="just" eaLnBrk="1" hangingPunct="1"/>
            <a:r>
              <a:rPr lang="uk-UA" altLang="ru-RU" sz="2000" dirty="0" smtClean="0"/>
              <a:t>систематично обмінюється інформацією з питань інклюзивного навчання, які належать  до його компетентності, з адміністрацією, вчителем, з яким співпрацює, з практичним психологом, батьками дитини з ООП, іншими учасниками освітнього процесу.</a:t>
            </a:r>
          </a:p>
          <a:p>
            <a:pPr algn="just" eaLnBrk="1" hangingPunct="1"/>
            <a:endParaRPr lang="ru-RU" alt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00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692331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Таблиця обов’язків вчителя та асистента вчителя, діяльності, яку вони виконують</a:t>
            </a:r>
            <a:endParaRPr lang="uk-UA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9795874"/>
              </p:ext>
            </p:extLst>
          </p:nvPr>
        </p:nvGraphicFramePr>
        <p:xfrm>
          <a:off x="2220685" y="1188721"/>
          <a:ext cx="9496698" cy="559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566">
                  <a:extLst>
                    <a:ext uri="{9D8B030D-6E8A-4147-A177-3AD203B41FA5}">
                      <a16:colId xmlns="" xmlns:a16="http://schemas.microsoft.com/office/drawing/2014/main" val="1705302358"/>
                    </a:ext>
                  </a:extLst>
                </a:gridCol>
                <a:gridCol w="3165566">
                  <a:extLst>
                    <a:ext uri="{9D8B030D-6E8A-4147-A177-3AD203B41FA5}">
                      <a16:colId xmlns="" xmlns:a16="http://schemas.microsoft.com/office/drawing/2014/main" val="2328816299"/>
                    </a:ext>
                  </a:extLst>
                </a:gridCol>
                <a:gridCol w="3165566">
                  <a:extLst>
                    <a:ext uri="{9D8B030D-6E8A-4147-A177-3AD203B41FA5}">
                      <a16:colId xmlns="" xmlns:a16="http://schemas.microsoft.com/office/drawing/2014/main" val="1713811180"/>
                    </a:ext>
                  </a:extLst>
                </a:gridCol>
              </a:tblGrid>
              <a:tr h="476831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Обов’язки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Спільна робота вчителя та асистента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Обов’язки асистента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7216871"/>
                  </a:ext>
                </a:extLst>
              </a:tr>
              <a:tr h="987897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Оцінювання</a:t>
                      </a: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Оцінити навчальні потреби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основі даних про клас та про учнів, в тому числі з особливими освітніми потребами (ООП)</a:t>
                      </a:r>
                      <a:endParaRPr lang="ru-RU" sz="12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 можливості учня з ООП, його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сильні та слабкі сторони.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Відвідувати зустрічі зі складанням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Вести спостереження за особливостями психофізичного розвитку учня з ООП.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Відвідувати зустрічі зі складання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3555007"/>
                  </a:ext>
                </a:extLst>
              </a:tr>
              <a:tr h="162611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Розробка програми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Розробити програму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навчання на основі робочого плану та індивідуальних освітніх потреб учня, розглянути альтернативи.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Підготувати індивідуальні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навчальні плани (</a:t>
                      </a:r>
                      <a:r>
                        <a:rPr lang="uk-UA" sz="1200" b="0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ІНП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Оновлювати інформацію про учнів та ІНП.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бажані результати для учня.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Обговорити освітні, поведінкові та емоційні цілі.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Брати участь у розробці ІНП учня з ООП.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Брати участь у розробці ІНП учня  з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особливими освітніми потребами.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065253"/>
                  </a:ext>
                </a:extLst>
              </a:tr>
              <a:tr h="111260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</a:rPr>
                        <a:t>Планування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Спланувати роботу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uk-UA" sz="1200" b="0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уроці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та відібрати ресурси.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Вибрати належний вид роботи згідно з ІНП.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Визначити пріоритети.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підготовку матеріалу та зміну навчального плану з огляду на потреби учня.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Допомогти у доборі та складанні матеріалів, у розробці візуальних засобів,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надати іншу подібну допомогу вчителю.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7335112"/>
                  </a:ext>
                </a:extLst>
              </a:tr>
              <a:tr h="108700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Спостереження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Розробити чітку систему організації навчально-виховного процесу в інклюзивному класі та очікування щодо навчальних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можливостей учня з ООП. 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Регулярно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зустрічатись, щоб обговорити досягнення учня з ООП.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Обговорити реальний стан навчальних досягнень учня з ООП, його відповідність очікуванням, виконання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Працювати відповідно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до системи організації навчально-виховного процесу в інклюзивному класі, правил поведінки та очікувань можливостей </a:t>
                      </a:r>
                      <a:r>
                        <a:rPr lang="uk-UA" sz="1200" b="0" baseline="0" smtClean="0">
                          <a:solidFill>
                            <a:schemeClr val="tx1"/>
                          </a:solidFill>
                        </a:rPr>
                        <a:t>учнів з ООП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, його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890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70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" y="0"/>
            <a:ext cx="12187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23851" y="1186823"/>
            <a:ext cx="9588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„</a:t>
            </a:r>
            <a:r>
              <a:rPr lang="uk-UA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 </a:t>
            </a:r>
            <a:r>
              <a:rPr lang="uk-UA" sz="24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маємо справу з найскладнішим, неоціненним, найдорожчим, що є в житті, - з дитиною. Від нас, від нашого вміння, майстерності, мистецтва, мудрості залежить її життя, здоров'я, розум, характер, воля, громадянське й інтелектуальне обличчя, її місце і роль у житті, її </a:t>
            </a:r>
            <a:r>
              <a:rPr lang="uk-UA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щастя</a:t>
            </a:r>
            <a:r>
              <a:rPr lang="ru-RU" sz="2400" b="1" dirty="0" smtClean="0">
                <a:solidFill>
                  <a:srgbClr val="663300"/>
                </a:solidFill>
              </a:rPr>
              <a:t>”.</a:t>
            </a:r>
            <a:endParaRPr lang="uk-UA" sz="2400" b="1" i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uk-UA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uk-UA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uk-UA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В.Сухомлинський</a:t>
            </a:r>
            <a:endParaRPr lang="ru-RU" sz="2400" dirty="0"/>
          </a:p>
        </p:txBody>
      </p:sp>
      <p:pic>
        <p:nvPicPr>
          <p:cNvPr id="6" name="Picture 4" descr="usynovlen_resi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497">
            <a:off x="960945" y="3063726"/>
            <a:ext cx="5812367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7" name="Picture 6" descr="svech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80" y="4486284"/>
            <a:ext cx="3546037" cy="17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05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Педагогічна діяльність асистента вчителя регулюється відповідними документами: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/>
              <a:t>Лист Міністерства освіти і науки, молоді та спорту від 25.09.2012 року № 1/9-675 „Щодо посадових обов’язків асистента вчителя”;</a:t>
            </a:r>
            <a:endParaRPr lang="ru-RU" sz="2000" b="1" dirty="0"/>
          </a:p>
          <a:p>
            <a:pPr lvl="0"/>
            <a:r>
              <a:rPr lang="uk-UA" sz="2000" b="1" dirty="0"/>
              <a:t>Лист Міністерства освіти і науки, молоді та спорту від 28.09.2012 року № 1/9-694 „Щодо введення посади вихователя (асистента вчителя) у загальноосвітніх навчальних закладах з інклюзивним навчанням”;</a:t>
            </a:r>
            <a:endParaRPr lang="ru-RU" sz="2000" b="1" dirty="0"/>
          </a:p>
          <a:p>
            <a:pPr algn="just">
              <a:defRPr/>
            </a:pPr>
            <a:r>
              <a:rPr lang="ru-RU" sz="2000" b="1" dirty="0" err="1" smtClean="0"/>
              <a:t>Державний</a:t>
            </a:r>
            <a:r>
              <a:rPr lang="ru-RU" sz="2000" b="1" dirty="0" smtClean="0"/>
              <a:t> </a:t>
            </a:r>
            <a:r>
              <a:rPr lang="ru-RU" sz="2000" b="1" dirty="0" err="1"/>
              <a:t>Класифікатор</a:t>
            </a:r>
            <a:r>
              <a:rPr lang="ru-RU" sz="2000" b="1" dirty="0"/>
              <a:t> </a:t>
            </a:r>
            <a:r>
              <a:rPr lang="ru-RU" sz="2000" b="1" dirty="0" err="1"/>
              <a:t>професій</a:t>
            </a:r>
            <a:r>
              <a:rPr lang="ru-RU" sz="2000" b="1" dirty="0"/>
              <a:t> </a:t>
            </a:r>
            <a:r>
              <a:rPr lang="ru-RU" sz="2000" b="1" dirty="0" smtClean="0"/>
              <a:t>(</a:t>
            </a:r>
            <a:r>
              <a:rPr lang="uk-UA" sz="2000" b="1" dirty="0" smtClean="0"/>
              <a:t>н</a:t>
            </a:r>
            <a:r>
              <a:rPr lang="ru-RU" sz="2000" b="1" dirty="0" err="1" smtClean="0"/>
              <a:t>аказ</a:t>
            </a:r>
            <a:r>
              <a:rPr lang="ru-RU" sz="2000" b="1" dirty="0" smtClean="0"/>
              <a:t> </a:t>
            </a:r>
            <a:r>
              <a:rPr lang="ru-RU" sz="2000" b="1" dirty="0" err="1"/>
              <a:t>Держспоживстандарту</a:t>
            </a:r>
            <a:r>
              <a:rPr lang="ru-RU" sz="2000" b="1" dirty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/>
              <a:t>28.07.2010 </a:t>
            </a:r>
            <a:r>
              <a:rPr lang="ru-RU" sz="2000" b="1" dirty="0" smtClean="0"/>
              <a:t>№327</a:t>
            </a:r>
            <a:r>
              <a:rPr lang="en-US" sz="2000" b="1" dirty="0" smtClean="0"/>
              <a:t>)</a:t>
            </a:r>
            <a:r>
              <a:rPr lang="uk-UA" sz="2000" b="1" dirty="0" smtClean="0"/>
              <a:t>; п</a:t>
            </a:r>
            <a:r>
              <a:rPr lang="ru-RU" sz="2000" b="1" dirty="0" smtClean="0"/>
              <a:t>осада «</a:t>
            </a:r>
            <a:r>
              <a:rPr lang="ru-RU" sz="2000" b="1" dirty="0" err="1" smtClean="0"/>
              <a:t>Асистент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інклюзивного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навчання</a:t>
            </a:r>
            <a:r>
              <a:rPr lang="ru-RU" sz="2000" b="1" dirty="0" smtClean="0"/>
              <a:t>» </a:t>
            </a:r>
          </a:p>
          <a:p>
            <a:pPr marL="365125" indent="-282575">
              <a:buClr>
                <a:srgbClr val="993300"/>
              </a:buClr>
              <a:buNone/>
              <a:defRPr/>
            </a:pPr>
            <a:endParaRPr lang="uk-UA" sz="2000" dirty="0">
              <a:solidFill>
                <a:srgbClr val="993300"/>
              </a:solidFill>
            </a:endParaRP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652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0634"/>
            <a:ext cx="8911687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Педагогічна діяльність асистента вчителя регулюється відповідними документами: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6322" name="Місце для вмісту 2"/>
          <p:cNvSpPr>
            <a:spLocks noGrp="1"/>
          </p:cNvSpPr>
          <p:nvPr>
            <p:ph idx="1"/>
          </p:nvPr>
        </p:nvSpPr>
        <p:spPr>
          <a:xfrm>
            <a:off x="1805050" y="1619794"/>
            <a:ext cx="10003774" cy="5137265"/>
          </a:xfrm>
        </p:spPr>
        <p:txBody>
          <a:bodyPr>
            <a:noAutofit/>
          </a:bodyPr>
          <a:lstStyle/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Посада </a:t>
            </a:r>
            <a:r>
              <a:rPr lang="ru-RU" sz="2000" b="1" dirty="0" err="1" smtClean="0"/>
              <a:t>асистента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передбачена</a:t>
            </a:r>
            <a:r>
              <a:rPr lang="ru-RU" sz="2000" b="1" dirty="0" smtClean="0"/>
              <a:t> „</a:t>
            </a:r>
            <a:r>
              <a:rPr lang="ru-RU" sz="2000" b="1" dirty="0" err="1" smtClean="0"/>
              <a:t>Типовими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штатними</a:t>
            </a:r>
            <a:r>
              <a:rPr lang="ru-RU" sz="2000" b="1" dirty="0" smtClean="0"/>
              <a:t> нормативами </a:t>
            </a:r>
            <a:r>
              <a:rPr lang="ru-RU" sz="2000" b="1" dirty="0" err="1" smtClean="0"/>
              <a:t>загальноосвітніх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закладів</a:t>
            </a:r>
            <a:r>
              <a:rPr lang="ru-RU" sz="2000" b="1" dirty="0"/>
              <a:t>”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затвердженими</a:t>
            </a:r>
            <a:r>
              <a:rPr lang="ru-RU" sz="2000" b="1" dirty="0" smtClean="0"/>
              <a:t> наказом М</a:t>
            </a:r>
            <a:r>
              <a:rPr lang="uk-UA" sz="2000" b="1" dirty="0" err="1" smtClean="0"/>
              <a:t>іністерства</a:t>
            </a:r>
            <a:r>
              <a:rPr lang="uk-UA" sz="2000" b="1" dirty="0" smtClean="0"/>
              <a:t> освіти і науки,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молоді</a:t>
            </a:r>
            <a:r>
              <a:rPr lang="ru-RU" sz="2000" b="1" dirty="0" smtClean="0"/>
              <a:t> та  спорту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           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06.12.2010 </a:t>
            </a:r>
            <a:r>
              <a:rPr lang="ru-RU" sz="2000" b="1" dirty="0"/>
              <a:t>№1205 , </a:t>
            </a:r>
            <a:r>
              <a:rPr lang="ru-RU" sz="2000" b="1" dirty="0" err="1" smtClean="0"/>
              <a:t>зареєстрованим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Міністерстві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юстиції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22.12.2010 за №1308/18603. </a:t>
            </a:r>
            <a:endParaRPr lang="ru-RU" sz="2000" b="1" dirty="0"/>
          </a:p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Посада „</a:t>
            </a:r>
            <a:r>
              <a:rPr lang="ru-RU" sz="2000" b="1" dirty="0" err="1" smtClean="0"/>
              <a:t>Асистент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загальноосвітнього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навчального</a:t>
            </a:r>
            <a:r>
              <a:rPr lang="ru-RU" sz="2000" b="1" dirty="0" smtClean="0"/>
              <a:t> закладу з </a:t>
            </a:r>
            <a:r>
              <a:rPr lang="ru-RU" sz="2000" b="1" dirty="0" err="1" smtClean="0"/>
              <a:t>інклюзивним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інтегрованим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навчанням</a:t>
            </a:r>
            <a:r>
              <a:rPr lang="ru-RU" sz="2000" b="1" dirty="0"/>
              <a:t>”</a:t>
            </a:r>
            <a:r>
              <a:rPr lang="ru-RU" sz="2000" b="1" dirty="0" smtClean="0"/>
              <a:t> внесена у </a:t>
            </a:r>
            <a:r>
              <a:rPr lang="ru-RU" sz="2000" b="1" dirty="0" err="1"/>
              <a:t>п</a:t>
            </a:r>
            <a:r>
              <a:rPr lang="ru-RU" sz="2000" b="1" dirty="0" err="1" smtClean="0"/>
              <a:t>ерелік</a:t>
            </a:r>
            <a:r>
              <a:rPr lang="ru-RU" sz="2000" b="1" dirty="0" smtClean="0"/>
              <a:t> посад </a:t>
            </a:r>
            <a:r>
              <a:rPr lang="ru-RU" sz="2000" b="1" dirty="0" err="1" smtClean="0"/>
              <a:t>педагогічних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науково-педагогічних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працівників</a:t>
            </a:r>
            <a:r>
              <a:rPr lang="ru-RU" sz="2000" b="1" dirty="0"/>
              <a:t>”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Постановою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Кабінету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Міністрів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18.07.2012 </a:t>
            </a:r>
            <a:r>
              <a:rPr lang="ru-RU" sz="2000" b="1" dirty="0"/>
              <a:t>„</a:t>
            </a:r>
            <a:r>
              <a:rPr lang="ru-RU" sz="2000" b="1" dirty="0" smtClean="0"/>
              <a:t>Про </a:t>
            </a:r>
            <a:r>
              <a:rPr lang="ru-RU" sz="2000" b="1" dirty="0" err="1" smtClean="0"/>
              <a:t>внесення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змін</a:t>
            </a:r>
            <a:r>
              <a:rPr lang="ru-RU" sz="2000" b="1" dirty="0" smtClean="0"/>
              <a:t> до постанов </a:t>
            </a:r>
            <a:r>
              <a:rPr lang="ru-RU" sz="2000" b="1" dirty="0" err="1" smtClean="0"/>
              <a:t>Кабінету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Міністрів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14.04.1997 </a:t>
            </a:r>
            <a:r>
              <a:rPr lang="ru-RU" sz="2000" b="1" dirty="0"/>
              <a:t>№346 та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14.06.2000 </a:t>
            </a:r>
            <a:r>
              <a:rPr lang="ru-RU" sz="2000" b="1" dirty="0"/>
              <a:t>№963 </a:t>
            </a:r>
            <a:r>
              <a:rPr lang="ru-RU" sz="2000" b="1" dirty="0" smtClean="0"/>
              <a:t>”. </a:t>
            </a:r>
          </a:p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Наказ </a:t>
            </a:r>
            <a:r>
              <a:rPr lang="ru-RU" sz="2000" b="1" dirty="0" err="1" smtClean="0"/>
              <a:t>Міністерства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освіти</a:t>
            </a:r>
            <a:r>
              <a:rPr lang="ru-RU" sz="2000" b="1" dirty="0" smtClean="0"/>
              <a:t> і науки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01.06. 2013 № 665 „Про </a:t>
            </a:r>
            <a:r>
              <a:rPr lang="ru-RU" sz="2000" b="1" dirty="0" err="1" smtClean="0"/>
              <a:t>затвердження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кваліфікаційних</a:t>
            </a:r>
            <a:r>
              <a:rPr lang="ru-RU" sz="2000" b="1" dirty="0" smtClean="0"/>
              <a:t> характеристик </a:t>
            </a:r>
            <a:r>
              <a:rPr lang="ru-RU" sz="2000" b="1" dirty="0" err="1" smtClean="0"/>
              <a:t>професій</a:t>
            </a:r>
            <a:r>
              <a:rPr lang="ru-RU" sz="2000" b="1" dirty="0" smtClean="0"/>
              <a:t> (посад) </a:t>
            </a:r>
            <a:r>
              <a:rPr lang="ru-RU" sz="2000" b="1" dirty="0" err="1" smtClean="0"/>
              <a:t>педагогічних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науково-педагогічних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працівників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закладів</a:t>
            </a:r>
            <a:r>
              <a:rPr lang="ru-RU" sz="2000" b="1" dirty="0" smtClean="0"/>
              <a:t>”. </a:t>
            </a:r>
            <a:endParaRPr lang="uk-UA" sz="2000" b="1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Clr>
                <a:srgbClr val="993300"/>
              </a:buClr>
              <a:buFont typeface="Wingdings" pitchFamily="2" charset="2"/>
              <a:buChar char="Ш"/>
              <a:defRPr/>
            </a:pPr>
            <a:endParaRPr lang="uk-UA" sz="2000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Clr>
                <a:srgbClr val="993300"/>
              </a:buClr>
              <a:buFont typeface="Wingdings" pitchFamily="2" charset="2"/>
              <a:buChar char="Ш"/>
              <a:defRPr/>
            </a:pPr>
            <a:endParaRPr lang="uk-UA" sz="2000" b="1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FontTx/>
              <a:buNone/>
              <a:defRPr/>
            </a:pPr>
            <a:endParaRPr lang="uk-UA" sz="2000" b="1" dirty="0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7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/>
              <a:t>Практичне забезпечення асистента вчителя</a:t>
            </a:r>
            <a:br>
              <a:rPr lang="uk-UA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/>
              <a:t>Асистент вчителя в інклюзивному класі: навчально-методичний посібник / Н. М. </a:t>
            </a:r>
            <a:r>
              <a:rPr lang="uk-UA" sz="2000" b="1" dirty="0" err="1"/>
              <a:t>Дятленко</a:t>
            </a:r>
            <a:r>
              <a:rPr lang="uk-UA" sz="2000" b="1" dirty="0"/>
              <a:t>, Н. З. Софій, О. В. </a:t>
            </a:r>
            <a:r>
              <a:rPr lang="uk-UA" sz="2000" b="1" dirty="0" err="1"/>
              <a:t>Мартинчук</a:t>
            </a:r>
            <a:r>
              <a:rPr lang="uk-UA" sz="2000" b="1" dirty="0"/>
              <a:t>, Ю. Н. Найда, під </a:t>
            </a:r>
            <a:r>
              <a:rPr lang="uk-UA" sz="2000" b="1" dirty="0" err="1"/>
              <a:t>заг</a:t>
            </a:r>
            <a:r>
              <a:rPr lang="uk-UA" sz="2000" b="1" dirty="0"/>
              <a:t>. ред. М. Ф. Войцехівського.-К.: ТОВ Видавничий дім „Плеяди”, 2015.-172с.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47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вчителя  повинен: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9165"/>
            <a:ext cx="8915400" cy="4807131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/>
              <a:t>знати</a:t>
            </a:r>
            <a:r>
              <a:rPr lang="uk-UA" sz="2200" dirty="0"/>
              <a:t> основи законодавства України про освіту, соціальний захист; міжнародні документи про права людини й дитини; державні стандарти освіти; нормативні документи про питання навчання й виховання; сучасні досягнення науки та практики в галузі педагогіки; особливості розвитку дітей з особливими освітніми потребами різного віку; ефективні методи, форми та прийоми  роботи з дітьми, використовуючи індивідуальний і </a:t>
            </a:r>
            <a:r>
              <a:rPr lang="uk-UA" sz="2200" b="1" i="1" dirty="0"/>
              <a:t>диференційований підхід</a:t>
            </a:r>
            <a:r>
              <a:rPr lang="uk-UA" sz="2200" dirty="0"/>
              <a:t>; </a:t>
            </a:r>
            <a:r>
              <a:rPr lang="uk-UA" sz="2200" b="1" i="1" dirty="0"/>
              <a:t>рівні адаптації навчального й фізичного навантаження;</a:t>
            </a:r>
            <a:r>
              <a:rPr lang="uk-UA" sz="2200" dirty="0"/>
              <a:t> </a:t>
            </a:r>
            <a:r>
              <a:rPr lang="uk-UA" sz="2200" b="1" i="1" dirty="0"/>
              <a:t>основи роботи із сім’єю</a:t>
            </a:r>
            <a:r>
              <a:rPr lang="uk-UA" sz="2200" dirty="0"/>
              <a:t>; етичні норми та правила організації навчання й виховання дітей; норми та правила ведення педагогічної документації; 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506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Асистент вчителя  повинен: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/>
              <a:t>уміти</a:t>
            </a:r>
            <a:r>
              <a:rPr lang="uk-UA" sz="2200" dirty="0"/>
              <a:t> застосовувати професійні знання у практичній діяльності; здійснювати педагогічний супровід дитини з особливими освітніми потребами в умовах інклюзивного навчання; разом з іншими фахівцями </a:t>
            </a:r>
            <a:r>
              <a:rPr lang="uk-UA" sz="2200" b="1" i="1" dirty="0"/>
              <a:t>складати індивідуальну програму розвитку дитини</a:t>
            </a:r>
            <a:r>
              <a:rPr lang="uk-UA" sz="2200" dirty="0"/>
              <a:t>; </a:t>
            </a:r>
            <a:r>
              <a:rPr lang="uk-UA" sz="2200" b="1" i="1" dirty="0"/>
              <a:t>вести спостереження та аналізувати динаміку розвитку учня</a:t>
            </a:r>
            <a:r>
              <a:rPr lang="uk-UA" sz="2200" dirty="0"/>
              <a:t>; налагоджувати міжособистісні стосунки між усіма суб’єктами навчально-виховної діяльності; 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1529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Асистент вчителя  повинен: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/>
              <a:t>мати</a:t>
            </a:r>
            <a:r>
              <a:rPr lang="uk-UA" sz="2200" dirty="0"/>
              <a:t> комунікативні та організаційні здібності, здатність співчувати, співпереживати; ціннісні орієнтації, спрямовані на розвиток людини як особистості та найвищої цінності суспільства, на творчу педагогічну діяльність, </a:t>
            </a:r>
            <a:r>
              <a:rPr lang="uk-UA" sz="2200" b="1" i="1" dirty="0"/>
              <a:t>навички вирішення конфліктних ситуацій.</a:t>
            </a:r>
            <a:endParaRPr lang="ru-RU" sz="2200" b="1" i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3935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функції: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94114"/>
            <a:ext cx="8915400" cy="4017108"/>
          </a:xfrm>
        </p:spPr>
        <p:txBody>
          <a:bodyPr/>
          <a:lstStyle/>
          <a:p>
            <a:pPr algn="just"/>
            <a:r>
              <a:rPr lang="uk-UA" sz="2200" b="1" dirty="0" smtClean="0"/>
              <a:t>організаційну</a:t>
            </a:r>
            <a:r>
              <a:rPr lang="uk-UA" sz="2200" b="1" dirty="0"/>
              <a:t>: </a:t>
            </a:r>
            <a:r>
              <a:rPr lang="uk-UA" dirty="0"/>
              <a:t>допомагає при організації навчально-виховного процесу у класі з інклюзивним навчанням; надає допомогу учням з особливими освітніми потребами при організації робочого місця; спостерігає за дитиною з метою вивчення її індивідуальних особливостей, схильностей, інтересів і потреб; допомагає концентрувати увагу, сприяє формуванню саморегуляції та самоконтролю учня; </a:t>
            </a:r>
            <a:r>
              <a:rPr lang="uk-UA" dirty="0" smtClean="0"/>
              <a:t>співпрацює </a:t>
            </a:r>
            <a:r>
              <a:rPr lang="uk-UA" dirty="0"/>
              <a:t>з фахівцями, які безпосередньо працюють з дитиною з особливими освітніми </a:t>
            </a:r>
            <a:r>
              <a:rPr lang="uk-UA" dirty="0" smtClean="0"/>
              <a:t>потребами </a:t>
            </a:r>
            <a:r>
              <a:rPr lang="uk-UA" b="1" i="1" dirty="0"/>
              <a:t>та беруть участь у розробці індивідуальної програми розвитку.</a:t>
            </a:r>
            <a:r>
              <a:rPr lang="uk-UA" dirty="0"/>
              <a:t> Асистент учителя забезпечує разом з іншими працівниками здорові та безпечні умови навчання, виховання та праці. Веде встановлену педагогічну документацію.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70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426</TotalTime>
  <Words>1593</Words>
  <Application>Microsoft Office PowerPoint</Application>
  <PresentationFormat>Произвольный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Аспекти професійної діяльності асистента вчителя в інклюзивному класі</vt:lpstr>
      <vt:lpstr>Слайд 2</vt:lpstr>
      <vt:lpstr>Педагогічна діяльність асистента вчителя регулюється відповідними документами: </vt:lpstr>
      <vt:lpstr>Педагогічна діяльність асистента вчителя регулюється відповідними документами:  </vt:lpstr>
      <vt:lpstr>Практичне забезпечення асистента вчителя </vt:lpstr>
      <vt:lpstr>Асистент вчителя  повинен:  </vt:lpstr>
      <vt:lpstr>Асистент вчителя  повинен:</vt:lpstr>
      <vt:lpstr>Асистент вчителя  повинен:</vt:lpstr>
      <vt:lpstr>Асистент учителя виконує такі функції:  </vt:lpstr>
      <vt:lpstr>Асистент учителя виконує такі функції:  </vt:lpstr>
      <vt:lpstr>Асистент учителя виконує такі функції:  </vt:lpstr>
      <vt:lpstr>Разом із вчителем класу асистент вчителя здійснює соціально-педагогічний супровід дітей з особливими освітніми потребами, зокрема: </vt:lpstr>
      <vt:lpstr>Разом із вчителем класу асистент вчителя здійснює соціально-педагогічний супровід дітей з особливими освітніми потребами, зокрема: </vt:lpstr>
      <vt:lpstr>Якщо в процесі планування індивідуальної навчальної програми зазначено, що учень не може чи не повинен виконувати певні види діяльності самостійно, асистент учителя повинен: </vt:lpstr>
      <vt:lpstr>Документація асистента вчителя</vt:lpstr>
      <vt:lpstr>Документація асистента вчителя</vt:lpstr>
      <vt:lpstr>Взаємодія з іншими працівниками закладу</vt:lpstr>
      <vt:lpstr>Таблиця обов’язків вчителя та асистента вчителя, діяльності, яку вони виконують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Аспекти професійної діяльності асистента вчителя в інклюзивному класі.</dc:title>
  <dc:creator>Volodja</dc:creator>
  <cp:lastModifiedBy>GYPNORION</cp:lastModifiedBy>
  <cp:revision>37</cp:revision>
  <dcterms:created xsi:type="dcterms:W3CDTF">2018-04-19T13:26:52Z</dcterms:created>
  <dcterms:modified xsi:type="dcterms:W3CDTF">2020-01-20T12:25:10Z</dcterms:modified>
</cp:coreProperties>
</file>