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-9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276FD-6DA3-4028-BF91-95A3BEBB141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AB67C18-C3E1-443A-BC2B-25C79B487C17}">
      <dgm:prSet/>
      <dgm:spPr/>
      <dgm:t>
        <a:bodyPr/>
        <a:lstStyle/>
        <a:p>
          <a:pPr algn="just"/>
          <a:r>
            <a:rPr lang="uk-UA" dirty="0" smtClean="0"/>
            <a:t>встановлювати відповідність/невідповідність педагогічного працівника займаній посаді;</a:t>
          </a:r>
        </a:p>
      </dgm:t>
    </dgm:pt>
    <dgm:pt modelId="{AD5E7402-44BD-4EE7-B29F-05840D3FCE9F}" type="parTrans" cxnId="{296DB5F9-3F00-4882-BA8F-A9E7803FCB41}">
      <dgm:prSet/>
      <dgm:spPr/>
      <dgm:t>
        <a:bodyPr/>
        <a:lstStyle/>
        <a:p>
          <a:endParaRPr lang="uk-UA"/>
        </a:p>
      </dgm:t>
    </dgm:pt>
    <dgm:pt modelId="{E5B33402-E47A-4372-B85A-999AB359B5AA}" type="sibTrans" cxnId="{296DB5F9-3F00-4882-BA8F-A9E7803FCB41}">
      <dgm:prSet/>
      <dgm:spPr/>
      <dgm:t>
        <a:bodyPr/>
        <a:lstStyle/>
        <a:p>
          <a:endParaRPr lang="uk-UA"/>
        </a:p>
      </dgm:t>
    </dgm:pt>
    <dgm:pt modelId="{EB42FDBB-113D-4570-B7F8-B68A5227D0CB}">
      <dgm:prSet/>
      <dgm:spPr/>
      <dgm:t>
        <a:bodyPr/>
        <a:lstStyle/>
        <a:p>
          <a:r>
            <a:rPr lang="uk-UA" dirty="0" smtClean="0"/>
            <a:t>присвоювати наступну, понижувати чи підтверджувати кваліфікаційну категорію;</a:t>
          </a:r>
        </a:p>
      </dgm:t>
    </dgm:pt>
    <dgm:pt modelId="{FBADC0FE-5336-4164-90AC-9F97E91C3E90}" type="parTrans" cxnId="{5165D54E-91A6-456D-9427-5BC2BF425B31}">
      <dgm:prSet/>
      <dgm:spPr/>
      <dgm:t>
        <a:bodyPr/>
        <a:lstStyle/>
        <a:p>
          <a:endParaRPr lang="uk-UA"/>
        </a:p>
      </dgm:t>
    </dgm:pt>
    <dgm:pt modelId="{434A55A1-8276-4519-B167-04CF3C3EDB36}" type="sibTrans" cxnId="{5165D54E-91A6-456D-9427-5BC2BF425B31}">
      <dgm:prSet/>
      <dgm:spPr/>
      <dgm:t>
        <a:bodyPr/>
        <a:lstStyle/>
        <a:p>
          <a:endParaRPr lang="uk-UA"/>
        </a:p>
      </dgm:t>
    </dgm:pt>
    <dgm:pt modelId="{E6A42DCB-5B7F-4614-B2FD-EE2468BEE035}" type="pres">
      <dgm:prSet presAssocID="{B06276FD-6DA3-4028-BF91-95A3BEBB141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AB70209-1290-417D-ACB6-447347F09F91}" type="pres">
      <dgm:prSet presAssocID="{B06276FD-6DA3-4028-BF91-95A3BEBB1416}" presName="Name1" presStyleCnt="0"/>
      <dgm:spPr/>
    </dgm:pt>
    <dgm:pt modelId="{B26E1FFB-78C5-4653-9928-70C9C11374A4}" type="pres">
      <dgm:prSet presAssocID="{B06276FD-6DA3-4028-BF91-95A3BEBB1416}" presName="cycle" presStyleCnt="0"/>
      <dgm:spPr/>
    </dgm:pt>
    <dgm:pt modelId="{3048FEE4-3183-4F22-9301-91A7E1F3FE5E}" type="pres">
      <dgm:prSet presAssocID="{B06276FD-6DA3-4028-BF91-95A3BEBB1416}" presName="srcNode" presStyleLbl="node1" presStyleIdx="0" presStyleCnt="2"/>
      <dgm:spPr/>
    </dgm:pt>
    <dgm:pt modelId="{40EF7C55-1B35-498D-B012-0A3A47D156DA}" type="pres">
      <dgm:prSet presAssocID="{B06276FD-6DA3-4028-BF91-95A3BEBB1416}" presName="conn" presStyleLbl="parChTrans1D2" presStyleIdx="0" presStyleCnt="1"/>
      <dgm:spPr/>
      <dgm:t>
        <a:bodyPr/>
        <a:lstStyle/>
        <a:p>
          <a:endParaRPr lang="uk-UA"/>
        </a:p>
      </dgm:t>
    </dgm:pt>
    <dgm:pt modelId="{EA987718-271B-486E-9819-EC97DD9019B6}" type="pres">
      <dgm:prSet presAssocID="{B06276FD-6DA3-4028-BF91-95A3BEBB1416}" presName="extraNode" presStyleLbl="node1" presStyleIdx="0" presStyleCnt="2"/>
      <dgm:spPr/>
    </dgm:pt>
    <dgm:pt modelId="{3F5C901D-BCCC-4CFB-82B3-0E94019AE21D}" type="pres">
      <dgm:prSet presAssocID="{B06276FD-6DA3-4028-BF91-95A3BEBB1416}" presName="dstNode" presStyleLbl="node1" presStyleIdx="0" presStyleCnt="2"/>
      <dgm:spPr/>
    </dgm:pt>
    <dgm:pt modelId="{CE8BA9E5-6463-419D-84E4-8E768D2E36A1}" type="pres">
      <dgm:prSet presAssocID="{6AB67C18-C3E1-443A-BC2B-25C79B487C17}" presName="text_1" presStyleLbl="node1" presStyleIdx="0" presStyleCnt="2" custLinFactNeighborX="-913" custLinFactNeighborY="8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C9CE34-27AB-4217-94DE-91C3318C7830}" type="pres">
      <dgm:prSet presAssocID="{6AB67C18-C3E1-443A-BC2B-25C79B487C17}" presName="accent_1" presStyleCnt="0"/>
      <dgm:spPr/>
    </dgm:pt>
    <dgm:pt modelId="{ADAB6873-157E-4458-9D5E-D81FB37E7C3A}" type="pres">
      <dgm:prSet presAssocID="{6AB67C18-C3E1-443A-BC2B-25C79B487C17}" presName="accentRepeatNode" presStyleLbl="solidFgAcc1" presStyleIdx="0" presStyleCnt="2" custLinFactNeighborX="-2040" custLinFactNeighborY="10124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620A508D-AA7A-4FA7-AB82-7DE716AAFD31}" type="pres">
      <dgm:prSet presAssocID="{EB42FDBB-113D-4570-B7F8-B68A5227D0CB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1B5AEA-D8E4-449E-9196-58F421D24B6E}" type="pres">
      <dgm:prSet presAssocID="{EB42FDBB-113D-4570-B7F8-B68A5227D0CB}" presName="accent_2" presStyleCnt="0"/>
      <dgm:spPr/>
    </dgm:pt>
    <dgm:pt modelId="{CD70DCE1-62E9-4786-8C22-61ED399B84B1}" type="pres">
      <dgm:prSet presAssocID="{EB42FDBB-113D-4570-B7F8-B68A5227D0CB}" presName="accentRepeatNode" presStyleLbl="solidFgAcc1" presStyleIdx="1" presStyleCnt="2"/>
      <dgm:spPr/>
    </dgm:pt>
  </dgm:ptLst>
  <dgm:cxnLst>
    <dgm:cxn modelId="{296DB5F9-3F00-4882-BA8F-A9E7803FCB41}" srcId="{B06276FD-6DA3-4028-BF91-95A3BEBB1416}" destId="{6AB67C18-C3E1-443A-BC2B-25C79B487C17}" srcOrd="0" destOrd="0" parTransId="{AD5E7402-44BD-4EE7-B29F-05840D3FCE9F}" sibTransId="{E5B33402-E47A-4372-B85A-999AB359B5AA}"/>
    <dgm:cxn modelId="{6C2A3E5B-35DA-4F39-91C2-8C6EA2873ED3}" type="presOf" srcId="{E5B33402-E47A-4372-B85A-999AB359B5AA}" destId="{40EF7C55-1B35-498D-B012-0A3A47D156DA}" srcOrd="0" destOrd="0" presId="urn:microsoft.com/office/officeart/2008/layout/VerticalCurvedList"/>
    <dgm:cxn modelId="{CCEC4D81-C280-49D6-A15A-7309E359A4C1}" type="presOf" srcId="{B06276FD-6DA3-4028-BF91-95A3BEBB1416}" destId="{E6A42DCB-5B7F-4614-B2FD-EE2468BEE035}" srcOrd="0" destOrd="0" presId="urn:microsoft.com/office/officeart/2008/layout/VerticalCurvedList"/>
    <dgm:cxn modelId="{531FC29A-00F4-4604-BFA4-D2F80C56DBE5}" type="presOf" srcId="{6AB67C18-C3E1-443A-BC2B-25C79B487C17}" destId="{CE8BA9E5-6463-419D-84E4-8E768D2E36A1}" srcOrd="0" destOrd="0" presId="urn:microsoft.com/office/officeart/2008/layout/VerticalCurvedList"/>
    <dgm:cxn modelId="{6FDCD147-BF64-4913-8096-CF25BB7B800B}" type="presOf" srcId="{EB42FDBB-113D-4570-B7F8-B68A5227D0CB}" destId="{620A508D-AA7A-4FA7-AB82-7DE716AAFD31}" srcOrd="0" destOrd="0" presId="urn:microsoft.com/office/officeart/2008/layout/VerticalCurvedList"/>
    <dgm:cxn modelId="{5165D54E-91A6-456D-9427-5BC2BF425B31}" srcId="{B06276FD-6DA3-4028-BF91-95A3BEBB1416}" destId="{EB42FDBB-113D-4570-B7F8-B68A5227D0CB}" srcOrd="1" destOrd="0" parTransId="{FBADC0FE-5336-4164-90AC-9F97E91C3E90}" sibTransId="{434A55A1-8276-4519-B167-04CF3C3EDB36}"/>
    <dgm:cxn modelId="{69BA07E9-1CB6-48E2-BF8A-4360B3436620}" type="presParOf" srcId="{E6A42DCB-5B7F-4614-B2FD-EE2468BEE035}" destId="{5AB70209-1290-417D-ACB6-447347F09F91}" srcOrd="0" destOrd="0" presId="urn:microsoft.com/office/officeart/2008/layout/VerticalCurvedList"/>
    <dgm:cxn modelId="{28ACBE4E-B00B-4065-9C1D-163B0C577D34}" type="presParOf" srcId="{5AB70209-1290-417D-ACB6-447347F09F91}" destId="{B26E1FFB-78C5-4653-9928-70C9C11374A4}" srcOrd="0" destOrd="0" presId="urn:microsoft.com/office/officeart/2008/layout/VerticalCurvedList"/>
    <dgm:cxn modelId="{91B4D442-A6A7-4BE4-91A3-67D4C13E87C4}" type="presParOf" srcId="{B26E1FFB-78C5-4653-9928-70C9C11374A4}" destId="{3048FEE4-3183-4F22-9301-91A7E1F3FE5E}" srcOrd="0" destOrd="0" presId="urn:microsoft.com/office/officeart/2008/layout/VerticalCurvedList"/>
    <dgm:cxn modelId="{E2299B8F-194E-4453-AEDE-01F9FE98D156}" type="presParOf" srcId="{B26E1FFB-78C5-4653-9928-70C9C11374A4}" destId="{40EF7C55-1B35-498D-B012-0A3A47D156DA}" srcOrd="1" destOrd="0" presId="urn:microsoft.com/office/officeart/2008/layout/VerticalCurvedList"/>
    <dgm:cxn modelId="{AD036C23-CC2D-4C73-A2C7-F194BEA03EAF}" type="presParOf" srcId="{B26E1FFB-78C5-4653-9928-70C9C11374A4}" destId="{EA987718-271B-486E-9819-EC97DD9019B6}" srcOrd="2" destOrd="0" presId="urn:microsoft.com/office/officeart/2008/layout/VerticalCurvedList"/>
    <dgm:cxn modelId="{05995801-642F-4678-83D7-125E2E35B895}" type="presParOf" srcId="{B26E1FFB-78C5-4653-9928-70C9C11374A4}" destId="{3F5C901D-BCCC-4CFB-82B3-0E94019AE21D}" srcOrd="3" destOrd="0" presId="urn:microsoft.com/office/officeart/2008/layout/VerticalCurvedList"/>
    <dgm:cxn modelId="{6B49173C-22F8-4390-BBD7-45860BEA321D}" type="presParOf" srcId="{5AB70209-1290-417D-ACB6-447347F09F91}" destId="{CE8BA9E5-6463-419D-84E4-8E768D2E36A1}" srcOrd="1" destOrd="0" presId="urn:microsoft.com/office/officeart/2008/layout/VerticalCurvedList"/>
    <dgm:cxn modelId="{7A5FAF07-8B82-40A6-AE8B-1781CD8362F9}" type="presParOf" srcId="{5AB70209-1290-417D-ACB6-447347F09F91}" destId="{3DC9CE34-27AB-4217-94DE-91C3318C7830}" srcOrd="2" destOrd="0" presId="urn:microsoft.com/office/officeart/2008/layout/VerticalCurvedList"/>
    <dgm:cxn modelId="{C7704BD5-2DA1-4EBF-A873-52019409BD03}" type="presParOf" srcId="{3DC9CE34-27AB-4217-94DE-91C3318C7830}" destId="{ADAB6873-157E-4458-9D5E-D81FB37E7C3A}" srcOrd="0" destOrd="0" presId="urn:microsoft.com/office/officeart/2008/layout/VerticalCurvedList"/>
    <dgm:cxn modelId="{FB0F3407-5B42-4EE5-B100-9E1B05452903}" type="presParOf" srcId="{5AB70209-1290-417D-ACB6-447347F09F91}" destId="{620A508D-AA7A-4FA7-AB82-7DE716AAFD31}" srcOrd="3" destOrd="0" presId="urn:microsoft.com/office/officeart/2008/layout/VerticalCurvedList"/>
    <dgm:cxn modelId="{AF248A91-0D74-464D-8F08-6F6D76602640}" type="presParOf" srcId="{5AB70209-1290-417D-ACB6-447347F09F91}" destId="{711B5AEA-D8E4-449E-9196-58F421D24B6E}" srcOrd="4" destOrd="0" presId="urn:microsoft.com/office/officeart/2008/layout/VerticalCurvedList"/>
    <dgm:cxn modelId="{3FAE7D2E-8637-4366-9388-6EA38087A9B4}" type="presParOf" srcId="{711B5AEA-D8E4-449E-9196-58F421D24B6E}" destId="{CD70DCE1-62E9-4786-8C22-61ED399B84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CD1FA-F7B6-4176-B295-5C0D0A4FDA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D7CD99B-B43E-4BCD-AB8C-7753CA33782E}">
      <dgm:prSet/>
      <dgm:spPr/>
      <dgm:t>
        <a:bodyPr/>
        <a:lstStyle/>
        <a:p>
          <a:pPr algn="ctr"/>
          <a:r>
            <a:rPr lang="ru-RU" dirty="0" smtClean="0">
              <a:solidFill>
                <a:srgbClr val="FF0000"/>
              </a:solidFill>
            </a:rPr>
            <a:t>атестація </a:t>
          </a:r>
          <a:r>
            <a:rPr lang="ru-RU" dirty="0" err="1" smtClean="0">
              <a:solidFill>
                <a:srgbClr val="FF0000"/>
              </a:solidFill>
            </a:rPr>
            <a:t>відбувається</a:t>
          </a:r>
          <a:r>
            <a:rPr lang="ru-RU" dirty="0" smtClean="0">
              <a:solidFill>
                <a:srgbClr val="FF0000"/>
              </a:solidFill>
            </a:rPr>
            <a:t> за </a:t>
          </a:r>
          <a:r>
            <a:rPr lang="ru-RU" dirty="0" err="1" smtClean="0">
              <a:solidFill>
                <a:srgbClr val="FF0000"/>
              </a:solidFill>
            </a:rPr>
            <a:t>кожним</a:t>
          </a:r>
          <a:r>
            <a:rPr lang="ru-RU" dirty="0" smtClean="0">
              <a:solidFill>
                <a:srgbClr val="FF0000"/>
              </a:solidFill>
            </a:rPr>
            <a:t> предметом, а не </a:t>
          </a:r>
          <a:r>
            <a:rPr lang="ru-RU" dirty="0" err="1" smtClean="0">
              <a:solidFill>
                <a:srgbClr val="FF0000"/>
              </a:solidFill>
            </a:rPr>
            <a:t>лише</a:t>
          </a:r>
          <a:r>
            <a:rPr lang="ru-RU" dirty="0" smtClean="0">
              <a:solidFill>
                <a:srgbClr val="FF0000"/>
              </a:solidFill>
            </a:rPr>
            <a:t> за </a:t>
          </a:r>
          <a:r>
            <a:rPr lang="ru-RU" dirty="0" err="1" smtClean="0">
              <a:solidFill>
                <a:srgbClr val="FF0000"/>
              </a:solidFill>
            </a:rPr>
            <a:t>основним</a:t>
          </a:r>
          <a:r>
            <a:rPr lang="ru-RU" dirty="0" smtClean="0">
              <a:solidFill>
                <a:srgbClr val="FF0000"/>
              </a:solidFill>
            </a:rPr>
            <a:t>. Атестація за </a:t>
          </a:r>
          <a:r>
            <a:rPr lang="ru-RU" dirty="0" err="1" smtClean="0">
              <a:solidFill>
                <a:srgbClr val="FF0000"/>
              </a:solidFill>
            </a:rPr>
            <a:t>кожним</a:t>
          </a:r>
          <a:r>
            <a:rPr lang="ru-RU" dirty="0" smtClean="0">
              <a:solidFill>
                <a:srgbClr val="FF0000"/>
              </a:solidFill>
            </a:rPr>
            <a:t> предметом </a:t>
          </a:r>
          <a:r>
            <a:rPr lang="ru-RU" dirty="0" err="1" smtClean="0">
              <a:solidFill>
                <a:srgbClr val="FF0000"/>
              </a:solidFill>
            </a:rPr>
            <a:t>може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err="1" smtClean="0">
              <a:solidFill>
                <a:srgbClr val="FF0000"/>
              </a:solidFill>
            </a:rPr>
            <a:t>здійснюватися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err="1" smtClean="0">
              <a:solidFill>
                <a:srgbClr val="FF0000"/>
              </a:solidFill>
            </a:rPr>
            <a:t>одночасно</a:t>
          </a:r>
          <a:endParaRPr lang="ru-RU" dirty="0">
            <a:solidFill>
              <a:srgbClr val="FF0000"/>
            </a:solidFill>
          </a:endParaRPr>
        </a:p>
      </dgm:t>
    </dgm:pt>
    <dgm:pt modelId="{0C1C22E2-1316-444C-A134-6150FDEE6C34}" type="parTrans" cxnId="{A8DC3979-206A-4C30-8E32-2986FF5BEAF9}">
      <dgm:prSet/>
      <dgm:spPr/>
      <dgm:t>
        <a:bodyPr/>
        <a:lstStyle/>
        <a:p>
          <a:endParaRPr lang="uk-UA"/>
        </a:p>
      </dgm:t>
    </dgm:pt>
    <dgm:pt modelId="{06B896B3-64A9-4689-BEC4-AE9A419D6978}" type="sibTrans" cxnId="{A8DC3979-206A-4C30-8E32-2986FF5BEAF9}">
      <dgm:prSet/>
      <dgm:spPr/>
      <dgm:t>
        <a:bodyPr/>
        <a:lstStyle/>
        <a:p>
          <a:endParaRPr lang="uk-UA"/>
        </a:p>
      </dgm:t>
    </dgm:pt>
    <dgm:pt modelId="{329F1420-142E-47B4-ADF8-FABB29878181}" type="pres">
      <dgm:prSet presAssocID="{364CD1FA-F7B6-4176-B295-5C0D0A4FDA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9B9171B-EAE8-4BA1-8213-D982341513E1}" type="pres">
      <dgm:prSet presAssocID="{3D7CD99B-B43E-4BCD-AB8C-7753CA33782E}" presName="parentText" presStyleLbl="node1" presStyleIdx="0" presStyleCnt="1" custLinFactNeighborY="-684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6302DE-CC8A-4F01-9127-75093A4B8B34}" type="presOf" srcId="{364CD1FA-F7B6-4176-B295-5C0D0A4FDAEE}" destId="{329F1420-142E-47B4-ADF8-FABB29878181}" srcOrd="0" destOrd="0" presId="urn:microsoft.com/office/officeart/2005/8/layout/vList2"/>
    <dgm:cxn modelId="{9F1AD767-B4E6-4171-BEBD-6721604643A0}" type="presOf" srcId="{3D7CD99B-B43E-4BCD-AB8C-7753CA33782E}" destId="{F9B9171B-EAE8-4BA1-8213-D982341513E1}" srcOrd="0" destOrd="0" presId="urn:microsoft.com/office/officeart/2005/8/layout/vList2"/>
    <dgm:cxn modelId="{A8DC3979-206A-4C30-8E32-2986FF5BEAF9}" srcId="{364CD1FA-F7B6-4176-B295-5C0D0A4FDAEE}" destId="{3D7CD99B-B43E-4BCD-AB8C-7753CA33782E}" srcOrd="0" destOrd="0" parTransId="{0C1C22E2-1316-444C-A134-6150FDEE6C34}" sibTransId="{06B896B3-64A9-4689-BEC4-AE9A419D6978}"/>
    <dgm:cxn modelId="{15029F75-8FA7-4379-89A4-B4116F2819CD}" type="presParOf" srcId="{329F1420-142E-47B4-ADF8-FABB29878181}" destId="{F9B9171B-EAE8-4BA1-8213-D982341513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F7C55-1B35-498D-B012-0A3A47D156DA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BA9E5-6463-419D-84E4-8E768D2E36A1}">
      <dsp:nvSpPr>
        <dsp:cNvPr id="0" name=""/>
        <dsp:cNvSpPr/>
      </dsp:nvSpPr>
      <dsp:spPr>
        <a:xfrm>
          <a:off x="932689" y="787717"/>
          <a:ext cx="6943824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66040" rIns="66040" bIns="6604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встановлювати відповідність/невідповідність педагогічного працівника займаній </a:t>
          </a:r>
          <a:r>
            <a:rPr lang="uk-UA" sz="2600" kern="1200" dirty="0" smtClean="0"/>
            <a:t>посаді;</a:t>
          </a:r>
          <a:endParaRPr lang="uk-UA" sz="2600" kern="1200" dirty="0" smtClean="0"/>
        </a:p>
      </dsp:txBody>
      <dsp:txXfrm>
        <a:off x="932689" y="787717"/>
        <a:ext cx="6943824" cy="1548004"/>
      </dsp:txXfrm>
    </dsp:sp>
    <dsp:sp modelId="{ADAB6873-157E-4458-9D5E-D81FB37E7C3A}">
      <dsp:nvSpPr>
        <dsp:cNvPr id="0" name=""/>
        <dsp:cNvSpPr/>
      </dsp:nvSpPr>
      <dsp:spPr>
        <a:xfrm>
          <a:off x="0" y="776510"/>
          <a:ext cx="1935005" cy="1935005"/>
        </a:xfrm>
        <a:prstGeom prst="ellipse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A508D-AA7A-4FA7-AB82-7DE716AAFD31}">
      <dsp:nvSpPr>
        <dsp:cNvPr id="0" name=""/>
        <dsp:cNvSpPr/>
      </dsp:nvSpPr>
      <dsp:spPr>
        <a:xfrm>
          <a:off x="996086" y="3096551"/>
          <a:ext cx="6943824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присвоювати наступну, понижувати чи підтверджувати кваліфікаційну категорію;</a:t>
          </a:r>
          <a:endParaRPr lang="uk-UA" sz="2600" kern="1200" dirty="0" smtClean="0"/>
        </a:p>
      </dsp:txBody>
      <dsp:txXfrm>
        <a:off x="996086" y="3096551"/>
        <a:ext cx="6943824" cy="1548004"/>
      </dsp:txXfrm>
    </dsp:sp>
    <dsp:sp modelId="{CD70DCE1-62E9-4786-8C22-61ED399B84B1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9171B-EAE8-4BA1-8213-D982341513E1}">
      <dsp:nvSpPr>
        <dsp:cNvPr id="0" name=""/>
        <dsp:cNvSpPr/>
      </dsp:nvSpPr>
      <dsp:spPr>
        <a:xfrm>
          <a:off x="0" y="27516"/>
          <a:ext cx="8128000" cy="4717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атестація </a:t>
          </a:r>
          <a:r>
            <a:rPr lang="ru-RU" sz="4800" kern="1200" dirty="0" err="1" smtClean="0">
              <a:solidFill>
                <a:srgbClr val="FF0000"/>
              </a:solidFill>
            </a:rPr>
            <a:t>відбувається</a:t>
          </a:r>
          <a:r>
            <a:rPr lang="ru-RU" sz="4800" kern="1200" dirty="0" smtClean="0">
              <a:solidFill>
                <a:srgbClr val="FF0000"/>
              </a:solidFill>
            </a:rPr>
            <a:t> за </a:t>
          </a:r>
          <a:r>
            <a:rPr lang="ru-RU" sz="4800" kern="1200" dirty="0" err="1" smtClean="0">
              <a:solidFill>
                <a:srgbClr val="FF0000"/>
              </a:solidFill>
            </a:rPr>
            <a:t>кожним</a:t>
          </a:r>
          <a:r>
            <a:rPr lang="ru-RU" sz="4800" kern="1200" dirty="0" smtClean="0">
              <a:solidFill>
                <a:srgbClr val="FF0000"/>
              </a:solidFill>
            </a:rPr>
            <a:t> предметом, а не </a:t>
          </a:r>
          <a:r>
            <a:rPr lang="ru-RU" sz="4800" kern="1200" dirty="0" err="1" smtClean="0">
              <a:solidFill>
                <a:srgbClr val="FF0000"/>
              </a:solidFill>
            </a:rPr>
            <a:t>лише</a:t>
          </a:r>
          <a:r>
            <a:rPr lang="ru-RU" sz="4800" kern="1200" dirty="0" smtClean="0">
              <a:solidFill>
                <a:srgbClr val="FF0000"/>
              </a:solidFill>
            </a:rPr>
            <a:t> за </a:t>
          </a:r>
          <a:r>
            <a:rPr lang="ru-RU" sz="4800" kern="1200" dirty="0" err="1" smtClean="0">
              <a:solidFill>
                <a:srgbClr val="FF0000"/>
              </a:solidFill>
            </a:rPr>
            <a:t>основним</a:t>
          </a:r>
          <a:r>
            <a:rPr lang="ru-RU" sz="4800" kern="1200" dirty="0" smtClean="0">
              <a:solidFill>
                <a:srgbClr val="FF0000"/>
              </a:solidFill>
            </a:rPr>
            <a:t>. Атестація за </a:t>
          </a:r>
          <a:r>
            <a:rPr lang="ru-RU" sz="4800" kern="1200" dirty="0" err="1" smtClean="0">
              <a:solidFill>
                <a:srgbClr val="FF0000"/>
              </a:solidFill>
            </a:rPr>
            <a:t>кожним</a:t>
          </a:r>
          <a:r>
            <a:rPr lang="ru-RU" sz="4800" kern="1200" dirty="0" smtClean="0">
              <a:solidFill>
                <a:srgbClr val="FF0000"/>
              </a:solidFill>
            </a:rPr>
            <a:t> предметом </a:t>
          </a:r>
          <a:r>
            <a:rPr lang="ru-RU" sz="4800" kern="1200" dirty="0" err="1" smtClean="0">
              <a:solidFill>
                <a:srgbClr val="FF0000"/>
              </a:solidFill>
            </a:rPr>
            <a:t>може</a:t>
          </a:r>
          <a:r>
            <a:rPr lang="ru-RU" sz="4800" kern="1200" dirty="0" smtClean="0">
              <a:solidFill>
                <a:srgbClr val="FF0000"/>
              </a:solidFill>
            </a:rPr>
            <a:t> </a:t>
          </a:r>
          <a:r>
            <a:rPr lang="ru-RU" sz="4800" kern="1200" dirty="0" err="1" smtClean="0">
              <a:solidFill>
                <a:srgbClr val="FF0000"/>
              </a:solidFill>
            </a:rPr>
            <a:t>здійснюватися</a:t>
          </a:r>
          <a:r>
            <a:rPr lang="ru-RU" sz="4800" kern="1200" dirty="0" smtClean="0">
              <a:solidFill>
                <a:srgbClr val="FF0000"/>
              </a:solidFill>
            </a:rPr>
            <a:t> </a:t>
          </a:r>
          <a:r>
            <a:rPr lang="ru-RU" sz="4800" kern="1200" dirty="0" err="1" smtClean="0">
              <a:solidFill>
                <a:srgbClr val="FF0000"/>
              </a:solidFill>
            </a:rPr>
            <a:t>одночасно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230286" y="257802"/>
        <a:ext cx="7667428" cy="4256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3096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0295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330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4941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175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382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01146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4726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45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614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9245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0929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3253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4819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3527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6746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2EC3-43C3-4BC5-8DED-4A240DADBAEA}" type="datetimeFigureOut">
              <a:rPr lang="uk-UA" smtClean="0"/>
              <a:pPr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EE96EC-194A-441F-8A6D-E6ED41D1A0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1211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2896" y="615517"/>
            <a:ext cx="7766936" cy="1646302"/>
          </a:xfrm>
        </p:spPr>
        <p:txBody>
          <a:bodyPr/>
          <a:lstStyle/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Атестація педпрацівників: що нового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30324" y="5006925"/>
            <a:ext cx="7766936" cy="1096899"/>
          </a:xfrm>
        </p:spPr>
        <p:txBody>
          <a:bodyPr/>
          <a:lstStyle/>
          <a:p>
            <a:r>
              <a:rPr lang="uk-UA" i="1" dirty="0">
                <a:solidFill>
                  <a:schemeClr val="tx1"/>
                </a:solidFill>
              </a:rPr>
              <a:t>з</a:t>
            </a:r>
            <a:r>
              <a:rPr lang="uk-UA" i="1" dirty="0" smtClean="0">
                <a:solidFill>
                  <a:schemeClr val="tx1"/>
                </a:solidFill>
              </a:rPr>
              <a:t>аступник директора з навчальної </a:t>
            </a:r>
            <a:r>
              <a:rPr lang="uk-UA" i="1" dirty="0" smtClean="0">
                <a:solidFill>
                  <a:schemeClr val="tx1"/>
                </a:solidFill>
              </a:rPr>
              <a:t>роботи Катерина Леонова</a:t>
            </a:r>
            <a:endParaRPr lang="uk-UA" i="1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17617">
            <a:off x="6759403" y="2261819"/>
            <a:ext cx="5029200" cy="233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17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З’явилися</a:t>
            </a:r>
            <a:r>
              <a:rPr lang="ru-RU" b="1" i="1" dirty="0"/>
              <a:t> </a:t>
            </a:r>
            <a:r>
              <a:rPr lang="ru-RU" b="1" i="1" dirty="0" err="1"/>
              <a:t>нові</a:t>
            </a:r>
            <a:r>
              <a:rPr lang="ru-RU" b="1" i="1" dirty="0"/>
              <a:t> </a:t>
            </a:r>
            <a:r>
              <a:rPr lang="ru-RU" b="1" i="1" dirty="0" err="1"/>
              <a:t>норми</a:t>
            </a:r>
            <a:r>
              <a:rPr lang="ru-RU" b="1" i="1" dirty="0"/>
              <a:t> для </a:t>
            </a:r>
            <a:r>
              <a:rPr lang="ru-RU" b="1" i="1" dirty="0" err="1"/>
              <a:t>створення</a:t>
            </a:r>
            <a:r>
              <a:rPr lang="ru-RU" b="1" i="1" dirty="0"/>
              <a:t> та </a:t>
            </a:r>
            <a:r>
              <a:rPr lang="ru-RU" b="1" i="1" dirty="0" err="1"/>
              <a:t>роботи</a:t>
            </a:r>
            <a:r>
              <a:rPr lang="ru-RU" b="1" i="1" dirty="0"/>
              <a:t> </a:t>
            </a:r>
            <a:r>
              <a:rPr lang="ru-RU" b="1" i="1" dirty="0" err="1"/>
              <a:t>атестаційних</a:t>
            </a:r>
            <a:r>
              <a:rPr lang="ru-RU" b="1" i="1" dirty="0"/>
              <a:t> </a:t>
            </a:r>
            <a:r>
              <a:rPr lang="ru-RU" b="1" i="1" dirty="0" err="1"/>
              <a:t>комісій</a:t>
            </a:r>
            <a:r>
              <a:rPr lang="ru-RU" b="1" i="1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3" y="2160589"/>
            <a:ext cx="9348409" cy="3880773"/>
          </a:xfrm>
        </p:spPr>
        <p:txBody>
          <a:bodyPr>
            <a:normAutofit fontScale="92500" lnSpcReduction="10000"/>
          </a:bodyPr>
          <a:lstStyle/>
          <a:p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 на засіданні не може бути працівник, якого атестують;</a:t>
            </a:r>
          </a:p>
          <a:p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відсутності атестаційної комісії, її функції виконують атестаційні комісії органів управління у сфері освіти за місцезнаходженням закладів освіти;</a:t>
            </a:r>
          </a:p>
          <a:p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подовжено час затвердження списків педпрацівників, які атестуються</a:t>
            </a:r>
            <a:r>
              <a:rPr lang="uk-UA" sz="1900" b="0" i="1" u="none" strike="noStrike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розклад роботи </a:t>
            </a:r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 комісії з 20 жовтня до 20 грудня;</a:t>
            </a:r>
          </a:p>
          <a:p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скорочено термін подачі заяв педагогічних працівників та їх керівників про позачергову атестацію з 10 жовтня до 15 січня;</a:t>
            </a:r>
          </a:p>
          <a:p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строк припадає на вихідний день, відповідний строк продовжується до першого за ним робочого дня;</a:t>
            </a:r>
          </a:p>
          <a:p>
            <a:r>
              <a:rPr lang="uk-UA" sz="1900" b="0" i="1" u="none" strike="noStrike" dirty="0" smtClean="0">
                <a:solidFill>
                  <a:srgbClr val="0101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випадку настання таких обставин як тимчасова непрацездатність, запровадження надзвичайного стану, карантину та інших, які не залежать від волі учасників процесу, перебіг строків зупиняється на весь час існування цих обставин.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5500" y="5010150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63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Для </a:t>
            </a:r>
            <a:r>
              <a:rPr lang="ru-RU" b="1" i="1" dirty="0" err="1"/>
              <a:t>педагогів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не </a:t>
            </a:r>
            <a:r>
              <a:rPr lang="ru-RU" b="1" i="1" dirty="0" err="1"/>
              <a:t>мають</a:t>
            </a:r>
            <a:r>
              <a:rPr lang="ru-RU" b="1" i="1" dirty="0"/>
              <a:t> </a:t>
            </a:r>
            <a:r>
              <a:rPr lang="ru-RU" b="1" i="1" dirty="0" err="1"/>
              <a:t>вищої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 за </a:t>
            </a:r>
            <a:r>
              <a:rPr lang="ru-RU" b="1" i="1" dirty="0" err="1"/>
              <a:t>спеціальностями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викладають</a:t>
            </a:r>
            <a:r>
              <a:rPr lang="ru-RU" b="1" i="1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3" y="2160589"/>
            <a:ext cx="9272209" cy="3880773"/>
          </a:xfrm>
        </p:spPr>
        <p:txBody>
          <a:bodyPr/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посади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набрання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атестуються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педпрацівника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атестуються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року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216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Для </a:t>
            </a:r>
            <a:r>
              <a:rPr lang="ru-RU" b="1" i="1" dirty="0" err="1"/>
              <a:t>вчителів</a:t>
            </a:r>
            <a:r>
              <a:rPr lang="ru-RU" b="1" i="1" dirty="0"/>
              <a:t> з </a:t>
            </a:r>
            <a:r>
              <a:rPr lang="ru-RU" b="1" i="1" dirty="0" err="1"/>
              <a:t>чинними</a:t>
            </a:r>
            <a:r>
              <a:rPr lang="ru-RU" b="1" i="1" dirty="0"/>
              <a:t> </a:t>
            </a:r>
            <a:r>
              <a:rPr lang="ru-RU" b="1" i="1" dirty="0" err="1"/>
              <a:t>сертифікатами</a:t>
            </a:r>
            <a:r>
              <a:rPr lang="ru-RU" b="1" i="1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 сертифікації у будь-якому разі зараховується як проходження атестації, з присвоєнням наступної кваліфікаційна категорія, педагогічного звання, або підтверджуються наявні вища кваліфікаційна категорія, педагогічне звання. Зарахування сертифікації здійснюється атестаційною комісією один раз упродовж строку дії сертифіката.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 із сертифікатами, отриманими у 2019–2021 роках, мають бути присвоєні наступні кваліфікаційна категорія та педагогічне звання впродовж 10 робочих днів із дати набрання чинності наказу;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 звання присвоюються незалежно від кваліфікаційної категорії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1918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Для </a:t>
            </a:r>
            <a:r>
              <a:rPr lang="ru-RU" b="1" i="1" dirty="0" err="1"/>
              <a:t>вчителів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мають</a:t>
            </a:r>
            <a:r>
              <a:rPr lang="ru-RU" b="1" i="1" dirty="0"/>
              <a:t> </a:t>
            </a:r>
            <a:r>
              <a:rPr lang="ru-RU" b="1" i="1" dirty="0" err="1"/>
              <a:t>педагогічне</a:t>
            </a:r>
            <a:r>
              <a:rPr lang="ru-RU" b="1" i="1" dirty="0"/>
              <a:t> </a:t>
            </a:r>
            <a:r>
              <a:rPr lang="ru-RU" b="1" i="1" dirty="0" err="1"/>
              <a:t>навантаження</a:t>
            </a:r>
            <a:r>
              <a:rPr lang="ru-RU" b="1" i="1" dirty="0"/>
              <a:t> за </a:t>
            </a:r>
            <a:r>
              <a:rPr lang="ru-RU" b="1" i="1" dirty="0" err="1"/>
              <a:t>двома</a:t>
            </a:r>
            <a:r>
              <a:rPr lang="ru-RU" b="1" i="1" dirty="0"/>
              <a:t> й </a:t>
            </a:r>
            <a:r>
              <a:rPr lang="ru-RU" b="1" i="1" dirty="0" err="1"/>
              <a:t>більше</a:t>
            </a:r>
            <a:r>
              <a:rPr lang="ru-RU" b="1" i="1" dirty="0"/>
              <a:t> предметами:</a:t>
            </a:r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799715423"/>
              </p:ext>
            </p:extLst>
          </p:nvPr>
        </p:nvGraphicFramePr>
        <p:xfrm>
          <a:off x="2521857" y="211303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9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Атестація: що </a:t>
            </a:r>
            <a:r>
              <a:rPr lang="uk-UA" dirty="0" err="1" smtClean="0"/>
              <a:t>новогоюї</a:t>
            </a:r>
            <a:r>
              <a:rPr lang="uk-UA" dirty="0" smtClean="0"/>
              <a:t>.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oplatforma.com.ua/article/2987-atestatsya-vchitelv-maybutnogo</a:t>
            </a:r>
            <a:endParaRPr lang="uk-UA" dirty="0" smtClean="0"/>
          </a:p>
          <a:p>
            <a:r>
              <a:rPr lang="uk-UA" dirty="0" smtClean="0"/>
              <a:t>Нове положення про атестацію:</a:t>
            </a:r>
            <a:r>
              <a:rPr lang="en-US"/>
              <a:t>https://nus.org.ua/news/nove-polozhennya-pro-atestatsiyu-pedpratsivnykiv-gromadske-obgovorennya-mon/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298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000125" y="2274838"/>
            <a:ext cx="9001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Атестація педагогічних працівників тлумачиться як система заходів, спрямована на всебічне комплексне оцінювання педагогічної діяльності</a:t>
            </a:r>
            <a:endParaRPr lang="uk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7425" y="3739723"/>
            <a:ext cx="3862387" cy="272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07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оложення про атестацію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7847" y="1420361"/>
            <a:ext cx="9511695" cy="388077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Нове Положення про атестацію педагогічних працівників набере чинності з 1 вересня 2023 року.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Положенні визначено порядок проведення атестації педагогічних працівників.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Звання, що були присвоєні раніше, залишаться дійсними.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Новопризначені педагоги отримають право подаватися на проходження атестації вже через рік.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Ті, хто викладає кілька предметів, зможуть атестуватися одночасно за кожним із них.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допущення до атестації з 2023 року мінімальний обсяг підвищення кваліфікації − не менше 120 год./4 кредити ЄКТС, а для педагогів закладів загальної середньої та професійної (професійно-технічної) освіти − не менше 150 год./5 кредитів ЄКТС.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 встановлено, що успішна сертифікація «автоматично» зараховується як проходження атестації з присвоєнням наступної кваліфікаційної категорії, педагогічного звання, або підтвердженням вищої кваліфікаційної категорії, педагогічного звання.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9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64142" y="232834"/>
            <a:ext cx="7766936" cy="1646302"/>
          </a:xfrm>
        </p:spPr>
        <p:txBody>
          <a:bodyPr>
            <a:normAutofit fontScale="90000"/>
          </a:bodyPr>
          <a:lstStyle/>
          <a:p>
            <a:pPr algn="l"/>
            <a:r>
              <a:rPr lang="uk-UA" i="1" dirty="0" smtClean="0"/>
              <a:t>Нові дати в атестаційному періоді</a:t>
            </a:r>
            <a:r>
              <a:rPr lang="uk-UA" i="1" dirty="0"/>
              <a:t>:</a:t>
            </a: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64167"/>
          </a:xfrm>
        </p:spPr>
        <p:txBody>
          <a:bodyPr>
            <a:normAutofit/>
          </a:bodyPr>
          <a:lstStyle/>
          <a:p>
            <a:r>
              <a:rPr lang="uk-UA" dirty="0" smtClean="0"/>
              <a:t>«</a:t>
            </a:r>
            <a:endParaRPr lang="uk-UA" dirty="0"/>
          </a:p>
        </p:txBody>
      </p:sp>
      <p:sp>
        <p:nvSpPr>
          <p:cNvPr id="2" name="Хмара 1"/>
          <p:cNvSpPr/>
          <p:nvPr/>
        </p:nvSpPr>
        <p:spPr>
          <a:xfrm>
            <a:off x="1275735" y="1994771"/>
            <a:ext cx="41148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о 20 вересня- утворення атестаційної комісії</a:t>
            </a:r>
            <a:endParaRPr lang="uk-UA" dirty="0"/>
          </a:p>
        </p:txBody>
      </p:sp>
      <p:sp>
        <p:nvSpPr>
          <p:cNvPr id="3" name="Хмара 2"/>
          <p:cNvSpPr/>
          <p:nvPr/>
        </p:nvSpPr>
        <p:spPr>
          <a:xfrm>
            <a:off x="6054246" y="2273725"/>
            <a:ext cx="4921077" cy="142603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о 20 грудня- затвердження списків педагогічних працівників і строків їхньої атестації</a:t>
            </a:r>
            <a:endParaRPr lang="uk-UA" dirty="0"/>
          </a:p>
        </p:txBody>
      </p:sp>
      <p:sp>
        <p:nvSpPr>
          <p:cNvPr id="6" name="Хмара 5"/>
          <p:cNvSpPr/>
          <p:nvPr/>
        </p:nvSpPr>
        <p:spPr>
          <a:xfrm>
            <a:off x="2028210" y="3492925"/>
            <a:ext cx="5638800" cy="197848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о 15 січня- прийняття заяв та проведення позачергової атестації з ініціативи педагогічних працівників</a:t>
            </a:r>
            <a:endParaRPr lang="uk-UA" dirty="0"/>
          </a:p>
        </p:txBody>
      </p:sp>
      <p:sp>
        <p:nvSpPr>
          <p:cNvPr id="7" name="Хмара 6"/>
          <p:cNvSpPr/>
          <p:nvPr/>
        </p:nvSpPr>
        <p:spPr>
          <a:xfrm>
            <a:off x="6813463" y="4482170"/>
            <a:ext cx="4905375" cy="197848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о 25 квітня- ухвалення рішення атестаційної комісії про результати атестації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535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атестації передбачають: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124525437"/>
              </p:ext>
            </p:extLst>
          </p:nvPr>
        </p:nvGraphicFramePr>
        <p:xfrm>
          <a:off x="3895725" y="1061205"/>
          <a:ext cx="79684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77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63" y="-174172"/>
            <a:ext cx="8596668" cy="1320800"/>
          </a:xfrm>
        </p:spPr>
        <p:txBody>
          <a:bodyPr>
            <a:normAutofit/>
          </a:bodyPr>
          <a:lstStyle/>
          <a:p>
            <a:r>
              <a:rPr lang="uk-UA" i="1" dirty="0" smtClean="0"/>
              <a:t>Вимоги для присвоєння кваліфікаційних категорій:</a:t>
            </a:r>
            <a:endParaRPr lang="uk-UA" i="1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519032"/>
              </p:ext>
            </p:extLst>
          </p:nvPr>
        </p:nvGraphicFramePr>
        <p:xfrm>
          <a:off x="119742" y="911679"/>
          <a:ext cx="1123405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29"/>
                <a:gridCol w="2373086"/>
                <a:gridCol w="6749143"/>
              </a:tblGrid>
              <a:tr h="120015">
                <a:tc>
                  <a:txBody>
                    <a:bodyPr/>
                    <a:lstStyle/>
                    <a:p>
                      <a:r>
                        <a:rPr lang="uk-UA" dirty="0" smtClean="0"/>
                        <a:t>Кваліфікаційна категорія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Мінімальний стаж педагогічної роботи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Допустимий освітній рівень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спеціаліст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рік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кваліфікований робітник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фаховий молодший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бакалавр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молодший бакалавр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Бакалавр магістр (спеціаліст)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Спеціаліст ІІ категорії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 роки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молодший бакалавр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бакалавр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магістр (спеціаліст)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Спеціаліст І категорії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 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бакалавр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 smtClean="0"/>
                        <a:t>магістр (спеціаліст)</a:t>
                      </a:r>
                      <a:endParaRPr lang="uk-UA" dirty="0"/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Спеціаліст вищої категорії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 років</a:t>
                      </a:r>
                      <a:endParaRPr lang="uk-U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магістр(спеціаліст)</a:t>
                      </a:r>
                      <a:endParaRPr lang="uk-U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рік</a:t>
                      </a:r>
                      <a:endParaRPr lang="uk-U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освітньо</a:t>
                      </a:r>
                      <a:r>
                        <a:rPr lang="uk-UA" dirty="0" smtClean="0"/>
                        <a:t>-науковий/</a:t>
                      </a:r>
                      <a:r>
                        <a:rPr lang="uk-UA" dirty="0" err="1" smtClean="0"/>
                        <a:t>освітньо</a:t>
                      </a:r>
                      <a:r>
                        <a:rPr lang="uk-UA" dirty="0" smtClean="0"/>
                        <a:t>-творчий ступінь</a:t>
                      </a:r>
                      <a:endParaRPr lang="uk-U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71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7694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Педагогічні звання</a:t>
            </a:r>
            <a:r>
              <a:rPr lang="uk-UA" dirty="0"/>
              <a:t> присвоюватимуться лише педпрацівникам, які відповідають таким критеріям: </a:t>
            </a:r>
            <a:endParaRPr lang="uk-UA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3" y="2160589"/>
            <a:ext cx="9479037" cy="3880773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кваліфікаційну категорію «спеціаліст І категорії» чи «спеціаліст вищої категорії»;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 участь у процедурах і заходах, пов’язаних із забезпеченням якості освіти та/або впровадженням інновацій, педагогічних новацій і технологій у системі освіти;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визнані переможцями, лауреатами міжнародних, всеукраїнських фахових конкурсів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1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uk-UA" i="1" dirty="0" smtClean="0"/>
              <a:t>Чергова та позачергова атестація:</a:t>
            </a:r>
            <a:endParaRPr lang="uk-UA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6571" y="947057"/>
            <a:ext cx="9481458" cy="5094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Чергова атестація обов’язково відбувається кожні 5 років, позачергова − з ініціативи: педагога − за відповідності одній з умов: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необхідних освітнього рівня та стажу педагогічної роботи;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 переможцем, лауреатом міжнародних, всеукраїнських фахових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конкурсів;здобуття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-наукового/творчого ступеня;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успішне проходження сертифікації;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 закладу освіти − у разі зниження якості педагогічної діяльності педагога;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управління освітою − у разі зниження якості педагогічної діяльності керівника закладу освіти.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атестаційний період не може тривати менше двох років, крім випадків позачергової атестації з ініціативи педагога.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04514" y="5236499"/>
            <a:ext cx="3287486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47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820" y="0"/>
            <a:ext cx="8596668" cy="1320800"/>
          </a:xfrm>
        </p:spPr>
        <p:txBody>
          <a:bodyPr>
            <a:normAutofit/>
          </a:bodyPr>
          <a:lstStyle/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 утворюються: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4306" y="660400"/>
            <a:ext cx="9914466" cy="3880773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/>
              <a:t>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рівня − у закладах освіти, де працює 15 і більше педагогічних працівників;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рівня − в органах управління освітою сільських, селищних і міських рад;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 рівня − в органах управління освітою обласних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складі комісії − не менше п’яти осіб, зокрема голова й секретар.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працівник вправі бути присутнім на засідання комісії, що стосується його атестації, а також його може викликати комісія, якщо є запитання щодо поданих документів.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 рішення комісія оформлює протоколом за підписами голови й секретаря.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підставі рішення секретар оформлює атестаційний лист у двох примірниках: один докладають до особової справи працівника, а другий − протягом 3 роб. днів надають педагогу на ознайомлення під підпис.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комісії вводяться в дію наказом директора закладу освіти протягом трьох робочих днів.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незгоди з рішенням комісії працівники мають право на апеляцію, яка розглядається у строк 15 роб. днів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934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653</Words>
  <Application>Microsoft Office PowerPoint</Application>
  <PresentationFormat>Произвольный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Атестація педпрацівників: що нового</vt:lpstr>
      <vt:lpstr>Слайд 2</vt:lpstr>
      <vt:lpstr>Положення про атестацію</vt:lpstr>
      <vt:lpstr>Нові дати в атестаційному періоді:</vt:lpstr>
      <vt:lpstr>За результатами атестації передбачають:</vt:lpstr>
      <vt:lpstr>Вимоги для присвоєння кваліфікаційних категорій:</vt:lpstr>
      <vt:lpstr>Педагогічні звання присвоюватимуться лише педпрацівникам, які відповідають таким критеріям: </vt:lpstr>
      <vt:lpstr>Чергова та позачергова атестація:</vt:lpstr>
      <vt:lpstr>Атестаційні комісії утворюються:</vt:lpstr>
      <vt:lpstr>З’явилися нові норми для створення та роботи атестаційних комісій:</vt:lpstr>
      <vt:lpstr>Для педагогів, які не мають вищої освіти за спеціальностями, які викладають:</vt:lpstr>
      <vt:lpstr>Для вчителів з чинними сертифікатами:</vt:lpstr>
      <vt:lpstr>Для вчителів, які мають педагогічне навантаження за двома й більше предметами:</vt:lpstr>
      <vt:lpstr>Джерела: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педпрацівників: що нового</dc:title>
  <dc:creator>Professional</dc:creator>
  <cp:lastModifiedBy>Компьютер</cp:lastModifiedBy>
  <cp:revision>11</cp:revision>
  <dcterms:created xsi:type="dcterms:W3CDTF">2023-01-11T07:57:01Z</dcterms:created>
  <dcterms:modified xsi:type="dcterms:W3CDTF">2023-10-18T07:42:05Z</dcterms:modified>
</cp:coreProperties>
</file>