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6" r:id="rId1"/>
  </p:sldMasterIdLst>
  <p:notesMasterIdLst>
    <p:notesMasterId r:id="rId22"/>
  </p:notesMasterIdLst>
  <p:sldIdLst>
    <p:sldId id="256" r:id="rId2"/>
    <p:sldId id="281" r:id="rId3"/>
    <p:sldId id="257" r:id="rId4"/>
    <p:sldId id="282" r:id="rId5"/>
    <p:sldId id="258" r:id="rId6"/>
    <p:sldId id="271" r:id="rId7"/>
    <p:sldId id="272" r:id="rId8"/>
    <p:sldId id="265" r:id="rId9"/>
    <p:sldId id="273" r:id="rId10"/>
    <p:sldId id="274" r:id="rId11"/>
    <p:sldId id="261" r:id="rId12"/>
    <p:sldId id="270" r:id="rId13"/>
    <p:sldId id="259" r:id="rId14"/>
    <p:sldId id="260" r:id="rId15"/>
    <p:sldId id="262" r:id="rId16"/>
    <p:sldId id="264" r:id="rId17"/>
    <p:sldId id="280" r:id="rId18"/>
    <p:sldId id="27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4B986E-3476-4373-9391-989CC4DC928B}" type="datetimeFigureOut">
              <a:rPr lang="uk-UA"/>
              <a:pPr>
                <a:defRPr/>
              </a:pPr>
              <a:t>25.01.2024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59ABDC-6AD8-4561-BF92-FD05E0F2782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2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9ABDC-6AD8-4561-BF92-FD05E0F2782F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70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2577EF-4566-4F7F-A081-8DEC80BEAB4C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4AF9B4-D9D8-43AC-A9BC-ED5E715017C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10.xml"/><Relationship Id="rId5" Type="http://schemas.openxmlformats.org/officeDocument/2006/relationships/slide" Target="slide14.xml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Ð°ÑÑÐ¸Ð½ÐºÐ¸ Ð¿Ð¾ Ð·Ð°Ð¿ÑÐ¾ÑÑ ÐºÑÐ±ÐµÑÐ±ÑÐ»ÑÐ½Ð³ ÑÐ¾ ÑÐµ ÑÐ°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Флеймінг</a:t>
            </a:r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uk-UA" b="1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“пекучий</a:t>
            </a:r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b="1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гарячий”</a:t>
            </a:r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   Обмін короткими гнівними і запальними репліками між учасниками використовуючи комунікаційні технології.</a:t>
            </a:r>
          </a:p>
        </p:txBody>
      </p:sp>
      <p:pic>
        <p:nvPicPr>
          <p:cNvPr id="27650" name="Picture 2" descr="ÐÐ°ÑÑÐ¸Ð½ÐºÐ¸ Ð¿Ð¾ Ð·Ð°Ð¿ÑÐ¾ÑÑ ÐºÑÐ±ÐµÑÐ±ÑÐ»ÑÐ½Ð³ ÑÐ¾ ÑÐµ ÑÐ°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857875" cy="360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0330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Corbel" pitchFamily="34" charset="0"/>
              </a:rPr>
              <a:t> </a:t>
            </a:r>
            <a:r>
              <a:rPr lang="ru-RU" sz="48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Наклеп</a:t>
            </a:r>
            <a:br>
              <a:rPr lang="ru-RU" sz="48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036" y="1772816"/>
            <a:ext cx="4357840" cy="4623816"/>
          </a:xfrm>
        </p:spPr>
        <p:txBody>
          <a:bodyPr/>
          <a:lstStyle/>
          <a:p>
            <a:r>
              <a:rPr lang="uk-UA" noProof="1">
                <a:latin typeface="Corbel" pitchFamily="34" charset="0"/>
              </a:rPr>
              <a:t>Як зрозуміло з назви, це поширення неправдивої, образливої інформації. Це можуть бути пісні, текстові повідомлення, фото, які часто мають сексуальний характер.</a:t>
            </a:r>
          </a:p>
          <a:p>
            <a:endParaRPr lang="uk-UA" dirty="0"/>
          </a:p>
        </p:txBody>
      </p:sp>
      <p:pic>
        <p:nvPicPr>
          <p:cNvPr id="2050" name="Picture 2" descr="інтернет тролінг і Кібербулінг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06" y="2613217"/>
            <a:ext cx="4336592" cy="28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spc="0" noProof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Хепіслепінг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Радісне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побиття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 – назва закріплена за відеороликами із записами реальних сцен насильства, які розміщуються в мережі Інтернет  без згоди жертви.</a:t>
            </a:r>
          </a:p>
          <a:p>
            <a:r>
              <a:rPr lang="en-US" dirty="0"/>
              <a:t>P.S.</a:t>
            </a:r>
            <a:r>
              <a:rPr lang="uk-UA" dirty="0"/>
              <a:t> Карається законом.</a:t>
            </a:r>
          </a:p>
          <a:p>
            <a:endParaRPr lang="uk-UA" sz="1800" dirty="0"/>
          </a:p>
        </p:txBody>
      </p:sp>
      <p:pic>
        <p:nvPicPr>
          <p:cNvPr id="7" name="Picture 4" descr="D:\малюнки\гіп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86190"/>
            <a:ext cx="264320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14866" cy="1250950"/>
          </a:xfrm>
        </p:spPr>
        <p:txBody>
          <a:bodyPr>
            <a:normAutofit/>
          </a:bodyPr>
          <a:lstStyle/>
          <a:p>
            <a:r>
              <a:rPr lang="ru-RU" sz="48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Перепалка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900618" cy="4623816"/>
          </a:xfrm>
        </p:spPr>
        <p:txBody>
          <a:bodyPr/>
          <a:lstStyle/>
          <a:p>
            <a:r>
              <a:rPr lang="uk-UA" sz="2400" noProof="1">
                <a:latin typeface="Corbel" pitchFamily="34" charset="0"/>
              </a:rPr>
              <a:t>Мається на увазі обмін маленькими, але дуже емоційними репліками. Як правило, беруть участь у цьому двоє людей, хоча не виключено і присутність кількох людей. Розгортається ця перепалка в «публічних» місцях Інтернету. Може закінчитися швидко і без наслідків, а може перерости у тривалий конфлікт.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3065611" cy="2066503"/>
          </a:xfrm>
        </p:spPr>
      </p:pic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Corbel" pitchFamily="34" charset="0"/>
              </a:rPr>
              <a:t> </a:t>
            </a:r>
            <a:r>
              <a:rPr lang="ru-RU" sz="48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Напади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1773936"/>
            <a:ext cx="4429156" cy="4623816"/>
          </a:xfrm>
        </p:spPr>
        <p:txBody>
          <a:bodyPr/>
          <a:lstStyle/>
          <a:p>
            <a:r>
              <a:rPr lang="uk-UA" sz="2400" noProof="1">
                <a:latin typeface="Corbel" pitchFamily="34" charset="0"/>
              </a:rPr>
              <a:t>Це регулярні висловлювання образливого характеру на адресу жертви (багато СМС-повідомлень, постійні дзвінки) аж до перевантаження приватних каналів. Зустрічаються такі напади у форумах і чатах, іграх онлайн</a:t>
            </a:r>
            <a:r>
              <a:rPr lang="uk-UA" noProof="1">
                <a:latin typeface="Corbel" pitchFamily="34" charset="0"/>
              </a:rPr>
              <a:t>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4138"/>
            <a:ext cx="4038600" cy="285808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Corbel" pitchFamily="34" charset="0"/>
              </a:rPr>
              <a:t> </a:t>
            </a:r>
            <a:r>
              <a:rPr lang="ru-RU" sz="48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Самозванство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85720" y="1773936"/>
            <a:ext cx="5214974" cy="4623816"/>
          </a:xfrm>
        </p:spPr>
        <p:txBody>
          <a:bodyPr/>
          <a:lstStyle/>
          <a:p>
            <a:r>
              <a:rPr lang="uk-UA" sz="2400" noProof="1">
                <a:latin typeface="Corbel" pitchFamily="34" charset="0"/>
              </a:rPr>
              <a:t>небезпечне віртуальне «бикованіе», яке також має на увазі перевтілення в певну особистість. Переслідувач використовує дані жертви (логіни, паролі до акаунтів в мережах, блогах) з метою здійснення від її імені негативної комунікації. Тобто людина (жертва) і не підозрює, що розсилає образливі повідомлення або веде листування</a:t>
            </a:r>
            <a:endParaRPr lang="uk-UA" sz="2400" dirty="0"/>
          </a:p>
        </p:txBody>
      </p:sp>
      <p:pic>
        <p:nvPicPr>
          <p:cNvPr id="3074" name="Picture 2" descr="luadaotrutuyen_e2a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1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97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noProof="1">
                <a:latin typeface="Corbel" pitchFamily="34" charset="0"/>
              </a:rPr>
              <a:t> </a:t>
            </a:r>
            <a:r>
              <a:rPr lang="uk-UA" sz="4800" b="1" spc="0" noProof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Відчуження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400" noProof="1">
                <a:latin typeface="Corbel" pitchFamily="34" charset="0"/>
              </a:rPr>
              <a:t>Будь-яка людина рано чи пізно хоче бути включеним в якусь групу. Виключення з неї сприймається дуже гостро, болісно. У дитини падає самооцінка, руйнується його нормальний емоційний фон</a:t>
            </a:r>
            <a:r>
              <a:rPr lang="uk-UA" noProof="1">
                <a:latin typeface="Corbel" pitchFamily="34" charset="0"/>
              </a:rPr>
              <a:t>.</a:t>
            </a:r>
          </a:p>
        </p:txBody>
      </p:sp>
      <p:pic>
        <p:nvPicPr>
          <p:cNvPr id="5122" name="Picture 2" descr="https://sites.google.com/site/iktseminary/_/rsrc/1267194245931/home/security/bezpecnijinternetbatkibudtepilni/mobbing.jpg?height=197&amp;width=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749030" cy="27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ÐºÑÐ±ÐµÑÐ±ÑÐ»ÑÐ½Ð³ ÑÐ¾ ÑÐµ ÑÐ°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13192" cy="1636776"/>
          </a:xfrm>
        </p:spPr>
        <p:txBody>
          <a:bodyPr>
            <a:normAutofit/>
          </a:bodyPr>
          <a:lstStyle/>
          <a:p>
            <a:r>
              <a:rPr lang="uk-UA" sz="5400" b="1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Учасники  </a:t>
            </a:r>
            <a:r>
              <a:rPr lang="uk-UA" sz="5400" b="1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кібербулінгу</a:t>
            </a:r>
            <a:endParaRPr lang="uk-UA" sz="5400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571472" y="3143248"/>
            <a:ext cx="8022336" cy="6858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sz="4800" b="1" dirty="0"/>
              <a:t>АГРЕСОР</a:t>
            </a:r>
          </a:p>
          <a:p>
            <a:pPr marL="457200" indent="-457200">
              <a:buAutoNum type="arabicPeriod"/>
            </a:pPr>
            <a:r>
              <a:rPr lang="uk-UA" sz="4800" b="1" dirty="0"/>
              <a:t> ПОТЕНЦІЙНА ЖЕРТВА</a:t>
            </a:r>
          </a:p>
          <a:p>
            <a:pPr marL="457200" indent="-457200">
              <a:buAutoNum type="arabicPeriod"/>
            </a:pPr>
            <a:r>
              <a:rPr lang="uk-UA" sz="4800" b="1" dirty="0"/>
              <a:t> СПОСТЕРІГАЧ</a:t>
            </a:r>
          </a:p>
        </p:txBody>
      </p:sp>
      <p:pic>
        <p:nvPicPr>
          <p:cNvPr id="19458" name="Picture 2" descr="ÐÐ°ÑÑÐ¸Ð½ÐºÐ¸ Ð¿Ð¾ Ð·Ð°Ð¿ÑÐ¾ÑÑ ÐºÑÐ±ÐµÑÐ±ÑÐ»ÑÐ½Ð³ ÑÐ¾ ÑÐµ ÑÐ°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159796" cy="3119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Наслідки  </a:t>
            </a:r>
            <a:r>
              <a:rPr lang="uk-UA" sz="3200" b="1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кібербулінгу</a:t>
            </a:r>
            <a:r>
              <a:rPr lang="uk-UA" sz="32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5976664" cy="4623816"/>
          </a:xfrm>
        </p:spPr>
        <p:txBody>
          <a:bodyPr>
            <a:noAutofit/>
          </a:bodyPr>
          <a:lstStyle/>
          <a:p>
            <a:r>
              <a:rPr lang="uk-UA" dirty="0"/>
              <a:t> Психологічно зламана особистість</a:t>
            </a:r>
          </a:p>
          <a:p>
            <a:r>
              <a:rPr lang="uk-UA" dirty="0"/>
              <a:t>Замкненість у собі</a:t>
            </a:r>
          </a:p>
          <a:p>
            <a:r>
              <a:rPr lang="uk-UA" dirty="0"/>
              <a:t>Відчуження від реального життя</a:t>
            </a:r>
          </a:p>
          <a:p>
            <a:r>
              <a:rPr lang="uk-UA" dirty="0"/>
              <a:t>Боязнь спілкуватися із однолітками</a:t>
            </a:r>
          </a:p>
          <a:p>
            <a:r>
              <a:rPr lang="uk-UA" dirty="0" err="1"/>
              <a:t>“Прощання</a:t>
            </a:r>
            <a:r>
              <a:rPr lang="uk-UA" dirty="0"/>
              <a:t> з </a:t>
            </a:r>
            <a:r>
              <a:rPr lang="uk-UA" dirty="0" err="1"/>
              <a:t>життям”</a:t>
            </a:r>
            <a:r>
              <a:rPr lang="uk-UA" dirty="0"/>
              <a:t> (суїцид)</a:t>
            </a:r>
          </a:p>
          <a:p>
            <a:pPr>
              <a:buNone/>
            </a:pPr>
            <a:r>
              <a:rPr lang="uk-UA" dirty="0"/>
              <a:t>Адміністративна та кримінальна відповідальність (штраф , ув'язнення) </a:t>
            </a:r>
          </a:p>
          <a:p>
            <a:r>
              <a:rPr lang="uk-UA" dirty="0"/>
              <a:t>Осуд оточуючих.</a:t>
            </a:r>
          </a:p>
        </p:txBody>
      </p:sp>
      <p:pic>
        <p:nvPicPr>
          <p:cNvPr id="8194" name="Picture 2" descr="luadaotrutuyen_e2a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857500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ÑÐ±ÐµÑÐ±Ð¾ÑÐ»ÑÐ½Ð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>
            <a:noAutofit/>
          </a:bodyPr>
          <a:lstStyle/>
          <a:p>
            <a:pPr algn="ctr"/>
            <a:r>
              <a:rPr lang="uk-UA" sz="4000" b="1" spc="0" noProof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Правила – поради для подолання кібербулінгу.</a:t>
            </a:r>
            <a:endParaRPr lang="uk-UA" sz="4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1773936"/>
            <a:ext cx="8072494" cy="4623816"/>
          </a:xfrm>
        </p:spPr>
        <p:txBody>
          <a:bodyPr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1. Не поспішай викидати свій негатив у кібер простір. </a:t>
            </a:r>
          </a:p>
          <a:p>
            <a:r>
              <a:rPr lang="uk-UA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2. Не купуйся на ілюзію анонімності.</a:t>
            </a:r>
          </a:p>
          <a:p>
            <a:r>
              <a:rPr lang="uk-UA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3.Зберігай підтвердження фактів нападів.</a:t>
            </a:r>
          </a:p>
          <a:p>
            <a:r>
              <a:rPr lang="uk-UA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4. Ігноруй одиничний негатив.</a:t>
            </a:r>
          </a:p>
          <a:p>
            <a:r>
              <a:rPr lang="uk-UA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5. Повідомляй дорослих про факт некоректної поведінки.</a:t>
            </a:r>
          </a:p>
          <a:p>
            <a:r>
              <a:rPr lang="uk-UA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6. Блокуй агресорів.</a:t>
            </a:r>
          </a:p>
          <a:p>
            <a:r>
              <a:rPr lang="uk-UA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rbel" pitchFamily="34" charset="0"/>
              </a:rPr>
              <a:t>7. У певних ситуаціях звертайся до правоохоронних органів.</a:t>
            </a:r>
          </a:p>
        </p:txBody>
      </p:sp>
      <p:pic>
        <p:nvPicPr>
          <p:cNvPr id="7170" name="Picture 2" descr="internet-bezopasnostj-dete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91025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4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noProof="1">
                <a:latin typeface="Corbel" pitchFamily="34" charset="0"/>
              </a:rPr>
              <a:t>Що ж це таке</a:t>
            </a:r>
            <a:r>
              <a:rPr lang="ru-RU" sz="4800" i="1" noProof="1">
                <a:latin typeface="Corbel" pitchFamily="34" charset="0"/>
              </a:rPr>
              <a:t> Кібербулінг?</a:t>
            </a:r>
            <a:br>
              <a:rPr lang="ru-RU" sz="4800" i="1" noProof="1">
                <a:latin typeface="Corbel" pitchFamily="34" charset="0"/>
              </a:rPr>
            </a:br>
            <a:endParaRPr lang="ru-RU" noProof="1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5000660" cy="3015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b="1" noProof="1">
                <a:solidFill>
                  <a:srgbClr val="FF0000"/>
                </a:solidFill>
                <a:latin typeface="Corbel" pitchFamily="34" charset="0"/>
              </a:rPr>
              <a:t>Це одна з форм переслідування, цькування, залякування, насильства підлітків і молодших дітей за допомогою інформаційно-комунікаційних технологій, а саме Інтернету і мобільних телефонів.</a:t>
            </a:r>
          </a:p>
          <a:p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100000" l="15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571612"/>
            <a:ext cx="2853829" cy="2209378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9312">
            <a:off x="6118555" y="3336940"/>
            <a:ext cx="2342526" cy="232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ÐÐ°ÑÑÐ¸Ð½ÐºÐ¸ Ð¿Ð¾ Ð·Ð°Ð¿ÑÐ¾ÑÑ ÐºÑÐ±ÐµÑÐ±ÑÐ»ÑÐ½Ð³ ÑÐ¾ ÑÐµ ÑÐ°Ðº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3682380" cy="233462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ÐÐ°ÑÑÐ¸Ð½ÐºÐ¸ Ð¿Ð¾ Ð·Ð°Ð¿ÑÐ¾ÑÑ ÐºÑÐ±ÐµÑÐ±ÑÐ»ÑÐ½Ð³ ÑÐ¾ ÑÐµ ÑÐ°Ðº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214283" y="142852"/>
            <a:ext cx="378621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noProof="1">
                <a:latin typeface="Corbel" pitchFamily="34" charset="0"/>
              </a:rPr>
              <a:t>Типи кібербулінгу: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901156" y="957263"/>
            <a:ext cx="2160588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Corbel" pitchFamily="34" charset="0"/>
              </a:rPr>
              <a:t>Тип 1: Перепалки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285720" y="1500174"/>
            <a:ext cx="2786082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Corbel" pitchFamily="34" charset="0"/>
              </a:rPr>
              <a:t>Тип 2: </a:t>
            </a:r>
            <a:r>
              <a:rPr lang="ru-RU" sz="2000" b="1" dirty="0" err="1">
                <a:latin typeface="Corbel" pitchFamily="34" charset="0"/>
              </a:rPr>
              <a:t>Використання</a:t>
            </a:r>
            <a:r>
              <a:rPr lang="ru-RU" sz="2000" b="1" dirty="0">
                <a:latin typeface="Corbel" pitchFamily="34" charset="0"/>
              </a:rPr>
              <a:t> </a:t>
            </a:r>
            <a:r>
              <a:rPr lang="ru-RU" sz="2000" b="1" dirty="0" err="1">
                <a:latin typeface="Corbel" pitchFamily="34" charset="0"/>
              </a:rPr>
              <a:t>особистої</a:t>
            </a:r>
            <a:r>
              <a:rPr lang="ru-RU" sz="2000" b="1" dirty="0">
                <a:latin typeface="Corbel" pitchFamily="34" charset="0"/>
              </a:rPr>
              <a:t> </a:t>
            </a:r>
            <a:r>
              <a:rPr lang="ru-RU" sz="2000" b="1" dirty="0" err="1">
                <a:latin typeface="Corbel" pitchFamily="34" charset="0"/>
              </a:rPr>
              <a:t>інформації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3367632" y="2492896"/>
            <a:ext cx="2063750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latin typeface="Corbel" pitchFamily="34" charset="0"/>
              </a:rPr>
              <a:t>Тип 3: Наклеп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5508104" y="1772816"/>
            <a:ext cx="2989601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Corbel" pitchFamily="34" charset="0"/>
              </a:rPr>
              <a:t>Тип 4: </a:t>
            </a:r>
            <a:r>
              <a:rPr lang="ru-RU" sz="2000" b="1" dirty="0" err="1">
                <a:latin typeface="Corbel" pitchFamily="34" charset="0"/>
              </a:rPr>
              <a:t>Флеймінг</a:t>
            </a:r>
            <a:r>
              <a:rPr lang="ru-RU" sz="2000" b="1" dirty="0">
                <a:latin typeface="Corbel" pitchFamily="34" charset="0"/>
              </a:rPr>
              <a:t> </a:t>
            </a:r>
            <a:r>
              <a:rPr lang="ru-RU" sz="2000" b="1" dirty="0" err="1">
                <a:latin typeface="Corbel" pitchFamily="34" charset="0"/>
              </a:rPr>
              <a:t>і</a:t>
            </a:r>
            <a:r>
              <a:rPr lang="ru-RU" sz="2000" b="1" dirty="0">
                <a:latin typeface="Corbel" pitchFamily="34" charset="0"/>
              </a:rPr>
              <a:t> </a:t>
            </a:r>
            <a:r>
              <a:rPr lang="ru-RU" sz="2000" b="1" dirty="0" err="1">
                <a:latin typeface="Corbel" pitchFamily="34" charset="0"/>
              </a:rPr>
              <a:t>тролінг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285720" y="3000372"/>
            <a:ext cx="3108325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000" b="1" dirty="0">
                <a:latin typeface="Corbel" pitchFamily="34" charset="0"/>
              </a:rPr>
              <a:t>Тип 5: Обдурювання</a:t>
            </a:r>
          </a:p>
        </p:txBody>
      </p:sp>
      <p:sp>
        <p:nvSpPr>
          <p:cNvPr id="16391" name="Прямоугольник 9"/>
          <p:cNvSpPr>
            <a:spLocks noChangeArrowheads="1"/>
          </p:cNvSpPr>
          <p:nvPr/>
        </p:nvSpPr>
        <p:spPr bwMode="auto">
          <a:xfrm>
            <a:off x="5357818" y="3388990"/>
            <a:ext cx="321471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noProof="1">
                <a:latin typeface="Corbel" pitchFamily="34" charset="0"/>
              </a:rPr>
              <a:t>Тип 6: Анонімні погрози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714884"/>
            <a:ext cx="35782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noProof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Тип 8: Кіберпереслідування</a:t>
            </a:r>
          </a:p>
        </p:txBody>
      </p:sp>
      <p:pic>
        <p:nvPicPr>
          <p:cNvPr id="16393" name="Picture 2" descr="Кібербулінгу як йому протистоят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248" y="809625"/>
            <a:ext cx="5810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Кібербулінгу як йому протистояти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571612"/>
            <a:ext cx="6016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Кібербулінгу як йому протистояти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357430"/>
            <a:ext cx="5603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 descr="Кібербулінгу як йому протистояти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2143116"/>
            <a:ext cx="60483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Кібербулінгу як йому протистояти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3071810"/>
            <a:ext cx="6048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" descr="Кібербулінгу як йому протистояти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2462" y="3643314"/>
            <a:ext cx="6413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" descr="Кібербулінгу як йому протистояти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5074" y="4429132"/>
            <a:ext cx="708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2681648" y="1357313"/>
            <a:ext cx="256343" cy="27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6389" idx="1"/>
          </p:cNvCxnSpPr>
          <p:nvPr/>
        </p:nvCxnSpPr>
        <p:spPr>
          <a:xfrm>
            <a:off x="4975248" y="1628800"/>
            <a:ext cx="532856" cy="344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85984" y="2285992"/>
            <a:ext cx="997867" cy="416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168231" y="2276872"/>
            <a:ext cx="347985" cy="108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3428992" y="3000372"/>
            <a:ext cx="8518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4" name="Прямая со стрелкой 16383"/>
          <p:cNvCxnSpPr/>
          <p:nvPr/>
        </p:nvCxnSpPr>
        <p:spPr>
          <a:xfrm>
            <a:off x="1500166" y="357187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1" name="Прямая со стрелкой 16400"/>
          <p:cNvCxnSpPr/>
          <p:nvPr/>
        </p:nvCxnSpPr>
        <p:spPr>
          <a:xfrm flipH="1">
            <a:off x="6000760" y="3857628"/>
            <a:ext cx="372095" cy="602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8662" y="4143380"/>
            <a:ext cx="23574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noProof="1">
                <a:latin typeface="Corbel" pitchFamily="34" charset="0"/>
              </a:rPr>
              <a:t>Тип 7: Хепіслепінг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 особистої інформації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err="1"/>
              <a:t>“Зламування”</a:t>
            </a:r>
            <a:r>
              <a:rPr lang="uk-UA" sz="3600" dirty="0"/>
              <a:t> поштових скриньок, серверів, сторінок у соціальних мережах з метою отримання особистої інформації…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Анонімні погрози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/>
              <a:t>Посилаються  листи в </a:t>
            </a:r>
            <a:r>
              <a:rPr lang="uk-UA" sz="3600" dirty="0" err="1"/>
              <a:t>соцмережах</a:t>
            </a:r>
            <a:r>
              <a:rPr lang="uk-UA" sz="3600" dirty="0"/>
              <a:t>, на електронні скриньки загрозливого змісту, з образами та вульгарними висловами.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http://i.cnnturk.com/pscnnturk/100/440x299/527d90e9992df10c4864b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126746" cy="280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noProof="1">
                <a:solidFill>
                  <a:srgbClr val="FFFF00"/>
                </a:solidFill>
              </a:rPr>
              <a:t> </a:t>
            </a:r>
            <a:r>
              <a:rPr lang="uk-UA" sz="4800" b="1" spc="0" noProof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Кіберпереслідування</a:t>
            </a:r>
            <a:endParaRPr lang="uk-UA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noProof="1">
                <a:latin typeface="Corbel" pitchFamily="34" charset="0"/>
              </a:rPr>
              <a:t>Це одна з найжахливіших форм. Жертву приховано вистежують для скоєння нападу, побиття, зґвалтування.</a:t>
            </a:r>
          </a:p>
          <a:p>
            <a:endParaRPr lang="uk-UA" dirty="0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Тролінг</a:t>
            </a:r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uk-UA" b="1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“ловля</a:t>
            </a:r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uk-UA" b="1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блешню”</a:t>
            </a:r>
            <a:r>
              <a:rPr lang="uk-UA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Розміщення в Інтернеті провокаційних повідомлень з метою викликати конфлікти між учасниками…</a:t>
            </a:r>
          </a:p>
        </p:txBody>
      </p:sp>
      <p:pic>
        <p:nvPicPr>
          <p:cNvPr id="4" name="Picture 2" descr="https://sites.google.com/site/iktseminary/_/rsrc/1267194245740/home/security/bezpecnijinternetbatkibudtepilni/bully.jpg?height=186&amp;width=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214686"/>
            <a:ext cx="3051087" cy="31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522</Words>
  <Application>Microsoft Office PowerPoint</Application>
  <PresentationFormat>Екран (4:3)</PresentationFormat>
  <Paragraphs>55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Тема Office</vt:lpstr>
      <vt:lpstr>Презентація PowerPoint</vt:lpstr>
      <vt:lpstr>Презентація PowerPoint</vt:lpstr>
      <vt:lpstr>Що ж це таке Кібербулінг? </vt:lpstr>
      <vt:lpstr>Презентація PowerPoint</vt:lpstr>
      <vt:lpstr>Презентація PowerPoint</vt:lpstr>
      <vt:lpstr>Використання особистої інформації</vt:lpstr>
      <vt:lpstr>Анонімні погрози</vt:lpstr>
      <vt:lpstr> Кіберпереслідування</vt:lpstr>
      <vt:lpstr>Тролінг (“ловля на блешню”)</vt:lpstr>
      <vt:lpstr>Флеймінг (“пекучий, гарячий”)</vt:lpstr>
      <vt:lpstr> Наклеп </vt:lpstr>
      <vt:lpstr>Хепіслепінг</vt:lpstr>
      <vt:lpstr>Перепалка</vt:lpstr>
      <vt:lpstr> Напади</vt:lpstr>
      <vt:lpstr> Самозванство</vt:lpstr>
      <vt:lpstr> Відчуження</vt:lpstr>
      <vt:lpstr>Презентація PowerPoint</vt:lpstr>
      <vt:lpstr>Учасники  кібербулінгу</vt:lpstr>
      <vt:lpstr>Наслідки  кібербулінгу:</vt:lpstr>
      <vt:lpstr>Правила – поради для подолання кібербулінгу.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Василь</cp:lastModifiedBy>
  <cp:revision>48</cp:revision>
  <dcterms:created xsi:type="dcterms:W3CDTF">2016-01-29T19:17:53Z</dcterms:created>
  <dcterms:modified xsi:type="dcterms:W3CDTF">2024-01-25T18:41:25Z</dcterms:modified>
</cp:coreProperties>
</file>