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61" r:id="rId3"/>
    <p:sldId id="273" r:id="rId4"/>
    <p:sldId id="274" r:id="rId5"/>
    <p:sldId id="267" r:id="rId6"/>
    <p:sldId id="266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7C80"/>
    <a:srgbClr val="FF99FF"/>
    <a:srgbClr val="FFFFCC"/>
    <a:srgbClr val="CC33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12" autoAdjust="0"/>
    <p:restoredTop sz="94434" autoAdjust="0"/>
  </p:normalViewPr>
  <p:slideViewPr>
    <p:cSldViewPr>
      <p:cViewPr varScale="1">
        <p:scale>
          <a:sx n="71" d="100"/>
          <a:sy n="71" d="100"/>
        </p:scale>
        <p:origin x="7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90663-24D5-4617-82C6-9D306E67190B}" type="datetimeFigureOut">
              <a:rPr lang="uk-UA" smtClean="0"/>
              <a:pPr/>
              <a:t>21.03.2021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45A02-ABAA-4AFA-8342-05E0F6BA6B8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665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45A02-ABAA-4AFA-8342-05E0F6BA6B82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6215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19" y="0"/>
            <a:ext cx="9119681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1219200"/>
            <a:ext cx="5181600" cy="457200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b="1" smtClean="0">
                <a:solidFill>
                  <a:srgbClr val="7030A0"/>
                </a:solidFill>
              </a:rPr>
              <a:t>на тему: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17409" name="WordArt 1"/>
          <p:cNvSpPr>
            <a:spLocks noChangeArrowheads="1" noChangeShapeType="1" noTextEdit="1"/>
          </p:cNvSpPr>
          <p:nvPr/>
        </p:nvSpPr>
        <p:spPr bwMode="auto">
          <a:xfrm>
            <a:off x="381000" y="304800"/>
            <a:ext cx="6096000" cy="606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uk-UA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/>
                <a:latin typeface="Arial Black"/>
              </a:rPr>
              <a:t>майстер клас</a:t>
            </a:r>
            <a:endParaRPr lang="uk-UA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C000"/>
              </a:solidFill>
              <a:effectLst/>
              <a:latin typeface="Arial Black"/>
            </a:endParaRPr>
          </a:p>
        </p:txBody>
      </p:sp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228600" y="2057400"/>
            <a:ext cx="6400800" cy="2673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err="1" smtClean="0">
                <a:ln w="19050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Проектна</a:t>
            </a:r>
            <a:r>
              <a:rPr lang="ru-RU" sz="3600" kern="10" spc="0" dirty="0" smtClean="0">
                <a:ln w="19050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</a:t>
            </a:r>
            <a:r>
              <a:rPr lang="ru-RU" sz="3600" kern="10" spc="0" dirty="0" err="1" smtClean="0">
                <a:ln w="19050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діяльність</a:t>
            </a:r>
            <a:endParaRPr lang="ru-RU" sz="3600" kern="10" spc="0" dirty="0" smtClean="0">
              <a:ln w="19050">
                <a:solidFill>
                  <a:srgbClr val="FFC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 rtl="0"/>
            <a:r>
              <a:rPr lang="ru-RU" sz="3600" kern="10" spc="0" dirty="0" err="1" smtClean="0">
                <a:ln w="19050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учнів</a:t>
            </a:r>
            <a:r>
              <a:rPr lang="ru-RU" sz="3600" kern="10" spc="0" dirty="0" smtClean="0">
                <a:ln w="19050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</a:t>
            </a:r>
          </a:p>
          <a:p>
            <a:pPr algn="ctr" rtl="0"/>
            <a:endParaRPr lang="uk-UA" sz="3600" kern="10" spc="0" dirty="0">
              <a:ln w="19050">
                <a:solidFill>
                  <a:srgbClr val="FFC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Картинки по запросу фони для презентацій у формі книг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5202"/>
          </a:xfrm>
          <a:prstGeom prst="rect">
            <a:avLst/>
          </a:prstGeom>
          <a:noFill/>
        </p:spPr>
      </p:pic>
      <p:sp>
        <p:nvSpPr>
          <p:cNvPr id="36869" name="WordArt 5"/>
          <p:cNvSpPr>
            <a:spLocks noChangeArrowheads="1" noChangeShapeType="1" noTextEdit="1"/>
          </p:cNvSpPr>
          <p:nvPr/>
        </p:nvSpPr>
        <p:spPr bwMode="auto">
          <a:xfrm>
            <a:off x="762000" y="304800"/>
            <a:ext cx="8077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uk-UA" sz="3600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67000" y="152400"/>
            <a:ext cx="5486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kern="1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Основні принципи</a:t>
            </a:r>
          </a:p>
          <a:p>
            <a:pPr algn="ctr"/>
            <a:r>
              <a:rPr lang="uk-UA" sz="4000" kern="1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проектної діяльності</a:t>
            </a:r>
            <a:endParaRPr lang="uk-UA" sz="4000" kern="10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2590800" y="1524000"/>
            <a:ext cx="2971800" cy="16764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 smtClean="0">
                <a:solidFill>
                  <a:schemeClr val="tx1"/>
                </a:solidFill>
              </a:rPr>
              <a:t>Добровільність вибору виду діяльності кожним </a:t>
            </a:r>
          </a:p>
          <a:p>
            <a:r>
              <a:rPr lang="uk-UA" sz="1600" b="1" dirty="0" smtClean="0">
                <a:solidFill>
                  <a:schemeClr val="tx1"/>
                </a:solidFill>
              </a:rPr>
              <a:t> школярем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6019800" y="1447800"/>
            <a:ext cx="2971800" cy="1600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b="1" dirty="0" smtClean="0">
                <a:solidFill>
                  <a:srgbClr val="000000"/>
                </a:solidFill>
              </a:rPr>
              <a:t>Врахування інтересів та психологічних особливостей </a:t>
            </a:r>
          </a:p>
          <a:p>
            <a:r>
              <a:rPr lang="uk-UA" sz="1400" b="1" dirty="0" smtClean="0">
                <a:solidFill>
                  <a:srgbClr val="000000"/>
                </a:solidFill>
              </a:rPr>
              <a:t> певної  вікової групи</a:t>
            </a:r>
          </a:p>
        </p:txBody>
      </p:sp>
      <p:sp>
        <p:nvSpPr>
          <p:cNvPr id="13" name="Шестиугольник 12"/>
          <p:cNvSpPr/>
          <p:nvPr/>
        </p:nvSpPr>
        <p:spPr>
          <a:xfrm>
            <a:off x="2667000" y="3276600"/>
            <a:ext cx="2971800" cy="16764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b="1" dirty="0" err="1" smtClean="0">
                <a:solidFill>
                  <a:schemeClr val="tx1"/>
                </a:solidFill>
              </a:rPr>
              <a:t>Посильність</a:t>
            </a:r>
            <a:r>
              <a:rPr lang="uk-UA" sz="1400" b="1" dirty="0" smtClean="0">
                <a:solidFill>
                  <a:schemeClr val="tx1"/>
                </a:solidFill>
              </a:rPr>
              <a:t> роботи, доведення її до логічного кінця</a:t>
            </a:r>
            <a:endParaRPr lang="uk-UA" sz="1400" b="1" dirty="0">
              <a:solidFill>
                <a:schemeClr val="tx1"/>
              </a:solidFill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2743200" y="5181600"/>
            <a:ext cx="3124200" cy="16764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 smtClean="0">
                <a:solidFill>
                  <a:srgbClr val="000000"/>
                </a:solidFill>
              </a:rPr>
              <a:t>Корисна значимість виконаних проектів</a:t>
            </a:r>
            <a:endParaRPr lang="uk-UA" sz="1600" b="1" dirty="0">
              <a:solidFill>
                <a:srgbClr val="000000"/>
              </a:solidFill>
            </a:endParaRPr>
          </a:p>
        </p:txBody>
      </p:sp>
      <p:sp>
        <p:nvSpPr>
          <p:cNvPr id="16" name="Шестиугольник 15"/>
          <p:cNvSpPr/>
          <p:nvPr/>
        </p:nvSpPr>
        <p:spPr>
          <a:xfrm>
            <a:off x="5867400" y="3200400"/>
            <a:ext cx="3200400" cy="17526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 smtClean="0">
                <a:solidFill>
                  <a:srgbClr val="000000"/>
                </a:solidFill>
              </a:rPr>
              <a:t>Формування основ культури праці, якісне виготовлення </a:t>
            </a:r>
          </a:p>
          <a:p>
            <a:r>
              <a:rPr lang="uk-UA" sz="1600" b="1" dirty="0" smtClean="0">
                <a:solidFill>
                  <a:srgbClr val="000000"/>
                </a:solidFill>
              </a:rPr>
              <a:t>  та естетичне оформлення об*</a:t>
            </a:r>
            <a:r>
              <a:rPr lang="uk-UA" sz="1600" b="1" dirty="0" err="1" smtClean="0">
                <a:solidFill>
                  <a:srgbClr val="000000"/>
                </a:solidFill>
              </a:rPr>
              <a:t>єктів</a:t>
            </a:r>
            <a:endParaRPr lang="uk-UA" sz="1600" b="1" dirty="0">
              <a:solidFill>
                <a:srgbClr val="000000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6019800" y="5181600"/>
            <a:ext cx="2971800" cy="15240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 smtClean="0">
                <a:solidFill>
                  <a:srgbClr val="000000"/>
                </a:solidFill>
              </a:rPr>
              <a:t>        Дотримання правил ТБ праці</a:t>
            </a:r>
            <a:endParaRPr lang="uk-UA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609600"/>
            <a:ext cx="5867400" cy="3429000"/>
          </a:xfrm>
        </p:spPr>
        <p:txBody>
          <a:bodyPr>
            <a:normAutofit fontScale="90000"/>
          </a:bodyPr>
          <a:lstStyle/>
          <a:p>
            <a:r>
              <a:rPr lang="uk-UA" sz="4000" b="1" i="1" u="sng">
                <a:solidFill>
                  <a:srgbClr val="003399"/>
                </a:solidFill>
              </a:rPr>
              <a:t>Проект</a:t>
            </a:r>
            <a:r>
              <a:rPr lang="uk-UA" sz="3600">
                <a:solidFill>
                  <a:srgbClr val="003399"/>
                </a:solidFill>
              </a:rPr>
              <a:t> (від лат. кинутий вперед) – це задум, план; сукупність документів і розрахунків, необхідних для його створення; </a:t>
            </a:r>
            <a:r>
              <a:rPr lang="uk-UA" sz="4000" b="1" i="1" u="sng">
                <a:solidFill>
                  <a:srgbClr val="003399"/>
                </a:solidFill>
              </a:rPr>
              <a:t>результативна дія</a:t>
            </a:r>
            <a:endParaRPr lang="ru-RU" sz="4000" b="1" i="1" u="sng">
              <a:solidFill>
                <a:srgbClr val="003399"/>
              </a:solidFill>
            </a:endParaRPr>
          </a:p>
        </p:txBody>
      </p:sp>
      <p:pic>
        <p:nvPicPr>
          <p:cNvPr id="3076" name="Picture 4" descr="C:\Program Files\Microsoft Office\Clipart\Pub60Cor\bd00146_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685800"/>
            <a:ext cx="2438400" cy="3352800"/>
          </a:xfrm>
          <a:noFill/>
          <a:ln/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57200" y="4343400"/>
            <a:ext cx="8382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4000" i="1" u="sng">
                <a:solidFill>
                  <a:srgbClr val="FF0066"/>
                </a:solidFill>
                <a:latin typeface="Georgia" pitchFamily="18" charset="0"/>
              </a:rPr>
              <a:t>Проектування</a:t>
            </a:r>
            <a:r>
              <a:rPr lang="uk-UA" sz="4000">
                <a:solidFill>
                  <a:srgbClr val="FF0066"/>
                </a:solidFill>
              </a:rPr>
              <a:t> – </a:t>
            </a:r>
            <a:r>
              <a:rPr lang="uk-UA" sz="3600">
                <a:solidFill>
                  <a:srgbClr val="FF0066"/>
                </a:solidFill>
                <a:latin typeface="Arial" charset="0"/>
              </a:rPr>
              <a:t>це технологія створення і виконання певних проектів</a:t>
            </a:r>
            <a:endParaRPr lang="ru-RU" sz="3600">
              <a:solidFill>
                <a:srgbClr val="FF00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Результат пошуку зображень за запитом &quot;фони для презентації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9177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9" y="274638"/>
            <a:ext cx="6742112" cy="1066800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40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являє</a:t>
            </a:r>
            <a:r>
              <a:rPr lang="ru-RU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собою метод </a:t>
            </a:r>
            <a:r>
              <a:rPr lang="ru-RU" sz="40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навчальних</a:t>
            </a:r>
            <a:r>
              <a:rPr lang="ru-RU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проектів</a:t>
            </a:r>
            <a:r>
              <a:rPr lang="ru-RU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281488"/>
          </a:xfrm>
        </p:spPr>
        <p:txBody>
          <a:bodyPr/>
          <a:lstStyle/>
          <a:p>
            <a:r>
              <a:rPr lang="uk-UA" sz="2000" b="1" dirty="0" smtClean="0"/>
              <a:t>З точки зору учня – це можливість робити щось цікаве самостійно, в групі.</a:t>
            </a:r>
            <a:endParaRPr lang="ru-RU" sz="2000" b="1" dirty="0" smtClean="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1981200" y="2209800"/>
            <a:ext cx="4033837" cy="4318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Це діяльність, яка дозволяє: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33400" y="3124200"/>
            <a:ext cx="1800225" cy="21605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dirty="0"/>
              <a:t>проявити </a:t>
            </a:r>
          </a:p>
          <a:p>
            <a:pPr algn="ctr"/>
            <a:r>
              <a:rPr lang="uk-UA" dirty="0"/>
              <a:t>себе, </a:t>
            </a:r>
          </a:p>
          <a:p>
            <a:pPr algn="ctr"/>
            <a:r>
              <a:rPr lang="uk-UA" dirty="0"/>
              <a:t>спробувати</a:t>
            </a:r>
          </a:p>
          <a:p>
            <a:pPr algn="ctr"/>
            <a:r>
              <a:rPr lang="uk-UA" dirty="0"/>
              <a:t>свої сили, </a:t>
            </a:r>
          </a:p>
          <a:p>
            <a:pPr algn="ctr"/>
            <a:r>
              <a:rPr lang="uk-UA" dirty="0"/>
              <a:t>використати</a:t>
            </a:r>
          </a:p>
          <a:p>
            <a:pPr algn="ctr"/>
            <a:r>
              <a:rPr lang="uk-UA" dirty="0"/>
              <a:t> свої </a:t>
            </a:r>
            <a:r>
              <a:rPr lang="uk-UA" dirty="0" smtClean="0"/>
              <a:t>знання</a:t>
            </a:r>
            <a:endParaRPr lang="ru-RU" dirty="0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2819400" y="3886200"/>
            <a:ext cx="3024187" cy="25193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dirty="0"/>
              <a:t>направляти знання і </a:t>
            </a:r>
          </a:p>
          <a:p>
            <a:pPr algn="ctr"/>
            <a:r>
              <a:rPr lang="uk-UA" dirty="0"/>
              <a:t>вміння на вирішення </a:t>
            </a:r>
          </a:p>
          <a:p>
            <a:pPr algn="ctr"/>
            <a:r>
              <a:rPr lang="uk-UA" dirty="0"/>
              <a:t>проблеми, коли </a:t>
            </a:r>
          </a:p>
          <a:p>
            <a:pPr algn="ctr"/>
            <a:r>
              <a:rPr lang="uk-UA" dirty="0"/>
              <a:t>результат носить </a:t>
            </a:r>
          </a:p>
          <a:p>
            <a:pPr algn="ctr"/>
            <a:r>
              <a:rPr lang="uk-UA" dirty="0"/>
              <a:t>практичний </a:t>
            </a:r>
            <a:r>
              <a:rPr lang="uk-UA" dirty="0" smtClean="0"/>
              <a:t>характер</a:t>
            </a:r>
            <a:endParaRPr lang="ru-RU" dirty="0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6477000" y="3124200"/>
            <a:ext cx="1655763" cy="23034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принести </a:t>
            </a:r>
          </a:p>
          <a:p>
            <a:pPr algn="ctr"/>
            <a:r>
              <a:rPr lang="uk-UA"/>
              <a:t>користь, </a:t>
            </a:r>
          </a:p>
          <a:p>
            <a:pPr algn="ctr"/>
            <a:r>
              <a:rPr lang="uk-UA"/>
              <a:t>показати</a:t>
            </a:r>
          </a:p>
          <a:p>
            <a:pPr algn="ctr"/>
            <a:r>
              <a:rPr lang="uk-UA"/>
              <a:t>досягнутий</a:t>
            </a:r>
          </a:p>
          <a:p>
            <a:pPr algn="ctr"/>
            <a:r>
              <a:rPr lang="uk-UA"/>
              <a:t> результат</a:t>
            </a:r>
            <a:endParaRPr lang="ru-RU"/>
          </a:p>
        </p:txBody>
      </p:sp>
      <p:pic>
        <p:nvPicPr>
          <p:cNvPr id="9" name="Picture 11" descr="ANd9GcRZDP2L2ctKoYIfk8T2iOR13jw-s12Hh-Ucztywy738VNQig2nb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1676400"/>
            <a:ext cx="1998406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3" name="Picture 17" descr="C:\Users\Микола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296400" cy="6830122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162800" cy="12192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uk-UA" sz="40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Мета застосування методу проектів:</a:t>
            </a:r>
            <a:endParaRPr lang="en-US" sz="40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162800" cy="6096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hangingPunct="1">
              <a:buFontTx/>
              <a:buNone/>
            </a:pPr>
            <a:endParaRPr lang="uk-UA" sz="2400" dirty="0" smtClean="0">
              <a:solidFill>
                <a:schemeClr val="folHlink"/>
              </a:solidFill>
            </a:endParaRPr>
          </a:p>
          <a:p>
            <a:pPr algn="ctr" eaLnBrk="1" hangingPunct="1">
              <a:buNone/>
            </a:pPr>
            <a:r>
              <a:rPr lang="uk-UA" sz="2400" dirty="0" smtClean="0">
                <a:solidFill>
                  <a:srgbClr val="7030A0"/>
                </a:solidFill>
              </a:rPr>
              <a:t>  </a:t>
            </a:r>
            <a:r>
              <a:rPr lang="uk-UA" sz="3800" b="1" dirty="0" smtClean="0">
                <a:solidFill>
                  <a:srgbClr val="7030A0"/>
                </a:solidFill>
              </a:rPr>
              <a:t>- підвищення мотивації навчання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66800" y="3733800"/>
            <a:ext cx="7162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uk-UA" sz="2400" b="1" dirty="0" smtClean="0"/>
              <a:t> - розвиток критичного мислення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66800" y="2438400"/>
            <a:ext cx="716280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uk-UA" sz="2400" b="1" dirty="0" smtClean="0"/>
              <a:t> - розвиток в учнів комунікативних навичок, умінь    працювати в різноманітних групах, виконувати соціальні ролі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66800" y="4267200"/>
            <a:ext cx="7162800" cy="46166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uk-UA" sz="2400" b="1" dirty="0" smtClean="0"/>
              <a:t>  - орієнтування в інформаційному просторі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43000" y="4876800"/>
            <a:ext cx="7086600" cy="461665"/>
          </a:xfrm>
          <a:prstGeom prst="rect">
            <a:avLst/>
          </a:prstGeom>
          <a:solidFill>
            <a:srgbClr val="FF99FF"/>
          </a:solidFill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uk-UA" sz="2400" dirty="0" smtClean="0"/>
              <a:t>  - </a:t>
            </a:r>
            <a:r>
              <a:rPr lang="uk-UA" sz="2400" b="1" dirty="0" smtClean="0"/>
              <a:t>застосування знань на практиці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43000" y="5486400"/>
            <a:ext cx="7086600" cy="461665"/>
          </a:xfrm>
          <a:prstGeom prst="rect">
            <a:avLst/>
          </a:prstGeom>
          <a:solidFill>
            <a:srgbClr val="FF7C80"/>
          </a:solidFill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uk-UA" b="1" dirty="0" smtClean="0"/>
              <a:t> </a:t>
            </a:r>
            <a:r>
              <a:rPr lang="uk-UA" sz="2400" b="1" dirty="0" smtClean="0"/>
              <a:t>- створення позитивної атмосфери.</a:t>
            </a:r>
          </a:p>
        </p:txBody>
      </p:sp>
      <p:sp>
        <p:nvSpPr>
          <p:cNvPr id="14338" name="AutoShape 2" descr="Результат пошуку зображень за запитом &quot;фон презентація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40" name="AutoShape 4" descr="Результат пошуку зображень за запитом &quot;фон презентація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42" name="AutoShape 6" descr="Результат пошуку зображень за запитом &quot;фон презентація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44" name="AutoShape 8" descr="Результат пошуку зображень за запитом &quot;фон презентація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46" name="AutoShape 10" descr="Результат пошуку зображень за запитом &quot;фон презентація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48" name="AutoShape 12" descr="Результат пошуку зображень за запитом &quot;фон презентація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50" name="AutoShape 14" descr="Пов’язане зображ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52" name="AutoShape 16" descr="Пов’язане зображ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ртинки по запросу фони для презентаці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3997" cy="6858000"/>
          </a:xfrm>
          <a:prstGeom prst="rect">
            <a:avLst/>
          </a:prstGeom>
          <a:noFill/>
        </p:spPr>
      </p:pic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228600" y="381000"/>
            <a:ext cx="8686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Класифікація проектів</a:t>
            </a:r>
          </a:p>
        </p:txBody>
      </p:sp>
      <p:graphicFrame>
        <p:nvGraphicFramePr>
          <p:cNvPr id="20532" name="Group 52"/>
          <p:cNvGraphicFramePr>
            <a:graphicFrameLocks noGrp="1"/>
          </p:cNvGraphicFramePr>
          <p:nvPr/>
        </p:nvGraphicFramePr>
        <p:xfrm>
          <a:off x="381000" y="1371600"/>
          <a:ext cx="8305800" cy="4699889"/>
        </p:xfrm>
        <a:graphic>
          <a:graphicData uri="http://schemas.openxmlformats.org/drawingml/2006/table">
            <a:tbl>
              <a:tblPr/>
              <a:tblGrid>
                <a:gridCol w="2076450"/>
                <a:gridCol w="622935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42308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Ознака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42308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42308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Типи проектів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42308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За методом чи видом діяльності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Дослідницькі, творчі, пригодницькі, рольово – ігрові, практико – орієнтовні, інформаційні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За видом координації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Безпосередній, прихований учасник проекту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За характером контактів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Внутрішній (локальний) , регіональний, міжнародний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За кількістю учасників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Персональний, парний, груповий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За часом проведення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Короткостроковий, середньостроковий, довгостроковий, епізодичний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За змістовним аспектом проекту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Літературні, </a:t>
                      </a:r>
                      <a:r>
                        <a:rPr kumimoji="0" lang="uk-U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природничо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– наукові, екологічні, мовні,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культурологічні, </a:t>
                      </a:r>
                      <a:r>
                        <a:rPr kumimoji="0" lang="uk-U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рольово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– ігрові, спортивні, історичні, музичні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305800" cy="1143000"/>
          </a:xfrm>
        </p:spPr>
        <p:txBody>
          <a:bodyPr/>
          <a:lstStyle/>
          <a:p>
            <a:pPr algn="ctr"/>
            <a:r>
              <a:rPr lang="uk-UA" sz="4800" dirty="0">
                <a:solidFill>
                  <a:srgbClr val="002060"/>
                </a:solidFill>
              </a:rPr>
              <a:t>Етапи реалізації проекту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33400" y="1752600"/>
            <a:ext cx="2590800" cy="1752600"/>
          </a:xfrm>
          <a:prstGeom prst="cube">
            <a:avLst>
              <a:gd name="adj" fmla="val 25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400" b="1" i="1">
                <a:solidFill>
                  <a:srgbClr val="0066FF"/>
                </a:solidFill>
              </a:rPr>
              <a:t>підготовчий</a:t>
            </a:r>
            <a:endParaRPr lang="ru-RU" sz="2400" b="1" i="1">
              <a:solidFill>
                <a:srgbClr val="0066FF"/>
              </a:solidFill>
            </a:endParaRP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3200400" y="2895600"/>
            <a:ext cx="2667000" cy="1752600"/>
          </a:xfrm>
          <a:prstGeom prst="cube">
            <a:avLst>
              <a:gd name="adj" fmla="val 25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400" b="1" i="1">
                <a:solidFill>
                  <a:srgbClr val="FF33CC"/>
                </a:solidFill>
              </a:rPr>
              <a:t>практично-</a:t>
            </a:r>
          </a:p>
          <a:p>
            <a:pPr algn="ctr"/>
            <a:r>
              <a:rPr lang="uk-UA" sz="2400" b="1" i="1">
                <a:solidFill>
                  <a:srgbClr val="FF33CC"/>
                </a:solidFill>
              </a:rPr>
              <a:t>виконавчий</a:t>
            </a:r>
            <a:endParaRPr lang="ru-RU" sz="2400" b="1" i="1">
              <a:solidFill>
                <a:srgbClr val="FF33CC"/>
              </a:solidFill>
            </a:endParaRP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6019800" y="3886200"/>
            <a:ext cx="2590800" cy="1752600"/>
          </a:xfrm>
          <a:prstGeom prst="cube">
            <a:avLst>
              <a:gd name="adj" fmla="val 25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400" b="1" i="1" dirty="0">
                <a:solidFill>
                  <a:srgbClr val="663300"/>
                </a:solidFill>
              </a:rPr>
              <a:t>заключний</a:t>
            </a:r>
            <a:endParaRPr lang="ru-RU" sz="2400" b="1" i="1" dirty="0">
              <a:solidFill>
                <a:srgbClr val="663300"/>
              </a:solidFill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828800" y="1295400"/>
            <a:ext cx="0" cy="609600"/>
          </a:xfrm>
          <a:prstGeom prst="line">
            <a:avLst/>
          </a:prstGeom>
          <a:noFill/>
          <a:ln w="57150">
            <a:solidFill>
              <a:schemeClr val="accent5">
                <a:lumMod val="75000"/>
              </a:schemeClr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4495800" y="1447800"/>
            <a:ext cx="0" cy="1676400"/>
          </a:xfrm>
          <a:prstGeom prst="line">
            <a:avLst/>
          </a:prstGeom>
          <a:noFill/>
          <a:ln w="57150">
            <a:solidFill>
              <a:schemeClr val="accent5">
                <a:lumMod val="75000"/>
              </a:schemeClr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7162800" y="1447800"/>
            <a:ext cx="0" cy="2362200"/>
          </a:xfrm>
          <a:prstGeom prst="line">
            <a:avLst/>
          </a:prstGeom>
          <a:noFill/>
          <a:ln w="57150">
            <a:solidFill>
              <a:schemeClr val="accent5">
                <a:lumMod val="75000"/>
              </a:schemeClr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990600" y="1295400"/>
            <a:ext cx="7315200" cy="0"/>
          </a:xfrm>
          <a:prstGeom prst="line">
            <a:avLst/>
          </a:prstGeom>
          <a:noFill/>
          <a:ln w="5715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8" grpId="0" animBg="1"/>
      <p:bldP spid="184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Картинки по запросу фони для презентаці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Горизонтальный свиток 5"/>
          <p:cNvSpPr/>
          <p:nvPr/>
        </p:nvSpPr>
        <p:spPr>
          <a:xfrm>
            <a:off x="1371600" y="1524000"/>
            <a:ext cx="6629400" cy="4495800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•"/>
            </a:pPr>
            <a:r>
              <a:rPr lang="uk-UA" sz="2000" b="1" dirty="0" smtClean="0">
                <a:solidFill>
                  <a:srgbClr val="002060"/>
                </a:solidFill>
              </a:rPr>
              <a:t>Визначення проблеми</a:t>
            </a:r>
          </a:p>
          <a:p>
            <a:pPr algn="ctr">
              <a:buFontTx/>
              <a:buChar char="•"/>
            </a:pPr>
            <a:endParaRPr lang="uk-UA" sz="2000" b="1" dirty="0" smtClean="0">
              <a:solidFill>
                <a:srgbClr val="002060"/>
              </a:solidFill>
            </a:endParaRPr>
          </a:p>
          <a:p>
            <a:pPr algn="ctr">
              <a:buFontTx/>
              <a:buChar char="•"/>
            </a:pPr>
            <a:r>
              <a:rPr lang="uk-UA" sz="2000" b="1" dirty="0" smtClean="0">
                <a:solidFill>
                  <a:srgbClr val="002060"/>
                </a:solidFill>
              </a:rPr>
              <a:t>Визначення теми проекту</a:t>
            </a:r>
          </a:p>
          <a:p>
            <a:pPr algn="ctr">
              <a:buFontTx/>
              <a:buChar char="•"/>
            </a:pPr>
            <a:endParaRPr lang="uk-UA" sz="2000" b="1" dirty="0" smtClean="0">
              <a:solidFill>
                <a:srgbClr val="002060"/>
              </a:solidFill>
            </a:endParaRPr>
          </a:p>
          <a:p>
            <a:pPr algn="ctr">
              <a:buFontTx/>
              <a:buChar char="•"/>
            </a:pPr>
            <a:r>
              <a:rPr lang="uk-UA" sz="2000" b="1" dirty="0" smtClean="0">
                <a:solidFill>
                  <a:srgbClr val="002060"/>
                </a:solidFill>
              </a:rPr>
              <a:t>Формулювання мети і завдання</a:t>
            </a:r>
          </a:p>
          <a:p>
            <a:pPr algn="ctr">
              <a:buFontTx/>
              <a:buChar char="•"/>
            </a:pPr>
            <a:endParaRPr lang="uk-UA" sz="2000" b="1" dirty="0" smtClean="0">
              <a:solidFill>
                <a:srgbClr val="002060"/>
              </a:solidFill>
            </a:endParaRPr>
          </a:p>
          <a:p>
            <a:pPr algn="ctr">
              <a:buFontTx/>
              <a:buChar char="•"/>
            </a:pPr>
            <a:r>
              <a:rPr lang="uk-UA" sz="2000" b="1" dirty="0" smtClean="0">
                <a:solidFill>
                  <a:srgbClr val="002060"/>
                </a:solidFill>
              </a:rPr>
              <a:t>Планування роботи над виконанням</a:t>
            </a:r>
          </a:p>
          <a:p>
            <a:pPr algn="ctr">
              <a:buFontTx/>
              <a:buChar char="•"/>
            </a:pPr>
            <a:endParaRPr lang="uk-UA" sz="2000" b="1" dirty="0" smtClean="0">
              <a:solidFill>
                <a:srgbClr val="002060"/>
              </a:solidFill>
            </a:endParaRPr>
          </a:p>
          <a:p>
            <a:pPr algn="ctr">
              <a:buFontTx/>
              <a:buChar char="•"/>
            </a:pPr>
            <a:r>
              <a:rPr lang="uk-UA" sz="2000" b="1" dirty="0" smtClean="0">
                <a:solidFill>
                  <a:srgbClr val="002060"/>
                </a:solidFill>
              </a:rPr>
              <a:t>Пошук інформації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09800" y="609600"/>
            <a:ext cx="44725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0" kern="10" cap="none" spc="0" dirty="0" err="1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/>
              </a:rPr>
              <a:t>ПіДГОТОВЧИЙ</a:t>
            </a:r>
            <a:endParaRPr lang="uk-UA" sz="4800" b="0" cap="none" spc="0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Картинки по запросу фони для презентацій шко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8285" cy="6858000"/>
          </a:xfrm>
          <a:prstGeom prst="rect">
            <a:avLst/>
          </a:prstGeom>
          <a:noFill/>
        </p:spPr>
      </p:pic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1295400" y="304800"/>
            <a:ext cx="6629400" cy="1295400"/>
          </a:xfrm>
          <a:prstGeom prst="rect">
            <a:avLst/>
          </a:prstGeom>
          <a:noFill/>
        </p:spPr>
        <p:txBody>
          <a:bodyPr wrap="none" fromWordArt="1"/>
          <a:lstStyle/>
          <a:p>
            <a:pPr algn="ctr"/>
            <a:r>
              <a:rPr lang="uk-UA" sz="4800" kern="10" dirty="0">
                <a:ln w="28575">
                  <a:solidFill>
                    <a:srgbClr val="FFFF00"/>
                  </a:solidFill>
                </a:ln>
                <a:solidFill>
                  <a:srgbClr val="C00000"/>
                </a:solidFill>
                <a:latin typeface="Impact"/>
              </a:rPr>
              <a:t>Практично - </a:t>
            </a:r>
            <a:r>
              <a:rPr lang="uk-UA" sz="4800" kern="10" dirty="0" err="1">
                <a:ln w="28575">
                  <a:solidFill>
                    <a:srgbClr val="FFFF00"/>
                  </a:solidFill>
                </a:ln>
                <a:solidFill>
                  <a:srgbClr val="C00000"/>
                </a:solidFill>
                <a:latin typeface="Impact"/>
              </a:rPr>
              <a:t>виконавчиЙ</a:t>
            </a:r>
            <a:endParaRPr lang="uk-UA" sz="4800" kern="10" dirty="0">
              <a:ln w="28575">
                <a:solidFill>
                  <a:srgbClr val="FFFF00"/>
                </a:solidFill>
              </a:ln>
              <a:solidFill>
                <a:srgbClr val="C00000"/>
              </a:solidFill>
              <a:latin typeface="Impact"/>
            </a:endParaRP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1828800" y="1447800"/>
            <a:ext cx="54102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uk-UA" sz="3600" kern="10" dirty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66FFFF"/>
                </a:solidFill>
                <a:latin typeface="Times New Roman"/>
                <a:cs typeface="Times New Roman"/>
              </a:rPr>
              <a:t>Виконання проекту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52400" y="2438400"/>
            <a:ext cx="2743200" cy="7620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000" b="1" i="1">
                <a:solidFill>
                  <a:srgbClr val="0033CC"/>
                </a:solidFill>
              </a:rPr>
              <a:t>Збір інформації</a:t>
            </a:r>
            <a:endParaRPr lang="ru-RU" sz="2000" b="1" i="1">
              <a:solidFill>
                <a:srgbClr val="0033CC"/>
              </a:solidFill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048000" y="2438400"/>
            <a:ext cx="2895600" cy="1219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000" b="1" i="1" dirty="0">
                <a:solidFill>
                  <a:srgbClr val="0033CC"/>
                </a:solidFill>
              </a:rPr>
              <a:t>Аналіз інформації</a:t>
            </a:r>
          </a:p>
          <a:p>
            <a:pPr algn="ctr"/>
            <a:r>
              <a:rPr lang="uk-UA" sz="2000" b="1" i="1" dirty="0">
                <a:solidFill>
                  <a:srgbClr val="0033CC"/>
                </a:solidFill>
              </a:rPr>
              <a:t>та формулювання</a:t>
            </a:r>
          </a:p>
          <a:p>
            <a:pPr algn="ctr"/>
            <a:r>
              <a:rPr lang="uk-UA" sz="2000" b="1" i="1" dirty="0">
                <a:solidFill>
                  <a:srgbClr val="0033CC"/>
                </a:solidFill>
              </a:rPr>
              <a:t>висновків</a:t>
            </a:r>
            <a:endParaRPr lang="ru-RU" sz="2000" b="1" i="1" dirty="0">
              <a:solidFill>
                <a:srgbClr val="0033CC"/>
              </a:solidFill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096000" y="2438400"/>
            <a:ext cx="2819400" cy="7620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000" b="1" i="1" dirty="0">
                <a:solidFill>
                  <a:srgbClr val="0033CC"/>
                </a:solidFill>
              </a:rPr>
              <a:t>Оформлення</a:t>
            </a:r>
          </a:p>
          <a:p>
            <a:pPr algn="ctr"/>
            <a:r>
              <a:rPr lang="uk-UA" sz="2000" b="1" i="1" dirty="0">
                <a:solidFill>
                  <a:srgbClr val="0033CC"/>
                </a:solidFill>
              </a:rPr>
              <a:t>результатів</a:t>
            </a:r>
            <a:endParaRPr lang="ru-RU" sz="2000" b="1" i="1" dirty="0">
              <a:solidFill>
                <a:srgbClr val="0033CC"/>
              </a:solidFill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1219200" y="2133600"/>
            <a:ext cx="1524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44196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6324600" y="2057400"/>
            <a:ext cx="1219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152400" y="3962400"/>
            <a:ext cx="8686800" cy="1295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1600" b="1" dirty="0" smtClean="0"/>
              <a:t> Виставка, газета, журнал, довідник, діюча форма гри, колекція, костюм,</a:t>
            </a:r>
          </a:p>
          <a:p>
            <a:pPr algn="ctr"/>
            <a:r>
              <a:rPr lang="uk-UA" sz="1600" b="1" dirty="0" smtClean="0"/>
              <a:t>модель, музичний твір, навчальний посібник, екскурсія, мультимедійний продукт,</a:t>
            </a:r>
          </a:p>
          <a:p>
            <a:pPr algn="ctr"/>
            <a:r>
              <a:rPr lang="uk-UA" sz="1600" b="1" dirty="0" smtClean="0"/>
              <a:t>оформлення кабінету, постановка, свято, прогноз</a:t>
            </a:r>
            <a:endParaRPr lang="ru-RU" sz="1600" b="1" dirty="0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7543800" y="32004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>
            <a:off x="8915400" y="28194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9144000" y="2819400"/>
            <a:ext cx="0" cy="3352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 flipH="1">
            <a:off x="8915400" y="61722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34" grpId="0" animBg="1"/>
      <p:bldP spid="297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2209800" y="533400"/>
            <a:ext cx="6019800" cy="609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uk-UA" sz="3600" kern="10" dirty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/>
              </a:rPr>
              <a:t>Заключний</a:t>
            </a: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533400" y="1219200"/>
            <a:ext cx="1752600" cy="1066800"/>
          </a:xfrm>
          <a:prstGeom prst="bevel">
            <a:avLst>
              <a:gd name="adj" fmla="val 12500"/>
            </a:avLst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>
                <a:solidFill>
                  <a:srgbClr val="000000"/>
                </a:solidFill>
              </a:rPr>
              <a:t>Презентація </a:t>
            </a:r>
          </a:p>
          <a:p>
            <a:pPr algn="ctr"/>
            <a:r>
              <a:rPr lang="uk-UA" b="1" dirty="0">
                <a:solidFill>
                  <a:srgbClr val="000000"/>
                </a:solidFill>
              </a:rPr>
              <a:t>проекту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057400" y="1752600"/>
            <a:ext cx="1676400" cy="1042988"/>
          </a:xfrm>
          <a:prstGeom prst="bevel">
            <a:avLst>
              <a:gd name="adj" fmla="val 12500"/>
            </a:avLst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>
                <a:solidFill>
                  <a:srgbClr val="000000"/>
                </a:solidFill>
              </a:rPr>
              <a:t>Захист</a:t>
            </a:r>
          </a:p>
          <a:p>
            <a:pPr algn="ctr"/>
            <a:r>
              <a:rPr lang="uk-UA" b="1">
                <a:solidFill>
                  <a:srgbClr val="000000"/>
                </a:solidFill>
              </a:rPr>
              <a:t>проекту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657600" y="1295400"/>
            <a:ext cx="1676400" cy="990600"/>
          </a:xfrm>
          <a:prstGeom prst="bevel">
            <a:avLst>
              <a:gd name="adj" fmla="val 12500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>
                <a:solidFill>
                  <a:srgbClr val="000000"/>
                </a:solidFill>
              </a:rPr>
              <a:t>Оцінка</a:t>
            </a:r>
          </a:p>
          <a:p>
            <a:pPr algn="ctr"/>
            <a:r>
              <a:rPr lang="uk-UA" b="1" dirty="0">
                <a:solidFill>
                  <a:srgbClr val="000000"/>
                </a:solidFill>
              </a:rPr>
              <a:t>проекту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5257800" y="1828800"/>
            <a:ext cx="1676400" cy="990600"/>
          </a:xfrm>
          <a:prstGeom prst="bevel">
            <a:avLst>
              <a:gd name="adj" fmla="val 12500"/>
            </a:avLst>
          </a:prstGeom>
          <a:solidFill>
            <a:srgbClr val="FF505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>
                <a:solidFill>
                  <a:srgbClr val="000000"/>
                </a:solidFill>
              </a:rPr>
              <a:t>Оголошення</a:t>
            </a:r>
          </a:p>
          <a:p>
            <a:pPr algn="ctr"/>
            <a:r>
              <a:rPr lang="uk-UA" b="1">
                <a:solidFill>
                  <a:srgbClr val="000000"/>
                </a:solidFill>
              </a:rPr>
              <a:t>результатів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858000" y="1295400"/>
            <a:ext cx="1676400" cy="990600"/>
          </a:xfrm>
          <a:prstGeom prst="bevel">
            <a:avLst>
              <a:gd name="adj" fmla="val 12500"/>
            </a:avLst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>
                <a:solidFill>
                  <a:srgbClr val="000000"/>
                </a:solidFill>
              </a:rPr>
              <a:t>Реалізація</a:t>
            </a:r>
          </a:p>
          <a:p>
            <a:pPr algn="ctr"/>
            <a:r>
              <a:rPr lang="uk-UA" b="1">
                <a:solidFill>
                  <a:srgbClr val="000000"/>
                </a:solidFill>
              </a:rPr>
              <a:t>проекту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381000" y="2971800"/>
            <a:ext cx="3886200" cy="3581400"/>
          </a:xfrm>
          <a:prstGeom prst="verticalScroll">
            <a:avLst>
              <a:gd name="adj" fmla="val 12500"/>
            </a:avLst>
          </a:prstGeom>
          <a:solidFill>
            <a:schemeClr val="accent3">
              <a:lumMod val="60000"/>
              <a:lumOff val="40000"/>
            </a:schemeClr>
          </a:solidFill>
          <a:ln w="476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</a:pPr>
            <a:r>
              <a:rPr lang="uk-UA" sz="2000" b="1" dirty="0">
                <a:solidFill>
                  <a:srgbClr val="000000"/>
                </a:solidFill>
              </a:rPr>
              <a:t>Готують проекти до </a:t>
            </a:r>
          </a:p>
          <a:p>
            <a:r>
              <a:rPr lang="uk-UA" sz="2000" b="1" dirty="0">
                <a:solidFill>
                  <a:srgbClr val="000000"/>
                </a:solidFill>
              </a:rPr>
              <a:t> презентації та захисту</a:t>
            </a:r>
          </a:p>
          <a:p>
            <a:endParaRPr lang="uk-UA" sz="2000" b="1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uk-UA" sz="2000" b="1" dirty="0">
                <a:solidFill>
                  <a:srgbClr val="000000"/>
                </a:solidFill>
              </a:rPr>
              <a:t>Подають критерії </a:t>
            </a:r>
            <a:endParaRPr lang="uk-UA" sz="2000" b="1" dirty="0" smtClean="0">
              <a:solidFill>
                <a:srgbClr val="000000"/>
              </a:solidFill>
            </a:endParaRPr>
          </a:p>
          <a:p>
            <a:r>
              <a:rPr lang="uk-UA" sz="2000" b="1" dirty="0" smtClean="0">
                <a:solidFill>
                  <a:srgbClr val="000000"/>
                </a:solidFill>
              </a:rPr>
              <a:t>оцінки</a:t>
            </a:r>
            <a:endParaRPr lang="uk-UA" sz="2000" b="1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endParaRPr lang="uk-UA" sz="2000" b="1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uk-UA" sz="2000" b="1" dirty="0">
                <a:solidFill>
                  <a:srgbClr val="000000"/>
                </a:solidFill>
              </a:rPr>
              <a:t>Презентують і </a:t>
            </a:r>
            <a:endParaRPr lang="uk-UA" sz="2000" b="1" dirty="0" smtClean="0">
              <a:solidFill>
                <a:srgbClr val="000000"/>
              </a:solidFill>
            </a:endParaRPr>
          </a:p>
          <a:p>
            <a:r>
              <a:rPr lang="uk-UA" sz="2000" b="1" dirty="0" smtClean="0">
                <a:solidFill>
                  <a:srgbClr val="000000"/>
                </a:solidFill>
              </a:rPr>
              <a:t>захищають</a:t>
            </a:r>
            <a:endParaRPr lang="uk-UA" sz="2000" b="1" dirty="0">
              <a:solidFill>
                <a:srgbClr val="000000"/>
              </a:solidFill>
            </a:endParaRPr>
          </a:p>
          <a:p>
            <a:r>
              <a:rPr lang="uk-UA" sz="2000" b="1" dirty="0">
                <a:solidFill>
                  <a:srgbClr val="000000"/>
                </a:solidFill>
              </a:rPr>
              <a:t> свій проект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4800600" y="2895600"/>
            <a:ext cx="3886200" cy="3657600"/>
          </a:xfrm>
          <a:prstGeom prst="verticalScroll">
            <a:avLst>
              <a:gd name="adj" fmla="val 12500"/>
            </a:avLst>
          </a:prstGeom>
          <a:solidFill>
            <a:schemeClr val="accent3">
              <a:lumMod val="60000"/>
              <a:lumOff val="40000"/>
            </a:schemeClr>
          </a:solidFill>
          <a:ln w="476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</a:pPr>
            <a:r>
              <a:rPr lang="uk-UA" b="1">
                <a:solidFill>
                  <a:srgbClr val="000000"/>
                </a:solidFill>
              </a:rPr>
              <a:t>Оцінюють проект</a:t>
            </a:r>
          </a:p>
          <a:p>
            <a:endParaRPr lang="uk-UA" b="1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uk-UA" b="1">
                <a:solidFill>
                  <a:srgbClr val="000000"/>
                </a:solidFill>
              </a:rPr>
              <a:t>Оцінюють презентації</a:t>
            </a:r>
          </a:p>
          <a:p>
            <a:endParaRPr lang="uk-UA" b="1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uk-UA" b="1">
                <a:solidFill>
                  <a:srgbClr val="000000"/>
                </a:solidFill>
              </a:rPr>
              <a:t>Ставлять запитання на </a:t>
            </a:r>
          </a:p>
          <a:p>
            <a:r>
              <a:rPr lang="uk-UA" b="1">
                <a:solidFill>
                  <a:srgbClr val="000000"/>
                </a:solidFill>
              </a:rPr>
              <a:t> захисті проектів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30734" name="WordArt 14"/>
          <p:cNvSpPr>
            <a:spLocks noChangeArrowheads="1" noChangeShapeType="1" noTextEdit="1"/>
          </p:cNvSpPr>
          <p:nvPr/>
        </p:nvSpPr>
        <p:spPr bwMode="auto">
          <a:xfrm>
            <a:off x="1371600" y="3048000"/>
            <a:ext cx="2438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Учні</a:t>
            </a:r>
          </a:p>
        </p:txBody>
      </p:sp>
      <p:sp>
        <p:nvSpPr>
          <p:cNvPr id="30735" name="WordArt 15"/>
          <p:cNvSpPr>
            <a:spLocks noChangeArrowheads="1" noChangeShapeType="1" noTextEdit="1"/>
          </p:cNvSpPr>
          <p:nvPr/>
        </p:nvSpPr>
        <p:spPr bwMode="auto">
          <a:xfrm>
            <a:off x="5638800" y="2895600"/>
            <a:ext cx="2819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99"/>
                </a:solidFill>
                <a:latin typeface="Arial"/>
                <a:cs typeface="Arial"/>
              </a:rPr>
              <a:t>Вчителі</a:t>
            </a:r>
          </a:p>
        </p:txBody>
      </p:sp>
      <p:sp>
        <p:nvSpPr>
          <p:cNvPr id="6146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148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  <p:bldP spid="30726" grpId="0" animBg="1"/>
      <p:bldP spid="30727" grpId="0" animBg="1"/>
      <p:bldP spid="30728" grpId="0" animBg="1"/>
      <p:bldP spid="30729" grpId="0" animBg="1"/>
      <p:bldP spid="30732" grpId="0" animBg="1"/>
      <p:bldP spid="30733" grpId="0" animBg="1"/>
      <p:bldP spid="30734" grpId="1"/>
      <p:bldP spid="307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757</TotalTime>
  <Words>403</Words>
  <Application>Microsoft Office PowerPoint</Application>
  <PresentationFormat>Экран (4:3)</PresentationFormat>
  <Paragraphs>115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Calibri</vt:lpstr>
      <vt:lpstr>Constantia</vt:lpstr>
      <vt:lpstr>Georgia</vt:lpstr>
      <vt:lpstr>Impact</vt:lpstr>
      <vt:lpstr>Times New Roman</vt:lpstr>
      <vt:lpstr>Wingdings</vt:lpstr>
      <vt:lpstr>Wingdings 2</vt:lpstr>
      <vt:lpstr>Поток</vt:lpstr>
      <vt:lpstr>Презентация PowerPoint</vt:lpstr>
      <vt:lpstr>Проект (від лат. кинутий вперед) – це задум, план; сукупність документів і розрахунків, необхідних для його створення; результативна дія</vt:lpstr>
      <vt:lpstr>Що являє собою метод навчальних проектів?</vt:lpstr>
      <vt:lpstr>Мета застосування методу проектів:</vt:lpstr>
      <vt:lpstr>Презентация PowerPoint</vt:lpstr>
      <vt:lpstr>Етапи реалізації проекту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Микола</dc:creator>
  <cp:lastModifiedBy>Lenovo</cp:lastModifiedBy>
  <cp:revision>76</cp:revision>
  <dcterms:created xsi:type="dcterms:W3CDTF">2016-11-22T18:18:22Z</dcterms:created>
  <dcterms:modified xsi:type="dcterms:W3CDTF">2021-03-21T17:06:39Z</dcterms:modified>
</cp:coreProperties>
</file>