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3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Аналіз анкетування вчителів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8064896" cy="1752600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Підготував заступник керівника Красненського ОЗЗСО І-ІІІ ступенів №1</a:t>
            </a:r>
          </a:p>
          <a:p>
            <a:r>
              <a:rPr lang="uk-UA" dirty="0" smtClean="0"/>
              <a:t>Братейко Я. 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4092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Що Ви робите для того, щоб запобігати випадкам порушень академічної доброчесності серед здобувачів освіти (списування, плагіат, фальсифікація тощо)?</a:t>
            </a:r>
            <a:endParaRPr lang="uk-UA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t="43009" r="11966" b="11993"/>
          <a:stretch/>
        </p:blipFill>
        <p:spPr bwMode="auto">
          <a:xfrm>
            <a:off x="205787" y="2132856"/>
            <a:ext cx="893732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34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комунікації</a:t>
            </a:r>
            <a:r>
              <a:rPr lang="ru-RU" b="1" dirty="0"/>
              <a:t> з батьками Ви </a:t>
            </a:r>
            <a:r>
              <a:rPr lang="ru-RU" b="1" dirty="0" err="1"/>
              <a:t>використовуєте</a:t>
            </a:r>
            <a:r>
              <a:rPr lang="ru-RU" b="1" dirty="0"/>
              <a:t>?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2" t="47602" r="17299" b="9237"/>
          <a:stretch/>
        </p:blipFill>
        <p:spPr bwMode="auto">
          <a:xfrm>
            <a:off x="179512" y="2276872"/>
            <a:ext cx="895963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99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Ви </a:t>
            </a:r>
            <a:r>
              <a:rPr lang="ru-RU" sz="3600" b="1" dirty="0" err="1"/>
              <a:t>задоволені</a:t>
            </a:r>
            <a:r>
              <a:rPr lang="ru-RU" sz="3600" b="1" dirty="0"/>
              <a:t> </a:t>
            </a:r>
            <a:r>
              <a:rPr lang="ru-RU" sz="3600" b="1" dirty="0" err="1"/>
              <a:t>освітнім</a:t>
            </a:r>
            <a:r>
              <a:rPr lang="ru-RU" sz="3600" b="1" dirty="0"/>
              <a:t> </a:t>
            </a:r>
            <a:r>
              <a:rPr lang="ru-RU" sz="3600" b="1" dirty="0" err="1"/>
              <a:t>середовищем</a:t>
            </a:r>
            <a:r>
              <a:rPr lang="ru-RU" sz="3600" b="1" dirty="0"/>
              <a:t> та </a:t>
            </a:r>
            <a:r>
              <a:rPr lang="ru-RU" sz="3600" b="1" dirty="0" err="1"/>
              <a:t>умовами</a:t>
            </a:r>
            <a:r>
              <a:rPr lang="ru-RU" sz="3600" b="1" dirty="0"/>
              <a:t> </a:t>
            </a:r>
            <a:r>
              <a:rPr lang="ru-RU" sz="3600" b="1" dirty="0" err="1"/>
              <a:t>праці</a:t>
            </a:r>
            <a:r>
              <a:rPr lang="ru-RU" sz="3600" b="1" dirty="0"/>
              <a:t> у </a:t>
            </a:r>
            <a:r>
              <a:rPr lang="ru-RU" sz="3600" b="1" dirty="0" err="1"/>
              <a:t>закладі</a:t>
            </a:r>
            <a:r>
              <a:rPr lang="ru-RU" sz="3600" b="1" dirty="0"/>
              <a:t>?</a:t>
            </a:r>
            <a:endParaRPr lang="uk-UA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57396" r="16783" b="7401"/>
          <a:stretch/>
        </p:blipFill>
        <p:spPr bwMode="auto">
          <a:xfrm>
            <a:off x="179512" y="2348880"/>
            <a:ext cx="891208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46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Ви </a:t>
            </a:r>
            <a:r>
              <a:rPr lang="ru-RU" sz="3200" b="1" dirty="0" err="1"/>
              <a:t>задоволені</a:t>
            </a:r>
            <a:r>
              <a:rPr lang="ru-RU" sz="3200" b="1" dirty="0"/>
              <a:t> </a:t>
            </a:r>
            <a:r>
              <a:rPr lang="ru-RU" sz="3200" b="1" dirty="0" err="1"/>
              <a:t>мотиваційними</a:t>
            </a:r>
            <a:r>
              <a:rPr lang="ru-RU" sz="3200" b="1" dirty="0"/>
              <a:t> заходами,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практикуються</a:t>
            </a:r>
            <a:r>
              <a:rPr lang="ru-RU" sz="3200" b="1" dirty="0"/>
              <a:t> у </a:t>
            </a:r>
            <a:r>
              <a:rPr lang="ru-RU" sz="3200" b="1" dirty="0" err="1"/>
              <a:t>закладі</a:t>
            </a:r>
            <a:r>
              <a:rPr lang="ru-RU" sz="3200" b="1" dirty="0"/>
              <a:t> </a:t>
            </a:r>
            <a:r>
              <a:rPr lang="ru-RU" sz="3200" b="1" dirty="0" err="1"/>
              <a:t>освіти</a:t>
            </a:r>
            <a:r>
              <a:rPr lang="ru-RU" sz="3200" b="1" dirty="0"/>
              <a:t>?</a:t>
            </a:r>
            <a:endParaRPr lang="uk-UA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8" t="41785" r="28831" b="19645"/>
          <a:stretch/>
        </p:blipFill>
        <p:spPr bwMode="auto">
          <a:xfrm>
            <a:off x="827584" y="2276872"/>
            <a:ext cx="7704856" cy="37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23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Психологічний</a:t>
            </a:r>
            <a:r>
              <a:rPr lang="ru-RU" b="1" dirty="0"/>
              <a:t> </a:t>
            </a:r>
            <a:r>
              <a:rPr lang="ru-RU" b="1" dirty="0" err="1"/>
              <a:t>клімат</a:t>
            </a:r>
            <a:r>
              <a:rPr lang="ru-RU" b="1" dirty="0"/>
              <a:t> закладу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r>
              <a:rPr lang="ru-RU" b="1" dirty="0" err="1"/>
              <a:t>сприяє</a:t>
            </a:r>
            <a:r>
              <a:rPr lang="ru-RU" b="1" dirty="0"/>
              <a:t> </a:t>
            </a:r>
            <a:r>
              <a:rPr lang="ru-RU" b="1" dirty="0" err="1"/>
              <a:t>співпраці</a:t>
            </a:r>
            <a:r>
              <a:rPr lang="ru-RU" b="1" dirty="0"/>
              <a:t> </a:t>
            </a:r>
            <a:r>
              <a:rPr lang="ru-RU" b="1" dirty="0" err="1"/>
              <a:t>педагогів</a:t>
            </a:r>
            <a:r>
              <a:rPr lang="ru-RU" b="1" dirty="0"/>
              <a:t>?</a:t>
            </a:r>
            <a:endParaRPr lang="uk-U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1" t="44845" r="15751" b="17809"/>
          <a:stretch/>
        </p:blipFill>
        <p:spPr bwMode="auto">
          <a:xfrm>
            <a:off x="251520" y="2492896"/>
            <a:ext cx="85772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392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Керівництво відкрите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для </a:t>
            </a:r>
            <a:r>
              <a:rPr lang="uk-UA" dirty="0" smtClean="0"/>
              <a:t>спілкування</a:t>
            </a:r>
            <a:r>
              <a:rPr lang="uk-UA" dirty="0" smtClean="0"/>
              <a:t>? </a:t>
            </a:r>
            <a:br>
              <a:rPr lang="uk-UA" dirty="0" smtClean="0"/>
            </a:br>
            <a:r>
              <a:rPr lang="uk-UA" i="1" dirty="0" smtClean="0"/>
              <a:t>(Діаграма позначена стрілкою)</a:t>
            </a:r>
            <a:endParaRPr lang="uk-UA" i="1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44845" r="9383" b="16278"/>
          <a:stretch/>
        </p:blipFill>
        <p:spPr bwMode="auto">
          <a:xfrm>
            <a:off x="73905" y="1772816"/>
            <a:ext cx="90730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 rot="16200000">
            <a:off x="827584" y="587727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687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Керівництво та педагогічні працівники співпрацюють і забезпечують зворотній зв’язок щодо їхньої </a:t>
            </a:r>
            <a:r>
              <a:rPr lang="uk-UA" sz="3200" dirty="0" smtClean="0"/>
              <a:t>праці. </a:t>
            </a:r>
            <a:r>
              <a:rPr lang="uk-UA" sz="3200" i="1" dirty="0"/>
              <a:t>(Діаграма позначена стрілкою)</a:t>
            </a:r>
            <a:endParaRPr lang="uk-UA" sz="32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44845" r="9383" b="16278"/>
          <a:stretch/>
        </p:blipFill>
        <p:spPr bwMode="auto">
          <a:xfrm>
            <a:off x="73905" y="1772816"/>
            <a:ext cx="90730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16200000">
            <a:off x="2771800" y="587727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661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Керівництво враховує пропозиції, надані педагогічними працівниками щодо підвищення якості освітнього </a:t>
            </a:r>
            <a:r>
              <a:rPr lang="uk-UA" sz="3200" dirty="0" smtClean="0"/>
              <a:t>процесу. </a:t>
            </a:r>
            <a:r>
              <a:rPr lang="uk-UA" sz="3200" i="1" dirty="0"/>
              <a:t>(Діаграма позначена стрілкою)</a:t>
            </a:r>
            <a:endParaRPr lang="uk-UA" sz="32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44845" r="9383" b="16278"/>
          <a:stretch/>
        </p:blipFill>
        <p:spPr bwMode="auto">
          <a:xfrm>
            <a:off x="73905" y="1772816"/>
            <a:ext cx="90730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16200000">
            <a:off x="4283968" y="587727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211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Педагогічні працівники можуть без побоювань висловлювати власну думку, навіть якщо вона не співпадає з позицією </a:t>
            </a:r>
            <a:r>
              <a:rPr lang="uk-UA" sz="3200" dirty="0" smtClean="0"/>
              <a:t>керівництва. </a:t>
            </a:r>
            <a:r>
              <a:rPr lang="uk-UA" sz="3200" i="1" dirty="0"/>
              <a:t>(Діаграма позначена стрілкою)</a:t>
            </a:r>
            <a:endParaRPr lang="uk-UA" sz="32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44845" r="9383" b="16278"/>
          <a:stretch/>
        </p:blipFill>
        <p:spPr bwMode="auto">
          <a:xfrm>
            <a:off x="73905" y="1772816"/>
            <a:ext cx="90730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16200000">
            <a:off x="6156176" y="587727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3357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Розбіжності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виникли</a:t>
            </a:r>
            <a:r>
              <a:rPr lang="ru-RU" sz="3200" dirty="0"/>
              <a:t> </a:t>
            </a:r>
            <a:r>
              <a:rPr lang="ru-RU" sz="3200" dirty="0" err="1"/>
              <a:t>між</a:t>
            </a:r>
            <a:r>
              <a:rPr lang="ru-RU" sz="3200" dirty="0"/>
              <a:t> </a:t>
            </a:r>
            <a:r>
              <a:rPr lang="ru-RU" sz="3200" dirty="0" err="1"/>
              <a:t>педагогічними</a:t>
            </a:r>
            <a:r>
              <a:rPr lang="ru-RU" sz="3200" dirty="0"/>
              <a:t> </a:t>
            </a:r>
            <a:r>
              <a:rPr lang="ru-RU" sz="3200" dirty="0" err="1"/>
              <a:t>працівниками</a:t>
            </a:r>
            <a:r>
              <a:rPr lang="ru-RU" sz="3200" dirty="0"/>
              <a:t> та </a:t>
            </a:r>
            <a:r>
              <a:rPr lang="ru-RU" sz="3200" dirty="0" err="1"/>
              <a:t>керівництвом</a:t>
            </a:r>
            <a:r>
              <a:rPr lang="ru-RU" sz="3200" dirty="0"/>
              <a:t> </a:t>
            </a:r>
            <a:r>
              <a:rPr lang="ru-RU" sz="3200" dirty="0" err="1"/>
              <a:t>школи</a:t>
            </a:r>
            <a:r>
              <a:rPr lang="ru-RU" sz="3200" dirty="0"/>
              <a:t>, </a:t>
            </a:r>
            <a:r>
              <a:rPr lang="ru-RU" sz="3200" dirty="0" err="1"/>
              <a:t>вирішуються</a:t>
            </a:r>
            <a:r>
              <a:rPr lang="ru-RU" sz="3200" dirty="0"/>
              <a:t> </a:t>
            </a:r>
            <a:r>
              <a:rPr lang="ru-RU" sz="3200" dirty="0" smtClean="0"/>
              <a:t>конструктивно. </a:t>
            </a:r>
            <a:r>
              <a:rPr lang="uk-UA" sz="3200" i="1" dirty="0"/>
              <a:t>(Діаграма позначена стрілкою)</a:t>
            </a:r>
            <a:endParaRPr lang="uk-UA" sz="32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44845" r="9383" b="16278"/>
          <a:stretch/>
        </p:blipFill>
        <p:spPr bwMode="auto">
          <a:xfrm>
            <a:off x="73905" y="1772816"/>
            <a:ext cx="907300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16200000">
            <a:off x="7668344" y="587727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56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uk-UA" dirty="0" smtClean="0"/>
              <a:t>В опитуванні взяли участь  34 респонденти</a:t>
            </a:r>
            <a:endParaRPr lang="uk-UA" dirty="0"/>
          </a:p>
        </p:txBody>
      </p:sp>
      <p:sp>
        <p:nvSpPr>
          <p:cNvPr id="4" name="AutoShape 2" descr="Діаграма відповідей у Формах. Назва запитання: Яку тематику для професійного зростання Ви обирали упродовж останніх 5 років? (можливо обрати декілька варіантів відповідей). Кількість відповідей: 34 відповіді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Діаграма відповідей у Формах. Назва запитання: Яку тематику для професійного зростання Ви обирали упродовж останніх 5 років? (можливо обрати декілька варіантів відповідей). Кількість відповідей: 34 відповіді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846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Вас </a:t>
            </a:r>
            <a:r>
              <a:rPr lang="ru-RU" b="1" dirty="0" err="1"/>
              <a:t>задовольняють</a:t>
            </a:r>
            <a:r>
              <a:rPr lang="ru-RU" b="1" dirty="0"/>
              <a:t> </a:t>
            </a:r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організації</a:t>
            </a:r>
            <a:r>
              <a:rPr lang="ru-RU" b="1" dirty="0"/>
              <a:t> </a:t>
            </a:r>
            <a:r>
              <a:rPr lang="ru-RU" b="1" dirty="0" err="1"/>
              <a:t>харчування</a:t>
            </a:r>
            <a:r>
              <a:rPr lang="ru-RU" b="1" dirty="0"/>
              <a:t> у </a:t>
            </a:r>
            <a:r>
              <a:rPr lang="ru-RU" b="1" dirty="0" err="1"/>
              <a:t>закладі</a:t>
            </a:r>
            <a:r>
              <a:rPr lang="ru-RU" b="1" dirty="0"/>
              <a:t>?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3" t="47907" r="26594" b="9238"/>
          <a:stretch/>
        </p:blipFill>
        <p:spPr bwMode="auto">
          <a:xfrm>
            <a:off x="395536" y="2060848"/>
            <a:ext cx="841258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276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У </a:t>
            </a:r>
            <a:r>
              <a:rPr lang="ru-RU" sz="3200" b="1" dirty="0" err="1"/>
              <a:t>закладі</a:t>
            </a:r>
            <a:r>
              <a:rPr lang="ru-RU" sz="3200" b="1" dirty="0"/>
              <a:t> </a:t>
            </a:r>
            <a:r>
              <a:rPr lang="ru-RU" sz="3200" b="1" dirty="0" err="1"/>
              <a:t>освіти</a:t>
            </a:r>
            <a:r>
              <a:rPr lang="ru-RU" sz="3200" b="1" dirty="0"/>
              <a:t> </a:t>
            </a:r>
            <a:r>
              <a:rPr lang="ru-RU" sz="3200" b="1" dirty="0" err="1"/>
              <a:t>розроблені</a:t>
            </a:r>
            <a:r>
              <a:rPr lang="ru-RU" sz="3200" b="1" dirty="0"/>
              <a:t> правила </a:t>
            </a:r>
            <a:r>
              <a:rPr lang="ru-RU" sz="3200" b="1" dirty="0" err="1"/>
              <a:t>поведінки</a:t>
            </a:r>
            <a:r>
              <a:rPr lang="ru-RU" sz="3200" b="1" dirty="0"/>
              <a:t> та </a:t>
            </a:r>
            <a:r>
              <a:rPr lang="ru-RU" sz="3200" b="1" dirty="0" err="1"/>
              <a:t>учасники</a:t>
            </a:r>
            <a:r>
              <a:rPr lang="ru-RU" sz="3200" b="1" dirty="0"/>
              <a:t> </a:t>
            </a:r>
            <a:r>
              <a:rPr lang="ru-RU" sz="3200" b="1" dirty="0" err="1"/>
              <a:t>освітнього</a:t>
            </a:r>
            <a:r>
              <a:rPr lang="ru-RU" sz="3200" b="1" dirty="0"/>
              <a:t> </a:t>
            </a:r>
            <a:r>
              <a:rPr lang="ru-RU" sz="3200" b="1" dirty="0" err="1"/>
              <a:t>процесу</a:t>
            </a:r>
            <a:r>
              <a:rPr lang="ru-RU" sz="3200" b="1" dirty="0"/>
              <a:t> </a:t>
            </a:r>
            <a:r>
              <a:rPr lang="ru-RU" sz="3200" b="1" dirty="0" err="1"/>
              <a:t>дотримуються</a:t>
            </a:r>
            <a:r>
              <a:rPr lang="ru-RU" sz="3200" b="1" dirty="0"/>
              <a:t> </a:t>
            </a:r>
            <a:r>
              <a:rPr lang="ru-RU" sz="3200" b="1" dirty="0" err="1"/>
              <a:t>їх</a:t>
            </a:r>
            <a:r>
              <a:rPr lang="ru-RU" sz="3200" b="1" dirty="0"/>
              <a:t>?</a:t>
            </a:r>
            <a:endParaRPr lang="uk-UA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t="50662" r="11966" b="7706"/>
          <a:stretch/>
        </p:blipFill>
        <p:spPr bwMode="auto">
          <a:xfrm>
            <a:off x="179512" y="2204864"/>
            <a:ext cx="884109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3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Яка Ваша роль у </a:t>
            </a:r>
            <a:r>
              <a:rPr lang="ru-RU" sz="3600" b="1" dirty="0" err="1"/>
              <a:t>запобіганні</a:t>
            </a:r>
            <a:r>
              <a:rPr lang="ru-RU" sz="3600" b="1" dirty="0"/>
              <a:t> </a:t>
            </a:r>
            <a:r>
              <a:rPr lang="ru-RU" sz="3600" b="1" dirty="0" err="1"/>
              <a:t>проявам</a:t>
            </a:r>
            <a:r>
              <a:rPr lang="ru-RU" sz="3600" b="1" dirty="0"/>
              <a:t> </a:t>
            </a:r>
            <a:r>
              <a:rPr lang="ru-RU" sz="3600" b="1" dirty="0" err="1"/>
              <a:t>дискримінації</a:t>
            </a:r>
            <a:r>
              <a:rPr lang="ru-RU" sz="3600" b="1" dirty="0"/>
              <a:t> в </a:t>
            </a:r>
            <a:r>
              <a:rPr lang="ru-RU" sz="3600" b="1" dirty="0" err="1"/>
              <a:t>закладі</a:t>
            </a:r>
            <a:r>
              <a:rPr lang="ru-RU" sz="3600" b="1" dirty="0"/>
              <a:t> </a:t>
            </a:r>
            <a:r>
              <a:rPr lang="ru-RU" sz="3600" b="1" dirty="0" err="1"/>
              <a:t>освіти</a:t>
            </a:r>
            <a:r>
              <a:rPr lang="ru-RU" sz="3600" b="1" dirty="0" smtClean="0"/>
              <a:t>? (</a:t>
            </a:r>
            <a:r>
              <a:rPr lang="ru-RU" sz="3600" b="1" dirty="0" err="1" smtClean="0"/>
              <a:t>Особисті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відповіді</a:t>
            </a:r>
            <a:r>
              <a:rPr lang="ru-RU" sz="3600" b="1" dirty="0" smtClean="0"/>
              <a:t>)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dirty="0"/>
              <a:t>Завжди маю свою позицію </a:t>
            </a:r>
            <a:endParaRPr lang="uk-UA" dirty="0" smtClean="0"/>
          </a:p>
          <a:p>
            <a:r>
              <a:rPr lang="uk-UA" dirty="0"/>
              <a:t>Намагаюся </a:t>
            </a:r>
            <a:r>
              <a:rPr lang="uk-UA" dirty="0" smtClean="0"/>
              <a:t>запобігати</a:t>
            </a:r>
          </a:p>
          <a:p>
            <a:r>
              <a:rPr lang="uk-UA" dirty="0"/>
              <a:t>Надаю </a:t>
            </a:r>
            <a:r>
              <a:rPr lang="uk-UA" dirty="0" smtClean="0"/>
              <a:t>рекомендації</a:t>
            </a:r>
          </a:p>
          <a:p>
            <a:r>
              <a:rPr lang="uk-UA" dirty="0"/>
              <a:t>Моя роль полягає у наданні інформації та порад щодо запитань, пов'язаних з дискримінацією в закладі освіти. Я можу надати загальні поради щодо прав та обов'язків учасників освітнього процесу та ознайомити з основними принципами </a:t>
            </a:r>
            <a:r>
              <a:rPr lang="uk-UA" dirty="0" err="1"/>
              <a:t>антидискримінаційної</a:t>
            </a:r>
            <a:r>
              <a:rPr lang="uk-UA" dirty="0"/>
              <a:t> політики</a:t>
            </a:r>
            <a:r>
              <a:rPr lang="uk-UA" dirty="0" smtClean="0"/>
              <a:t>.</a:t>
            </a:r>
          </a:p>
          <a:p>
            <a:r>
              <a:rPr lang="ru-RU" dirty="0"/>
              <a:t>В нас нема </a:t>
            </a:r>
            <a:r>
              <a:rPr lang="ru-RU" dirty="0" err="1"/>
              <a:t>проявів</a:t>
            </a:r>
            <a:r>
              <a:rPr lang="ru-RU" dirty="0"/>
              <a:t> </a:t>
            </a:r>
            <a:r>
              <a:rPr lang="ru-RU" dirty="0" err="1" smtClean="0"/>
              <a:t>дискримінації</a:t>
            </a:r>
            <a:endParaRPr lang="ru-RU" dirty="0" smtClean="0"/>
          </a:p>
          <a:p>
            <a:r>
              <a:rPr lang="uk-UA" dirty="0"/>
              <a:t>Індивідуальні бесіди, </a:t>
            </a:r>
            <a:r>
              <a:rPr lang="uk-UA" dirty="0" smtClean="0"/>
              <a:t>зауваження</a:t>
            </a:r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проявам</a:t>
            </a:r>
            <a:r>
              <a:rPr lang="ru-RU" dirty="0"/>
              <a:t> </a:t>
            </a:r>
            <a:r>
              <a:rPr lang="ru-RU" dirty="0" err="1"/>
              <a:t>дискримінації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 smtClean="0"/>
              <a:t>уроків</a:t>
            </a:r>
            <a:endParaRPr lang="ru-RU" dirty="0" smtClean="0"/>
          </a:p>
          <a:p>
            <a:r>
              <a:rPr lang="ru-RU" dirty="0"/>
              <a:t>Ми </a:t>
            </a:r>
            <a:r>
              <a:rPr lang="ru-RU" dirty="0" err="1"/>
              <a:t>вчителі</a:t>
            </a:r>
            <a:r>
              <a:rPr lang="ru-RU" dirty="0"/>
              <a:t>, </a:t>
            </a:r>
            <a:r>
              <a:rPr lang="ru-RU" dirty="0" err="1"/>
              <a:t>маєм</a:t>
            </a:r>
            <a:r>
              <a:rPr lang="ru-RU" dirty="0"/>
              <a:t> бути прикладом</a:t>
            </a:r>
            <a:r>
              <a:rPr lang="ru-RU" dirty="0" smtClean="0"/>
              <a:t>)</a:t>
            </a:r>
          </a:p>
          <a:p>
            <a:r>
              <a:rPr lang="ru-RU" dirty="0" err="1"/>
              <a:t>Ставлюся</a:t>
            </a:r>
            <a:r>
              <a:rPr lang="ru-RU" dirty="0"/>
              <a:t>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, </a:t>
            </a:r>
            <a:r>
              <a:rPr lang="ru-RU" dirty="0" err="1"/>
              <a:t>допомагаю</a:t>
            </a:r>
            <a:r>
              <a:rPr lang="ru-RU" dirty="0"/>
              <a:t> за </a:t>
            </a:r>
            <a:r>
              <a:rPr lang="ru-RU" dirty="0" smtClean="0"/>
              <a:t>потреби</a:t>
            </a:r>
          </a:p>
          <a:p>
            <a:r>
              <a:rPr lang="ru-RU" dirty="0" err="1"/>
              <a:t>Намагаюсь</a:t>
            </a:r>
            <a:r>
              <a:rPr lang="ru-RU" dirty="0"/>
              <a:t> </a:t>
            </a:r>
            <a:r>
              <a:rPr lang="ru-RU" dirty="0" err="1"/>
              <a:t>згладжувати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, </a:t>
            </a:r>
            <a:r>
              <a:rPr lang="ru-RU" dirty="0" err="1"/>
              <a:t>обговорювати</a:t>
            </a:r>
            <a:r>
              <a:rPr lang="ru-RU" dirty="0"/>
              <a:t> </a:t>
            </a:r>
            <a:r>
              <a:rPr lang="ru-RU" dirty="0" err="1" smtClean="0"/>
              <a:t>проблеми</a:t>
            </a:r>
            <a:endParaRPr lang="ru-RU" dirty="0" smtClean="0"/>
          </a:p>
          <a:p>
            <a:r>
              <a:rPr lang="ru-RU" dirty="0" err="1"/>
              <a:t>Збираю</a:t>
            </a:r>
            <a:r>
              <a:rPr lang="ru-RU" dirty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66086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У </a:t>
            </a:r>
            <a:r>
              <a:rPr lang="ru-RU" b="1" dirty="0" err="1"/>
              <a:t>закладі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r>
              <a:rPr lang="ru-RU" b="1" dirty="0" err="1"/>
              <a:t>реагують</a:t>
            </a:r>
            <a:r>
              <a:rPr lang="ru-RU" b="1" dirty="0"/>
              <a:t> на </a:t>
            </a:r>
            <a:r>
              <a:rPr lang="ru-RU" b="1" dirty="0" err="1"/>
              <a:t>Ваші</a:t>
            </a:r>
            <a:r>
              <a:rPr lang="ru-RU" b="1" dirty="0"/>
              <a:t> </a:t>
            </a:r>
            <a:r>
              <a:rPr lang="ru-RU" b="1" dirty="0" err="1"/>
              <a:t>звернення</a:t>
            </a:r>
            <a:r>
              <a:rPr lang="ru-RU" b="1" dirty="0"/>
              <a:t> про </a:t>
            </a:r>
            <a:r>
              <a:rPr lang="ru-RU" b="1" dirty="0" err="1"/>
              <a:t>випадки</a:t>
            </a:r>
            <a:r>
              <a:rPr lang="ru-RU" b="1" dirty="0"/>
              <a:t> булінгу?</a:t>
            </a:r>
            <a:endParaRPr lang="uk-UA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2" t="46070" r="20570" b="14136"/>
          <a:stretch/>
        </p:blipFill>
        <p:spPr bwMode="auto">
          <a:xfrm>
            <a:off x="323528" y="2348880"/>
            <a:ext cx="856119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9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У закладі освіти проводиться  навчання, просвітницька робота за участі відповідних служб/органів/організацій для учасників освітнього процесу з метою виявлення ознак булінгу (цькування) та запобігання його прояву?</a:t>
            </a:r>
            <a:endParaRPr lang="uk-UA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36274" r="12998" b="24543"/>
          <a:stretch/>
        </p:blipFill>
        <p:spPr bwMode="auto">
          <a:xfrm>
            <a:off x="323528" y="2492896"/>
            <a:ext cx="873266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1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Оцініть діяльність педагогічної ради закладу освіти: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332271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Педагогічна</a:t>
            </a:r>
            <a:r>
              <a:rPr lang="ru-RU" dirty="0"/>
              <a:t> рада </a:t>
            </a:r>
            <a:r>
              <a:rPr lang="ru-RU" dirty="0" err="1"/>
              <a:t>функціонує</a:t>
            </a:r>
            <a:r>
              <a:rPr lang="ru-RU" dirty="0"/>
              <a:t> системно і </a:t>
            </a:r>
            <a:r>
              <a:rPr lang="ru-RU" dirty="0" err="1"/>
              <a:t>ефективно</a:t>
            </a:r>
            <a:r>
              <a:rPr lang="ru-RU" dirty="0"/>
              <a:t>,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актуальні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закладу,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приймаються</a:t>
            </a:r>
            <a:r>
              <a:rPr lang="ru-RU" dirty="0"/>
              <a:t> </a:t>
            </a:r>
            <a:r>
              <a:rPr lang="ru-RU" dirty="0" err="1"/>
              <a:t>колегіально</a:t>
            </a:r>
            <a:r>
              <a:rPr lang="ru-RU" dirty="0"/>
              <a:t> і демократично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60750"/>
              </p:ext>
            </p:extLst>
          </p:nvPr>
        </p:nvGraphicFramePr>
        <p:xfrm>
          <a:off x="4427984" y="1988840"/>
          <a:ext cx="3960440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910"/>
                <a:gridCol w="106153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Так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23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Переважно так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11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Переважно ні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0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Ні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0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192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Оцініть діяльність педагогічної ради закладу освіти: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3322712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Педагогічна рада функціонує системно, але помітна відсутність активності у педагогічних працівників під час прийняття рішень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97918"/>
              </p:ext>
            </p:extLst>
          </p:nvPr>
        </p:nvGraphicFramePr>
        <p:xfrm>
          <a:off x="4427984" y="1988840"/>
          <a:ext cx="3960440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910"/>
                <a:gridCol w="106153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Так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7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Переважно так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9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Переважно ні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13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Ні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5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13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Оцініть діяльність педагогічної ради закладу освіти: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3322712" cy="4525963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ради </a:t>
            </a:r>
            <a:r>
              <a:rPr lang="ru-RU" dirty="0" err="1"/>
              <a:t>відсутня</a:t>
            </a:r>
            <a:r>
              <a:rPr lang="ru-RU" dirty="0"/>
              <a:t> </a:t>
            </a:r>
            <a:r>
              <a:rPr lang="ru-RU" dirty="0" err="1"/>
              <a:t>системність</a:t>
            </a:r>
            <a:r>
              <a:rPr lang="ru-RU" dirty="0"/>
              <a:t>, </a:t>
            </a:r>
            <a:r>
              <a:rPr lang="ru-RU" dirty="0" err="1"/>
              <a:t>розглядаються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поточні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60981"/>
              </p:ext>
            </p:extLst>
          </p:nvPr>
        </p:nvGraphicFramePr>
        <p:xfrm>
          <a:off x="4427984" y="1988840"/>
          <a:ext cx="3960440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910"/>
                <a:gridCol w="106153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Так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4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Переважно так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10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Переважно ні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5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Ні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15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609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Оцініть діяльність педагогічної ради закладу освіти: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3322712" cy="4525963"/>
          </a:xfrm>
        </p:spPr>
        <p:txBody>
          <a:bodyPr>
            <a:normAutofit/>
          </a:bodyPr>
          <a:lstStyle/>
          <a:p>
            <a:r>
              <a:rPr lang="uk-UA" dirty="0"/>
              <a:t>Діяльність педагогічної ради заважає системі управлінської діяльності у закладі освіти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91406"/>
              </p:ext>
            </p:extLst>
          </p:nvPr>
        </p:nvGraphicFramePr>
        <p:xfrm>
          <a:off x="4427984" y="1988840"/>
          <a:ext cx="3960440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8910"/>
                <a:gridCol w="106153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Так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4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Переважно так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8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3200" dirty="0" smtClean="0"/>
                        <a:t>Переважно ні</a:t>
                      </a:r>
                    </a:p>
                    <a:p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5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Ні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17</a:t>
                      </a:r>
                      <a:endParaRPr lang="uk-UA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053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У закладі освіти проводяться навчання/інструктажі з охорони праці, безпеки життєдіяльності, пожежної безпеки, правил поведінки в умовах надзвичайних ситуацій, інструктажі  з  </a:t>
            </a:r>
            <a:r>
              <a:rPr lang="uk-UA" sz="2400" b="1" dirty="0" err="1"/>
              <a:t>домедичної</a:t>
            </a:r>
            <a:r>
              <a:rPr lang="uk-UA" sz="2400" b="1" dirty="0"/>
              <a:t>  допомоги</a:t>
            </a:r>
            <a:endParaRPr lang="uk-UA" sz="24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40560" r="12308" b="19033"/>
          <a:stretch/>
        </p:blipFill>
        <p:spPr bwMode="auto">
          <a:xfrm>
            <a:off x="323528" y="2348880"/>
            <a:ext cx="87369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80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 </a:t>
            </a:r>
            <a:r>
              <a:rPr lang="ru-RU" b="1" dirty="0" err="1"/>
              <a:t>яких</a:t>
            </a:r>
            <a:r>
              <a:rPr lang="ru-RU" b="1" dirty="0"/>
              <a:t> </a:t>
            </a:r>
            <a:r>
              <a:rPr lang="ru-RU" b="1" dirty="0" err="1"/>
              <a:t>класах</a:t>
            </a:r>
            <a:r>
              <a:rPr lang="ru-RU" b="1" dirty="0"/>
              <a:t> Ви </a:t>
            </a:r>
            <a:r>
              <a:rPr lang="ru-RU" b="1" dirty="0" err="1"/>
              <a:t>викладаєте</a:t>
            </a:r>
            <a:r>
              <a:rPr lang="ru-RU" b="1" dirty="0"/>
              <a:t>? 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9" t="47601" r="15062" b="8013"/>
          <a:stretch/>
        </p:blipFill>
        <p:spPr bwMode="auto">
          <a:xfrm>
            <a:off x="4936" y="1916832"/>
            <a:ext cx="9139064" cy="370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579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У </a:t>
            </a:r>
            <a:r>
              <a:rPr lang="ru-RU" sz="3200" b="1" dirty="0" err="1"/>
              <a:t>закладі</a:t>
            </a:r>
            <a:r>
              <a:rPr lang="ru-RU" sz="3200" b="1" dirty="0"/>
              <a:t> </a:t>
            </a:r>
            <a:r>
              <a:rPr lang="ru-RU" sz="3200" b="1" dirty="0" err="1"/>
              <a:t>освіти</a:t>
            </a:r>
            <a:r>
              <a:rPr lang="ru-RU" sz="3200" b="1" dirty="0"/>
              <a:t> </a:t>
            </a:r>
            <a:r>
              <a:rPr lang="ru-RU" sz="3200" b="1" dirty="0" err="1"/>
              <a:t>розроблений</a:t>
            </a:r>
            <a:r>
              <a:rPr lang="ru-RU" sz="3200" b="1" dirty="0"/>
              <a:t> алгоритм </a:t>
            </a:r>
            <a:r>
              <a:rPr lang="ru-RU" sz="3200" b="1" dirty="0" err="1"/>
              <a:t>дій</a:t>
            </a:r>
            <a:r>
              <a:rPr lang="ru-RU" sz="3200" b="1" dirty="0"/>
              <a:t> у </a:t>
            </a:r>
            <a:r>
              <a:rPr lang="ru-RU" sz="3200" b="1" dirty="0" err="1"/>
              <a:t>разі</a:t>
            </a:r>
            <a:r>
              <a:rPr lang="ru-RU" sz="3200" b="1" dirty="0"/>
              <a:t> </a:t>
            </a:r>
            <a:r>
              <a:rPr lang="ru-RU" sz="3200" b="1" dirty="0" err="1"/>
              <a:t>нещасного</a:t>
            </a:r>
            <a:r>
              <a:rPr lang="ru-RU" sz="3200" b="1" dirty="0"/>
              <a:t> </a:t>
            </a:r>
            <a:r>
              <a:rPr lang="ru-RU" sz="3200" b="1" dirty="0" err="1"/>
              <a:t>випадку</a:t>
            </a:r>
            <a:r>
              <a:rPr lang="ru-RU" sz="3200" b="1" dirty="0"/>
              <a:t> </a:t>
            </a:r>
            <a:r>
              <a:rPr lang="ru-RU" sz="3200" b="1" dirty="0" err="1"/>
              <a:t>із</a:t>
            </a:r>
            <a:r>
              <a:rPr lang="ru-RU" sz="3200" b="1" dirty="0"/>
              <a:t> </a:t>
            </a:r>
            <a:r>
              <a:rPr lang="ru-RU" sz="3200" b="1" dirty="0" err="1"/>
              <a:t>учасниками</a:t>
            </a:r>
            <a:r>
              <a:rPr lang="ru-RU" sz="3200" b="1" dirty="0"/>
              <a:t> </a:t>
            </a:r>
            <a:r>
              <a:rPr lang="ru-RU" sz="3200" b="1" dirty="0" err="1"/>
              <a:t>освітнього</a:t>
            </a:r>
            <a:r>
              <a:rPr lang="ru-RU" sz="3200" b="1" dirty="0"/>
              <a:t> </a:t>
            </a:r>
            <a:r>
              <a:rPr lang="ru-RU" sz="3200" b="1" dirty="0" err="1"/>
              <a:t>процесу</a:t>
            </a:r>
            <a:r>
              <a:rPr lang="ru-RU" sz="3200" b="1" dirty="0"/>
              <a:t>? Ви </a:t>
            </a:r>
            <a:r>
              <a:rPr lang="ru-RU" sz="3200" b="1" dirty="0" err="1"/>
              <a:t>дотримуєтесь</a:t>
            </a:r>
            <a:r>
              <a:rPr lang="ru-RU" sz="3200" b="1" dirty="0"/>
              <a:t>  </a:t>
            </a:r>
            <a:r>
              <a:rPr lang="ru-RU" sz="3200" b="1" dirty="0" err="1"/>
              <a:t>його</a:t>
            </a:r>
            <a:r>
              <a:rPr lang="ru-RU" sz="3200" b="1" dirty="0"/>
              <a:t>?</a:t>
            </a:r>
            <a:endParaRPr lang="uk-UA" sz="32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46071" r="12309" b="11074"/>
          <a:stretch/>
        </p:blipFill>
        <p:spPr bwMode="auto">
          <a:xfrm>
            <a:off x="179512" y="2420888"/>
            <a:ext cx="877777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047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У </a:t>
            </a:r>
            <a:r>
              <a:rPr lang="ru-RU" sz="3200" b="1" dirty="0" err="1"/>
              <a:t>закладі</a:t>
            </a:r>
            <a:r>
              <a:rPr lang="ru-RU" sz="3200" b="1" dirty="0"/>
              <a:t> </a:t>
            </a:r>
            <a:r>
              <a:rPr lang="ru-RU" sz="3200" b="1" dirty="0" err="1"/>
              <a:t>освіти</a:t>
            </a:r>
            <a:r>
              <a:rPr lang="ru-RU" sz="3200" b="1" dirty="0"/>
              <a:t> проводиться </a:t>
            </a:r>
            <a:r>
              <a:rPr lang="ru-RU" sz="3200" b="1" dirty="0" err="1"/>
              <a:t>інформаційні</a:t>
            </a:r>
            <a:r>
              <a:rPr lang="ru-RU" sz="3200" b="1" dirty="0"/>
              <a:t>, </a:t>
            </a:r>
            <a:r>
              <a:rPr lang="ru-RU" sz="3200" b="1" dirty="0" err="1"/>
              <a:t>освітні</a:t>
            </a:r>
            <a:r>
              <a:rPr lang="ru-RU" sz="3200" b="1" dirty="0"/>
              <a:t> заходи, </a:t>
            </a:r>
            <a:r>
              <a:rPr lang="ru-RU" sz="3200" b="1" dirty="0" err="1"/>
              <a:t>спрямовані</a:t>
            </a:r>
            <a:r>
              <a:rPr lang="ru-RU" sz="3200" b="1" dirty="0"/>
              <a:t> на </a:t>
            </a:r>
            <a:r>
              <a:rPr lang="ru-RU" sz="3200" b="1" dirty="0" err="1"/>
              <a:t>формування</a:t>
            </a:r>
            <a:r>
              <a:rPr lang="ru-RU" sz="3200" b="1" dirty="0"/>
              <a:t> негативного </a:t>
            </a:r>
            <a:r>
              <a:rPr lang="ru-RU" sz="3200" b="1" dirty="0" err="1"/>
              <a:t>ставлення</a:t>
            </a:r>
            <a:r>
              <a:rPr lang="ru-RU" sz="3200" b="1" dirty="0"/>
              <a:t> до </a:t>
            </a:r>
            <a:r>
              <a:rPr lang="ru-RU" sz="3200" b="1" dirty="0" err="1"/>
              <a:t>корупції</a:t>
            </a:r>
            <a:r>
              <a:rPr lang="ru-RU" sz="3200" b="1" dirty="0"/>
              <a:t>?</a:t>
            </a:r>
            <a:endParaRPr lang="uk-UA" sz="32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t="54029" r="12825" b="6789"/>
          <a:stretch/>
        </p:blipFill>
        <p:spPr bwMode="auto">
          <a:xfrm>
            <a:off x="323528" y="2492896"/>
            <a:ext cx="852957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49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Якого</a:t>
            </a:r>
            <a:r>
              <a:rPr lang="ru-RU" b="1" dirty="0"/>
              <a:t> </a:t>
            </a:r>
            <a:r>
              <a:rPr lang="ru-RU" b="1" dirty="0" err="1"/>
              <a:t>запитання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запитань</a:t>
            </a:r>
            <a:r>
              <a:rPr lang="ru-RU" b="1" dirty="0"/>
              <a:t> не </a:t>
            </a:r>
            <a:r>
              <a:rPr lang="ru-RU" b="1" dirty="0" err="1"/>
              <a:t>вистачає</a:t>
            </a:r>
            <a:r>
              <a:rPr lang="ru-RU" b="1" dirty="0"/>
              <a:t> у </a:t>
            </a:r>
            <a:r>
              <a:rPr lang="ru-RU" b="1" dirty="0" err="1"/>
              <a:t>цій</a:t>
            </a:r>
            <a:r>
              <a:rPr lang="ru-RU" b="1" dirty="0"/>
              <a:t> </a:t>
            </a:r>
            <a:r>
              <a:rPr lang="ru-RU" b="1" dirty="0" err="1"/>
              <a:t>анкеті</a:t>
            </a:r>
            <a:r>
              <a:rPr lang="ru-RU" b="1" dirty="0"/>
              <a:t>?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Чи</a:t>
            </a:r>
            <a:r>
              <a:rPr lang="ru-RU" dirty="0"/>
              <a:t> буде </a:t>
            </a:r>
            <a:r>
              <a:rPr lang="ru-RU" dirty="0" err="1"/>
              <a:t>премія</a:t>
            </a:r>
            <a:r>
              <a:rPr lang="ru-RU" dirty="0"/>
              <a:t> за </a:t>
            </a:r>
            <a:r>
              <a:rPr lang="ru-RU" dirty="0" err="1"/>
              <a:t>важку</a:t>
            </a:r>
            <a:r>
              <a:rPr lang="ru-RU" dirty="0"/>
              <a:t> та </a:t>
            </a:r>
            <a:r>
              <a:rPr lang="ru-RU" dirty="0" err="1"/>
              <a:t>виснажливу</a:t>
            </a:r>
            <a:r>
              <a:rPr lang="ru-RU" dirty="0"/>
              <a:t> </a:t>
            </a:r>
            <a:r>
              <a:rPr lang="ru-RU" dirty="0" smtClean="0"/>
              <a:t>роботу?</a:t>
            </a:r>
          </a:p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задоволені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заробітною</a:t>
            </a:r>
            <a:r>
              <a:rPr lang="ru-RU" dirty="0"/>
              <a:t> платою</a:t>
            </a:r>
            <a:r>
              <a:rPr lang="ru-RU" dirty="0" smtClean="0"/>
              <a:t>?</a:t>
            </a:r>
          </a:p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справедливе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до </a:t>
            </a:r>
            <a:r>
              <a:rPr lang="ru-RU" dirty="0" err="1"/>
              <a:t>професії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 smtClean="0"/>
              <a:t>?</a:t>
            </a:r>
            <a:endParaRPr lang="uk-UA" dirty="0"/>
          </a:p>
          <a:p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співпраця</a:t>
            </a:r>
            <a:r>
              <a:rPr lang="ru-RU" dirty="0"/>
              <a:t> </a:t>
            </a:r>
            <a:r>
              <a:rPr lang="ru-RU" dirty="0" err="1"/>
              <a:t>вчителя</a:t>
            </a:r>
            <a:r>
              <a:rPr lang="ru-RU" dirty="0"/>
              <a:t> і </a:t>
            </a:r>
            <a:r>
              <a:rPr lang="ru-RU" dirty="0" err="1"/>
              <a:t>батьків</a:t>
            </a:r>
            <a:r>
              <a:rPr lang="ru-RU" dirty="0" smtClean="0"/>
              <a:t>?</a:t>
            </a:r>
          </a:p>
          <a:p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анкетування</a:t>
            </a:r>
            <a:r>
              <a:rPr lang="ru-RU" dirty="0"/>
              <a:t> з </a:t>
            </a:r>
            <a:r>
              <a:rPr lang="ru-RU" dirty="0" err="1"/>
              <a:t>вчителями,учнями</a:t>
            </a:r>
            <a:r>
              <a:rPr lang="ru-RU" dirty="0"/>
              <a:t> і </a:t>
            </a:r>
            <a:r>
              <a:rPr lang="ru-RU" dirty="0" smtClean="0"/>
              <a:t>батьками</a:t>
            </a:r>
          </a:p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у маленьких селах </a:t>
            </a:r>
            <a:r>
              <a:rPr lang="ru-RU" dirty="0" err="1"/>
              <a:t>закривати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 smtClean="0"/>
              <a:t>?</a:t>
            </a:r>
          </a:p>
          <a:p>
            <a:r>
              <a:rPr lang="ru-RU" dirty="0"/>
              <a:t>Про </a:t>
            </a:r>
            <a:r>
              <a:rPr lang="ru-RU" dirty="0" err="1"/>
              <a:t>співпрацю</a:t>
            </a:r>
            <a:r>
              <a:rPr lang="ru-RU" dirty="0"/>
              <a:t> з </a:t>
            </a:r>
            <a:r>
              <a:rPr lang="ru-RU" dirty="0" err="1"/>
              <a:t>засновниками</a:t>
            </a:r>
            <a:r>
              <a:rPr lang="ru-RU" dirty="0"/>
              <a:t> та органами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 smtClean="0"/>
              <a:t>самоврядування</a:t>
            </a:r>
            <a:endParaRPr lang="ru-RU" dirty="0" smtClean="0"/>
          </a:p>
          <a:p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забезпечені</a:t>
            </a:r>
            <a:r>
              <a:rPr lang="ru-RU" dirty="0"/>
              <a:t> Ви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обов'язковим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в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 smtClean="0"/>
              <a:t>?</a:t>
            </a:r>
          </a:p>
          <a:p>
            <a:r>
              <a:rPr lang="ru-RU" dirty="0" err="1"/>
              <a:t>Чи</a:t>
            </a:r>
            <a:r>
              <a:rPr lang="ru-RU" dirty="0"/>
              <a:t> є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занять з </a:t>
            </a:r>
            <a:r>
              <a:rPr lang="ru-RU" dirty="0" err="1"/>
              <a:t>учнями</a:t>
            </a:r>
            <a:r>
              <a:rPr lang="ru-RU" smtClean="0"/>
              <a:t>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294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За </a:t>
            </a:r>
            <a:r>
              <a:rPr lang="ru-RU" sz="3200" b="1" dirty="0" err="1"/>
              <a:t>якими</a:t>
            </a:r>
            <a:r>
              <a:rPr lang="ru-RU" sz="3200" b="1" dirty="0"/>
              <a:t> формами </a:t>
            </a:r>
            <a:r>
              <a:rPr lang="ru-RU" sz="3200" b="1" dirty="0" err="1"/>
              <a:t>відбувалося</a:t>
            </a:r>
            <a:r>
              <a:rPr lang="ru-RU" sz="3200" b="1" dirty="0"/>
              <a:t> </a:t>
            </a:r>
            <a:r>
              <a:rPr lang="ru-RU" sz="3200" b="1" dirty="0" err="1"/>
              <a:t>підвищення</a:t>
            </a:r>
            <a:r>
              <a:rPr lang="ru-RU" sz="3200" b="1" dirty="0"/>
              <a:t> </a:t>
            </a:r>
            <a:r>
              <a:rPr lang="ru-RU" sz="3200" b="1" dirty="0" err="1"/>
              <a:t>Вашої</a:t>
            </a:r>
            <a:r>
              <a:rPr lang="ru-RU" sz="3200" b="1" dirty="0"/>
              <a:t> </a:t>
            </a:r>
            <a:r>
              <a:rPr lang="ru-RU" sz="3200" b="1" dirty="0" err="1"/>
              <a:t>професійної</a:t>
            </a:r>
            <a:r>
              <a:rPr lang="ru-RU" sz="3200" b="1" dirty="0"/>
              <a:t> </a:t>
            </a:r>
            <a:r>
              <a:rPr lang="ru-RU" sz="3200" b="1" dirty="0" err="1"/>
              <a:t>кваліфікації</a:t>
            </a:r>
            <a:r>
              <a:rPr lang="ru-RU" sz="3200" b="1" dirty="0"/>
              <a:t>?</a:t>
            </a:r>
            <a:endParaRPr lang="uk-UA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34132" r="18333" b="22401"/>
          <a:stretch/>
        </p:blipFill>
        <p:spPr bwMode="auto">
          <a:xfrm>
            <a:off x="179512" y="2036618"/>
            <a:ext cx="8665662" cy="398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0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dirty="0"/>
              <a:t>У закладі освіти створені умови для постійного підвищення кваліфікації педагогів, їх чергової та позачергової атестації, добровільної сертифікації тощо?</a:t>
            </a:r>
            <a:endParaRPr lang="uk-UA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3" t="37193" r="26422" b="23931"/>
          <a:stretch/>
        </p:blipFill>
        <p:spPr bwMode="auto">
          <a:xfrm>
            <a:off x="107504" y="2132856"/>
            <a:ext cx="892502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93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перешкоджає</a:t>
            </a:r>
            <a:r>
              <a:rPr lang="ru-RU" b="1" dirty="0"/>
              <a:t> </a:t>
            </a:r>
            <a:r>
              <a:rPr lang="ru-RU" b="1" dirty="0" err="1"/>
              <a:t>вашому</a:t>
            </a:r>
            <a:r>
              <a:rPr lang="ru-RU" b="1" dirty="0"/>
              <a:t> </a:t>
            </a:r>
            <a:r>
              <a:rPr lang="ru-RU" b="1" dirty="0" err="1"/>
              <a:t>професійному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?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43315" r="13342" b="11992"/>
          <a:stretch/>
        </p:blipFill>
        <p:spPr bwMode="auto">
          <a:xfrm>
            <a:off x="31576" y="2204864"/>
            <a:ext cx="911242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510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джерела</a:t>
            </a:r>
            <a:r>
              <a:rPr lang="ru-RU" sz="3200" b="1" dirty="0"/>
              <a:t>/</a:t>
            </a:r>
            <a:r>
              <a:rPr lang="ru-RU" sz="3200" b="1" dirty="0" err="1"/>
              <a:t>ресурси</a:t>
            </a:r>
            <a:r>
              <a:rPr lang="ru-RU" sz="3200" b="1" dirty="0"/>
              <a:t> Ви </a:t>
            </a:r>
            <a:r>
              <a:rPr lang="ru-RU" sz="3200" b="1" dirty="0" err="1"/>
              <a:t>використовуєте</a:t>
            </a:r>
            <a:r>
              <a:rPr lang="ru-RU" sz="3200" b="1" dirty="0"/>
              <a:t> при </a:t>
            </a:r>
            <a:r>
              <a:rPr lang="ru-RU" sz="3200" b="1" dirty="0" err="1"/>
              <a:t>розробленні</a:t>
            </a:r>
            <a:r>
              <a:rPr lang="ru-RU" sz="3200" b="1" dirty="0"/>
              <a:t> календарно-</a:t>
            </a:r>
            <a:r>
              <a:rPr lang="ru-RU" sz="3200" b="1" dirty="0" err="1"/>
              <a:t>тематичного</a:t>
            </a:r>
            <a:r>
              <a:rPr lang="ru-RU" sz="3200" b="1" dirty="0"/>
              <a:t> </a:t>
            </a:r>
            <a:r>
              <a:rPr lang="ru-RU" sz="3200" b="1" dirty="0" err="1"/>
              <a:t>планування</a:t>
            </a:r>
            <a:r>
              <a:rPr lang="ru-RU" sz="3200" b="1" dirty="0"/>
              <a:t>?</a:t>
            </a:r>
            <a:endParaRPr lang="uk-UA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5" t="36580" r="16783" b="18421"/>
          <a:stretch/>
        </p:blipFill>
        <p:spPr bwMode="auto">
          <a:xfrm>
            <a:off x="42787" y="2132856"/>
            <a:ext cx="910121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641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критерії</a:t>
            </a:r>
            <a:r>
              <a:rPr lang="ru-RU" sz="3200" b="1" dirty="0"/>
              <a:t> </a:t>
            </a:r>
            <a:r>
              <a:rPr lang="ru-RU" sz="3200" b="1" dirty="0" err="1"/>
              <a:t>оцінювання</a:t>
            </a:r>
            <a:r>
              <a:rPr lang="ru-RU" sz="3200" b="1" dirty="0"/>
              <a:t> Ви </a:t>
            </a:r>
            <a:r>
              <a:rPr lang="ru-RU" sz="3200" b="1" dirty="0" err="1"/>
              <a:t>використовуєте</a:t>
            </a:r>
            <a:r>
              <a:rPr lang="ru-RU" sz="3200" b="1" dirty="0"/>
              <a:t> для предмету (</a:t>
            </a:r>
            <a:r>
              <a:rPr lang="ru-RU" sz="3200" b="1" dirty="0" err="1"/>
              <a:t>предметів</a:t>
            </a:r>
            <a:r>
              <a:rPr lang="ru-RU" sz="3200" b="1" dirty="0"/>
              <a:t>), </a:t>
            </a:r>
            <a:r>
              <a:rPr lang="ru-RU" sz="3200" b="1" dirty="0" err="1"/>
              <a:t>які</a:t>
            </a:r>
            <a:r>
              <a:rPr lang="ru-RU" sz="3200" b="1" dirty="0"/>
              <a:t> </a:t>
            </a:r>
            <a:r>
              <a:rPr lang="ru-RU" sz="3200" b="1" dirty="0" err="1"/>
              <a:t>викладаєте</a:t>
            </a:r>
            <a:r>
              <a:rPr lang="ru-RU" sz="3200" b="1" dirty="0"/>
              <a:t>?</a:t>
            </a:r>
            <a:endParaRPr lang="uk-UA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t="49437" r="14203" b="11686"/>
          <a:stretch/>
        </p:blipFill>
        <p:spPr bwMode="auto">
          <a:xfrm>
            <a:off x="0" y="2348880"/>
            <a:ext cx="913995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103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Як здобувачі освіти дізнаються про критерії, за якими Ви оцінюєте їх навчальні досягнення? </a:t>
            </a:r>
            <a:endParaRPr lang="uk-UA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35968" r="15407" b="17197"/>
          <a:stretch/>
        </p:blipFill>
        <p:spPr bwMode="auto">
          <a:xfrm>
            <a:off x="0" y="2132856"/>
            <a:ext cx="914399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918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653</Words>
  <Application>Microsoft Office PowerPoint</Application>
  <PresentationFormat>Экран (4:3)</PresentationFormat>
  <Paragraphs>90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Аналіз анкетування вчителів</vt:lpstr>
      <vt:lpstr>В опитуванні взяли участь  34 респонденти</vt:lpstr>
      <vt:lpstr>В яких класах Ви викладаєте? </vt:lpstr>
      <vt:lpstr>За якими формами відбувалося підвищення Вашої професійної кваліфікації?</vt:lpstr>
      <vt:lpstr>У закладі освіти створені умови для постійного підвищення кваліфікації педагогів, їх чергової та позачергової атестації, добровільної сертифікації тощо?</vt:lpstr>
      <vt:lpstr>Що перешкоджає вашому професійному розвитку?</vt:lpstr>
      <vt:lpstr>Які джерела/ресурси Ви використовуєте при розробленні календарно-тематичного планування?</vt:lpstr>
      <vt:lpstr>Які критерії оцінювання Ви використовуєте для предмету (предметів), які викладаєте?</vt:lpstr>
      <vt:lpstr>Як здобувачі освіти дізнаються про критерії, за якими Ви оцінюєте їх навчальні досягнення? </vt:lpstr>
      <vt:lpstr>Що Ви робите для того, щоб запобігати випадкам порушень академічної доброчесності серед здобувачів освіти (списування, плагіат, фальсифікація тощо)?</vt:lpstr>
      <vt:lpstr>Які форми комунікації з батьками Ви використовуєте?</vt:lpstr>
      <vt:lpstr>Ви задоволені освітнім середовищем та умовами праці у закладі?</vt:lpstr>
      <vt:lpstr>Ви задоволені мотиваційними заходами, які практикуються у закладі освіти?</vt:lpstr>
      <vt:lpstr>Психологічний клімат закладу освіти сприяє співпраці педагогів?</vt:lpstr>
      <vt:lpstr>Керівництво відкрите  для спілкування?  (Діаграма позначена стрілкою)</vt:lpstr>
      <vt:lpstr>Керівництво та педагогічні працівники співпрацюють і забезпечують зворотній зв’язок щодо їхньої праці. (Діаграма позначена стрілкою)</vt:lpstr>
      <vt:lpstr>Керівництво враховує пропозиції, надані педагогічними працівниками щодо підвищення якості освітнього процесу. (Діаграма позначена стрілкою)</vt:lpstr>
      <vt:lpstr>Педагогічні працівники можуть без побоювань висловлювати власну думку, навіть якщо вона не співпадає з позицією керівництва. (Діаграма позначена стрілкою)</vt:lpstr>
      <vt:lpstr>Розбіжності, які виникли між педагогічними працівниками та керівництвом школи, вирішуються конструктивно. (Діаграма позначена стрілкою)</vt:lpstr>
      <vt:lpstr>Вас задовольняють умови організації харчування у закладі?</vt:lpstr>
      <vt:lpstr>У закладі освіти розроблені правила поведінки та учасники освітнього процесу дотримуються їх?</vt:lpstr>
      <vt:lpstr>Яка Ваша роль у запобіганні проявам дискримінації в закладі освіти? (Особисті відповіді)</vt:lpstr>
      <vt:lpstr>У закладі освіти реагують на Ваші звернення про випадки булінгу?</vt:lpstr>
      <vt:lpstr>У закладі освіти проводиться  навчання, просвітницька робота за участі відповідних служб/органів/організацій для учасників освітнього процесу з метою виявлення ознак булінгу (цькування) та запобігання його прояву?</vt:lpstr>
      <vt:lpstr>Оцініть діяльність педагогічної ради закладу освіти:</vt:lpstr>
      <vt:lpstr>Оцініть діяльність педагогічної ради закладу освіти:</vt:lpstr>
      <vt:lpstr>Оцініть діяльність педагогічної ради закладу освіти:</vt:lpstr>
      <vt:lpstr>Оцініть діяльність педагогічної ради закладу освіти:</vt:lpstr>
      <vt:lpstr>У закладі освіти проводяться навчання/інструктажі з охорони праці, безпеки життєдіяльності, пожежної безпеки, правил поведінки в умовах надзвичайних ситуацій, інструктажі  з  домедичної  допомоги</vt:lpstr>
      <vt:lpstr>У закладі освіти розроблений алгоритм дій у разі нещасного випадку із учасниками освітнього процесу? Ви дотримуєтесь  його?</vt:lpstr>
      <vt:lpstr>У закладі освіти проводиться інформаційні, освітні заходи, спрямовані на формування негативного ставлення до корупції?</vt:lpstr>
      <vt:lpstr>Якого запитання або запитань не вистачає у цій анкеті?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анкетування вчителів</dc:title>
  <dc:creator>Адміністратор</dc:creator>
  <cp:lastModifiedBy>Адміністратор</cp:lastModifiedBy>
  <cp:revision>10</cp:revision>
  <dcterms:created xsi:type="dcterms:W3CDTF">2023-09-21T07:07:14Z</dcterms:created>
  <dcterms:modified xsi:type="dcterms:W3CDTF">2023-09-21T17:31:35Z</dcterms:modified>
</cp:coreProperties>
</file>