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380246"/>
          </a:xfrm>
        </p:spPr>
        <p:txBody>
          <a:bodyPr>
            <a:normAutofit fontScale="90000"/>
          </a:bodyPr>
          <a:lstStyle/>
          <a:p>
            <a:r>
              <a:rPr lang="uk-UA" dirty="0"/>
              <a:t>Модель професійної компетентності педагога-організатора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469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Портфоліо</a:t>
            </a:r>
            <a:r>
              <a:rPr lang="uk-UA" sz="2800" dirty="0" smtClean="0"/>
              <a:t> </a:t>
            </a:r>
            <a:r>
              <a:rPr lang="uk-UA" sz="2800" dirty="0"/>
              <a:t>органів учнівського самоврядування.</a:t>
            </a:r>
          </a:p>
          <a:p>
            <a:r>
              <a:rPr lang="uk-UA" sz="2800" dirty="0"/>
              <a:t>Щоденник педагога-організатора.</a:t>
            </a:r>
          </a:p>
          <a:p>
            <a:r>
              <a:rPr lang="uk-UA" sz="2800" dirty="0"/>
              <a:t>Плани роботи (річні, місячні, тематичні).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/>
              <a:t>Документація, за ведення якої відповідає педагог-організатор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5420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Раціональне </a:t>
            </a:r>
            <a:r>
              <a:rPr lang="uk-UA" dirty="0"/>
              <a:t>використання робочого часу.</a:t>
            </a:r>
          </a:p>
          <a:p>
            <a:r>
              <a:rPr lang="uk-UA" dirty="0"/>
              <a:t>Якість виконання основних посадових обов'язків та поточних доручень.</a:t>
            </a:r>
          </a:p>
          <a:p>
            <a:r>
              <a:rPr lang="uk-UA" dirty="0"/>
              <a:t>Планування роботи.</a:t>
            </a:r>
          </a:p>
          <a:p>
            <a:r>
              <a:rPr lang="uk-UA" dirty="0"/>
              <a:t>Результати виховних заходів.</a:t>
            </a:r>
          </a:p>
          <a:p>
            <a:r>
              <a:rPr lang="uk-UA" dirty="0"/>
              <a:t>Активність участі в громадському житті школи.</a:t>
            </a:r>
          </a:p>
          <a:p>
            <a:r>
              <a:rPr lang="uk-UA" dirty="0"/>
              <a:t>Креативність та фаховий рівень працівника.</a:t>
            </a:r>
          </a:p>
          <a:p>
            <a:r>
              <a:rPr lang="uk-UA" dirty="0"/>
              <a:t>Звіти та </a:t>
            </a:r>
            <a:r>
              <a:rPr lang="uk-UA" dirty="0" err="1"/>
              <a:t>самоаналізи</a:t>
            </a:r>
            <a:r>
              <a:rPr lang="uk-UA" dirty="0"/>
              <a:t> роботи.</a:t>
            </a:r>
          </a:p>
          <a:p>
            <a:r>
              <a:rPr lang="uk-UA" dirty="0"/>
              <a:t>Ретельність ведення документації.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контролює адміністрація закладу</a:t>
            </a:r>
          </a:p>
        </p:txBody>
      </p:sp>
    </p:spTree>
    <p:extLst>
      <p:ext uri="{BB962C8B-B14F-4D97-AF65-F5344CB8AC3E}">
        <p14:creationId xmlns:p14="http://schemas.microsoft.com/office/powerpoint/2010/main" val="364140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56263" cy="1778724"/>
          </a:xfrm>
        </p:spPr>
        <p:txBody>
          <a:bodyPr/>
          <a:lstStyle/>
          <a:p>
            <a:r>
              <a:rPr lang="uk-UA" sz="7200" dirty="0"/>
              <a:t>Циклограма роботи педагога-організатора</a:t>
            </a:r>
          </a:p>
        </p:txBody>
      </p:sp>
    </p:spTree>
    <p:extLst>
      <p:ext uri="{BB962C8B-B14F-4D97-AF65-F5344CB8AC3E}">
        <p14:creationId xmlns:p14="http://schemas.microsoft.com/office/powerpoint/2010/main" val="341131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планує </a:t>
            </a:r>
            <a:r>
              <a:rPr lang="uk-UA" dirty="0"/>
              <a:t>роботу згідно з функціональними обов'язковими та адміністративними директивами;</a:t>
            </a:r>
          </a:p>
          <a:p>
            <a:r>
              <a:rPr lang="uk-UA" dirty="0"/>
              <a:t>перевіряє якість чергування учнів по школі;</a:t>
            </a:r>
          </a:p>
          <a:p>
            <a:r>
              <a:rPr lang="uk-UA" dirty="0"/>
              <a:t>інформує учнів та учителів про поточні позакласні та позашкільні заходи;</a:t>
            </a:r>
          </a:p>
          <a:p>
            <a:r>
              <a:rPr lang="uk-UA" dirty="0"/>
              <a:t>надає допомогу активістам у здійсненні ними громадських доручень;</a:t>
            </a:r>
          </a:p>
          <a:p>
            <a:r>
              <a:rPr lang="uk-UA" dirty="0"/>
              <a:t>слідкує за дотриманням санітарно-гігієнічних правил та морально-етичних вимог у закладі;</a:t>
            </a:r>
          </a:p>
          <a:p>
            <a:r>
              <a:rPr lang="uk-UA" dirty="0"/>
              <a:t>проводить індивідуальні чи групові заняття зі школярами згідно із планом.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Щодня</a:t>
            </a:r>
            <a:r>
              <a:rPr lang="uk-UA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1982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планує </a:t>
            </a:r>
            <a:r>
              <a:rPr lang="uk-UA" dirty="0"/>
              <a:t>роботу згідно з посадовими обов'язковими та адміністративними директивами;</a:t>
            </a:r>
          </a:p>
          <a:p>
            <a:r>
              <a:rPr lang="uk-UA" dirty="0"/>
              <a:t>проводить засідання одного із секторів органу учнівського самоврядування;</a:t>
            </a:r>
          </a:p>
          <a:p>
            <a:r>
              <a:rPr lang="uk-UA" dirty="0"/>
              <a:t>проводить розважально-пізнавальний захід у межах класу (чи паралелі класів, згідно плану).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Щотижня</a:t>
            </a:r>
            <a:r>
              <a:rPr lang="uk-UA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500832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b="1" dirty="0" smtClean="0"/>
              <a:t>планує </a:t>
            </a:r>
            <a:r>
              <a:rPr lang="uk-UA" sz="1600" b="1" dirty="0"/>
              <a:t>роботу згідно з функціональними обов'язками та адміністративними директивами;</a:t>
            </a:r>
          </a:p>
          <a:p>
            <a:r>
              <a:rPr lang="uk-UA" sz="1600" b="1" dirty="0"/>
              <a:t>готує загальношкільний розважально-пізнавальний захід (конкурс, змагання, вікторину, дискотеку тощо);</a:t>
            </a:r>
          </a:p>
          <a:p>
            <a:r>
              <a:rPr lang="uk-UA" sz="1600" b="1" dirty="0"/>
              <a:t>координує роботу та сприяє організованому проведення засідання органу учнівського самоврядування;</a:t>
            </a:r>
          </a:p>
          <a:p>
            <a:r>
              <a:rPr lang="uk-UA" sz="1600" b="1" dirty="0"/>
              <a:t>забезпечує випуск друкованого органу учнівського самоврядування (газети, стіннівки, журналу і т.д.);</a:t>
            </a:r>
          </a:p>
          <a:p>
            <a:r>
              <a:rPr lang="uk-UA" sz="1600" b="1" dirty="0"/>
              <a:t>забезпечує проведення загальношкільного заходу культурно-естетичного спрямування (культпоходу, виступу артистів у межах закладу, зустрічі із відомими людьми, театральних вечорниць, виступів аматорських учнівських колективів і т.д.);</a:t>
            </a:r>
          </a:p>
          <a:p>
            <a:r>
              <a:rPr lang="uk-UA" sz="1600" b="1" dirty="0"/>
              <a:t>бере участь у роботі школи м/о к/</a:t>
            </a:r>
            <a:r>
              <a:rPr lang="uk-UA" sz="1600" b="1" dirty="0" err="1"/>
              <a:t>к</a:t>
            </a:r>
            <a:r>
              <a:rPr lang="uk-UA" sz="1600" b="1" dirty="0"/>
              <a:t>;</a:t>
            </a:r>
          </a:p>
          <a:p>
            <a:r>
              <a:rPr lang="uk-UA" sz="1600" b="1" dirty="0"/>
              <a:t>бере участь у методичних міських (обласних) нарадах, семінарах, конференціях.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Щомісяця</a:t>
            </a:r>
            <a:r>
              <a:rPr lang="uk-UA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97475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сприяє </a:t>
            </a:r>
            <a:r>
              <a:rPr lang="uk-UA" dirty="0"/>
              <a:t>проведенню загальношкільних учнівських зборів;</a:t>
            </a:r>
          </a:p>
          <a:p>
            <a:r>
              <a:rPr lang="uk-UA" dirty="0"/>
              <a:t>сприяє проведенню загальношкільної учнівської конференції.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1054250"/>
          </a:xfrm>
        </p:spPr>
        <p:txBody>
          <a:bodyPr/>
          <a:lstStyle/>
          <a:p>
            <a:r>
              <a:rPr lang="uk-UA" b="1" dirty="0"/>
              <a:t>Двічі на навчальний рік</a:t>
            </a:r>
            <a:r>
              <a:rPr lang="uk-UA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408404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проводить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/>
              <a:t>зробленого</a:t>
            </a:r>
            <a:r>
              <a:rPr lang="ru-RU" dirty="0"/>
              <a:t>;</a:t>
            </a:r>
          </a:p>
          <a:p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наступний</a:t>
            </a:r>
            <a:r>
              <a:rPr lang="ru-RU" dirty="0"/>
              <a:t> семестр.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 на семестр</a:t>
            </a:r>
            <a:r>
              <a:rPr lang="ru-RU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60814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здає</a:t>
            </a:r>
            <a:r>
              <a:rPr lang="ru-RU" dirty="0" smtClean="0"/>
              <a:t>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виконану</a:t>
            </a:r>
            <a:r>
              <a:rPr lang="ru-RU" dirty="0"/>
              <a:t> роботу;</a:t>
            </a:r>
          </a:p>
          <a:p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до </a:t>
            </a:r>
            <a:r>
              <a:rPr lang="ru-RU" dirty="0" err="1"/>
              <a:t>загальношкільного</a:t>
            </a:r>
            <a:r>
              <a:rPr lang="ru-RU" dirty="0"/>
              <a:t> плану </a:t>
            </a:r>
            <a:r>
              <a:rPr lang="ru-RU" dirty="0" err="1"/>
              <a:t>виховної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424936" cy="1054250"/>
          </a:xfrm>
        </p:spPr>
        <p:txBody>
          <a:bodyPr/>
          <a:lstStyle/>
          <a:p>
            <a:r>
              <a:rPr lang="ru-RU" b="1" dirty="0"/>
              <a:t>У </a:t>
            </a:r>
            <a:r>
              <a:rPr lang="ru-RU" b="1" dirty="0" err="1"/>
              <a:t>кінці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року</a:t>
            </a:r>
            <a:r>
              <a:rPr lang="ru-RU" b="1" dirty="0" smtClean="0"/>
              <a:t>: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839847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Організація </a:t>
            </a:r>
            <a:r>
              <a:rPr lang="uk-UA" dirty="0"/>
              <a:t>учнівського самоврядування.</a:t>
            </a:r>
          </a:p>
          <a:p>
            <a:r>
              <a:rPr lang="uk-UA" dirty="0"/>
              <a:t>Організація та проведення позакласних заходів.</a:t>
            </a:r>
          </a:p>
          <a:p>
            <a:r>
              <a:rPr lang="uk-UA" dirty="0"/>
              <a:t>Забезпечення якісного рівня дозвілля школярів у позаурочний час.</a:t>
            </a:r>
          </a:p>
          <a:p>
            <a:r>
              <a:rPr lang="uk-UA" dirty="0"/>
              <a:t>Максимальне залучення учнів до усіх форм та видів позакласної роботи та позашкільної діяльності.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054250"/>
          </a:xfrm>
        </p:spPr>
        <p:txBody>
          <a:bodyPr/>
          <a:lstStyle/>
          <a:p>
            <a:r>
              <a:rPr lang="uk-UA" b="1" dirty="0"/>
              <a:t>Основні сфери діяльності </a:t>
            </a:r>
            <a:r>
              <a:rPr lang="uk-UA" b="1" dirty="0" smtClean="0"/>
              <a:t>педагога-організатора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8972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183880" cy="4176464"/>
          </a:xfrm>
        </p:spPr>
        <p:txBody>
          <a:bodyPr>
            <a:noAutofit/>
          </a:bodyPr>
          <a:lstStyle/>
          <a:p>
            <a:r>
              <a:rPr lang="uk-UA" sz="1400" b="1" dirty="0"/>
              <a:t>Планує і організовує позаурочну виховну роботу з дітьми, підлітками, молоддю в освітніх установах. </a:t>
            </a:r>
            <a:endParaRPr lang="uk-UA" sz="1400" b="1" dirty="0" smtClean="0"/>
          </a:p>
          <a:p>
            <a:r>
              <a:rPr lang="uk-UA" sz="1400" b="1" dirty="0" smtClean="0"/>
              <a:t>Вивчає </a:t>
            </a:r>
            <a:r>
              <a:rPr lang="uk-UA" sz="1400" b="1" dirty="0"/>
              <a:t>індивідуальні особливості учнів, вихованців, сприяє розвитку їх здібностей, талантів, навичок самодіяльності, самоврядування, організації змістовного дозвілля і відпочинку.  </a:t>
            </a:r>
            <a:endParaRPr lang="uk-UA" sz="1400" b="1" dirty="0" smtClean="0"/>
          </a:p>
          <a:p>
            <a:r>
              <a:rPr lang="uk-UA" sz="1400" b="1" dirty="0" smtClean="0"/>
              <a:t>Настановленням </a:t>
            </a:r>
            <a:r>
              <a:rPr lang="uk-UA" sz="1400" b="1" dirty="0"/>
              <a:t>і особистим прикладом утвер­джує повагу до принципів загальнолюдської моралі: правди, справедливості, відданості, патріотизму, гуманізму, доброти, стриманості, працелюбства, поміркованості, інших доброчинностей. </a:t>
            </a:r>
            <a:endParaRPr lang="uk-UA" sz="1400" b="1" dirty="0" smtClean="0"/>
          </a:p>
          <a:p>
            <a:r>
              <a:rPr lang="uk-UA" sz="1400" b="1" dirty="0" smtClean="0"/>
              <a:t>Виховує </a:t>
            </a:r>
            <a:r>
              <a:rPr lang="uk-UA" sz="1400" b="1" dirty="0"/>
              <a:t>повагу до батьків, жінки, культурно-національних, духовних, історичних цінностей України, стимулює дбайливе ставлення до навколишнього середовища. </a:t>
            </a:r>
            <a:endParaRPr lang="uk-UA" sz="1400" b="1" dirty="0" smtClean="0"/>
          </a:p>
          <a:p>
            <a:r>
              <a:rPr lang="uk-UA" sz="1400" b="1" dirty="0" smtClean="0"/>
              <a:t>Готує </a:t>
            </a:r>
            <a:r>
              <a:rPr lang="uk-UA" sz="1400" b="1" dirty="0"/>
              <a:t>дітей, підлітків до свідомого життя в дусі взаєморозуміння, миру, злагоди між усіма народами, етнічними, національними, релігійними групами. </a:t>
            </a:r>
            <a:endParaRPr lang="uk-UA" sz="1400" b="1" dirty="0" smtClean="0"/>
          </a:p>
          <a:p>
            <a:r>
              <a:rPr lang="uk-UA" sz="1400" b="1" dirty="0" smtClean="0"/>
              <a:t>Дотримується </a:t>
            </a:r>
            <a:r>
              <a:rPr lang="uk-UA" sz="1400" b="1" dirty="0"/>
              <a:t>педагогічної етики, поважає гідність учнів, вихованців, захищає їх від будь-яких форм фізичного або психічного насильства, запобігає вживанню ними алкоголю, наркотиків, іншим шкідливим звичкам, пропагує здоровий спосіб життя. </a:t>
            </a:r>
            <a:endParaRPr lang="uk-UA" sz="1400" b="1" dirty="0" smtClean="0"/>
          </a:p>
          <a:p>
            <a:r>
              <a:rPr lang="uk-UA" sz="1400" b="1" dirty="0" smtClean="0"/>
              <a:t>Спільно </a:t>
            </a:r>
            <a:r>
              <a:rPr lang="uk-UA" sz="1400" b="1" dirty="0"/>
              <a:t>з педагогічним колективом сприяє створенню здорових, безпечних умов навчально-виховного процесу. </a:t>
            </a:r>
            <a:endParaRPr lang="uk-UA" sz="1400" b="1" dirty="0" smtClean="0"/>
          </a:p>
          <a:p>
            <a:r>
              <a:rPr lang="uk-UA" sz="1400" b="1" dirty="0" smtClean="0"/>
              <a:t>Постійно </a:t>
            </a:r>
            <a:r>
              <a:rPr lang="uk-UA" sz="1400" b="1" dirty="0"/>
              <a:t>підвищує свій професійний рівень, педагогічну майстерність, загальну культуру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6915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Посадові </a:t>
            </a:r>
            <a:r>
              <a:rPr lang="uk-UA" dirty="0"/>
              <a:t>обов'язки.</a:t>
            </a:r>
          </a:p>
        </p:txBody>
      </p:sp>
    </p:spTree>
    <p:extLst>
      <p:ext uri="{BB962C8B-B14F-4D97-AF65-F5344CB8AC3E}">
        <p14:creationId xmlns:p14="http://schemas.microsoft.com/office/powerpoint/2010/main" val="149378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492896"/>
            <a:ext cx="8183880" cy="3600400"/>
          </a:xfrm>
        </p:spPr>
        <p:txBody>
          <a:bodyPr>
            <a:norm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загальнокультурної</a:t>
            </a:r>
            <a:r>
              <a:rPr lang="ru-RU" sz="2800" dirty="0"/>
              <a:t> </a:t>
            </a:r>
            <a:r>
              <a:rPr lang="ru-RU" sz="2800" dirty="0" err="1"/>
              <a:t>підготовки</a:t>
            </a:r>
            <a:r>
              <a:rPr lang="ru-RU" sz="2800" dirty="0"/>
              <a:t>:</a:t>
            </a:r>
          </a:p>
          <a:p>
            <a:pPr marL="1165225" indent="-635000"/>
            <a:r>
              <a:rPr lang="ru-RU" sz="2800" dirty="0" smtClean="0"/>
              <a:t>  </a:t>
            </a:r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/>
              <a:t>віхи</a:t>
            </a:r>
            <a:r>
              <a:rPr lang="ru-RU" sz="2800" dirty="0"/>
              <a:t> </a:t>
            </a:r>
            <a:r>
              <a:rPr lang="ru-RU" sz="2800" dirty="0" err="1"/>
              <a:t>історичного</a:t>
            </a:r>
            <a:r>
              <a:rPr lang="ru-RU" sz="2800" dirty="0"/>
              <a:t> та культурного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;</a:t>
            </a:r>
          </a:p>
          <a:p>
            <a:pPr marL="1165225" indent="-635000"/>
            <a:r>
              <a:rPr lang="ru-RU" sz="2800" dirty="0" smtClean="0"/>
              <a:t>  </a:t>
            </a:r>
            <a:r>
              <a:rPr lang="ru-RU" sz="2800" dirty="0" err="1" smtClean="0"/>
              <a:t>державну</a:t>
            </a:r>
            <a:r>
              <a:rPr lang="ru-RU" sz="2800" dirty="0" smtClean="0"/>
              <a:t> </a:t>
            </a:r>
            <a:r>
              <a:rPr lang="ru-RU" sz="2800" dirty="0" err="1"/>
              <a:t>мову</a:t>
            </a:r>
            <a:r>
              <a:rPr lang="ru-RU" sz="2800" dirty="0"/>
              <a:t> </a:t>
            </a:r>
            <a:r>
              <a:rPr lang="ru-RU" sz="2800" dirty="0" err="1"/>
              <a:t>відповідно</a:t>
            </a:r>
            <a:r>
              <a:rPr lang="ru-RU" sz="2800" dirty="0"/>
              <a:t> до чинного </a:t>
            </a:r>
            <a:r>
              <a:rPr lang="ru-RU" sz="2800" dirty="0" err="1"/>
              <a:t>законодавства</a:t>
            </a:r>
            <a:r>
              <a:rPr lang="ru-RU" sz="2800" dirty="0"/>
              <a:t> про </a:t>
            </a:r>
            <a:r>
              <a:rPr lang="ru-RU" sz="2800" dirty="0" err="1"/>
              <a:t>мови</a:t>
            </a:r>
            <a:r>
              <a:rPr lang="ru-RU" sz="2800" dirty="0"/>
              <a:t> в </a:t>
            </a:r>
            <a:r>
              <a:rPr lang="ru-RU" sz="2800" dirty="0" err="1"/>
              <a:t>Україні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/>
              <a:t>І. </a:t>
            </a:r>
            <a:r>
              <a:rPr lang="uk-UA" b="1" dirty="0"/>
              <a:t>Педагог-організатор повинен знати:</a:t>
            </a:r>
          </a:p>
        </p:txBody>
      </p:sp>
    </p:spTree>
    <p:extLst>
      <p:ext uri="{BB962C8B-B14F-4D97-AF65-F5344CB8AC3E}">
        <p14:creationId xmlns:p14="http://schemas.microsoft.com/office/powerpoint/2010/main" val="187616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4392488"/>
          </a:xfrm>
        </p:spPr>
        <p:txBody>
          <a:bodyPr>
            <a:normAutofit fontScale="92500"/>
          </a:bodyPr>
          <a:lstStyle/>
          <a:p>
            <a:r>
              <a:rPr lang="uk-UA" dirty="0"/>
              <a:t>2. Дисципліни психолого-педагогічного циклу:</a:t>
            </a:r>
          </a:p>
          <a:p>
            <a:pPr marL="987425" indent="-544513"/>
            <a:r>
              <a:rPr lang="uk-UA" dirty="0"/>
              <a:t>основи педагогіки; </a:t>
            </a:r>
          </a:p>
          <a:p>
            <a:pPr marL="987425" indent="-544513"/>
            <a:r>
              <a:rPr lang="uk-UA" dirty="0"/>
              <a:t>сутність процесу виховання, його загальних і конкретних цілей, завдань, організаційних форм, засобів, методів;</a:t>
            </a:r>
          </a:p>
          <a:p>
            <a:pPr marL="987425" indent="-544513"/>
            <a:r>
              <a:rPr lang="uk-UA" dirty="0"/>
              <a:t>форми і методи виховання громадянина України;</a:t>
            </a:r>
          </a:p>
          <a:p>
            <a:pPr marL="987425" indent="-544513"/>
            <a:r>
              <a:rPr lang="uk-UA" dirty="0"/>
              <a:t>анатомо-фізіологічні, вікові, психологічні особливості учнів;</a:t>
            </a:r>
          </a:p>
          <a:p>
            <a:pPr marL="987425" indent="-544513"/>
            <a:r>
              <a:rPr lang="uk-UA" dirty="0"/>
              <a:t>зміст, форми і методи роботи з батьками;</a:t>
            </a:r>
          </a:p>
          <a:p>
            <a:pPr marL="987425" indent="-544513"/>
            <a:r>
              <a:rPr lang="uk-UA" dirty="0"/>
              <a:t>зміст, форми і методи організації дозвілля дітей;</a:t>
            </a:r>
          </a:p>
          <a:p>
            <a:pPr marL="987425" indent="-544513"/>
            <a:r>
              <a:rPr lang="uk-UA" dirty="0"/>
              <a:t>соціально-педагогічні основи профілактики правопорушень.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І. Педагог-організатор повинен знати:</a:t>
            </a:r>
          </a:p>
        </p:txBody>
      </p:sp>
    </p:spTree>
    <p:extLst>
      <p:ext uri="{BB962C8B-B14F-4D97-AF65-F5344CB8AC3E}">
        <p14:creationId xmlns:p14="http://schemas.microsoft.com/office/powerpoint/2010/main" val="240472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3. Методологію новаторсько-оригінальних дій:</a:t>
            </a:r>
          </a:p>
          <a:p>
            <a:pPr marL="896938" indent="-365125">
              <a:tabLst>
                <a:tab pos="900113" algn="l"/>
              </a:tabLst>
            </a:pPr>
            <a:r>
              <a:rPr lang="uk-UA" sz="2800" dirty="0"/>
              <a:t>наукові основи інноваційних технологій виховання;</a:t>
            </a:r>
          </a:p>
          <a:p>
            <a:pPr marL="896938" indent="-365125">
              <a:tabLst>
                <a:tab pos="900113" algn="l"/>
              </a:tabLst>
            </a:pPr>
            <a:r>
              <a:rPr lang="uk-UA" sz="2800" dirty="0"/>
              <a:t>моделі виховних систем шкіл нового типу;</a:t>
            </a:r>
          </a:p>
          <a:p>
            <a:pPr marL="896938" indent="-365125">
              <a:tabLst>
                <a:tab pos="900113" algn="l"/>
              </a:tabLst>
            </a:pPr>
            <a:r>
              <a:rPr lang="uk-UA" sz="2800" dirty="0"/>
              <a:t>педагогічні інновації в зарубіжній теорії і практиці.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І. Педагог-організатор повинен знати:</a:t>
            </a:r>
          </a:p>
        </p:txBody>
      </p:sp>
    </p:spTree>
    <p:extLst>
      <p:ext uri="{BB962C8B-B14F-4D97-AF65-F5344CB8AC3E}">
        <p14:creationId xmlns:p14="http://schemas.microsoft.com/office/powerpoint/2010/main" val="175937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4. Законодавчо-нормативне забезпечення.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І. Педагог-організатор повинен знати:</a:t>
            </a:r>
          </a:p>
        </p:txBody>
      </p:sp>
    </p:spTree>
    <p:extLst>
      <p:ext uri="{BB962C8B-B14F-4D97-AF65-F5344CB8AC3E}">
        <p14:creationId xmlns:p14="http://schemas.microsoft.com/office/powerpoint/2010/main" val="191714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а) </a:t>
            </a:r>
            <a:r>
              <a:rPr lang="ru-RU" sz="2000" dirty="0" err="1"/>
              <a:t>діагностико-прогностичними</a:t>
            </a:r>
            <a:r>
              <a:rPr lang="ru-RU" sz="2000" dirty="0"/>
              <a:t>:</a:t>
            </a:r>
          </a:p>
          <a:p>
            <a:pPr marL="811213" indent="-546100"/>
            <a:r>
              <a:rPr lang="ru-RU" sz="2000" dirty="0" err="1"/>
              <a:t>ефективно</a:t>
            </a:r>
            <a:r>
              <a:rPr lang="ru-RU" sz="2000" dirty="0"/>
              <a:t>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теоретичні</a:t>
            </a:r>
            <a:r>
              <a:rPr lang="ru-RU" sz="2000" dirty="0"/>
              <a:t> </a:t>
            </a:r>
            <a:r>
              <a:rPr lang="ru-RU" sz="2000" dirty="0" err="1"/>
              <a:t>професійні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в </a:t>
            </a:r>
            <a:r>
              <a:rPr lang="ru-RU" sz="2000" dirty="0" err="1"/>
              <a:t>практичній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; </a:t>
            </a:r>
          </a:p>
          <a:p>
            <a:pPr marL="811213" indent="-546100"/>
            <a:r>
              <a:rPr lang="ru-RU" sz="2000" dirty="0" err="1"/>
              <a:t>здійснювати</a:t>
            </a:r>
            <a:r>
              <a:rPr lang="ru-RU" sz="2000" dirty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методичної</a:t>
            </a:r>
            <a:r>
              <a:rPr lang="ru-RU" sz="2000" dirty="0"/>
              <a:t> та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літератури</a:t>
            </a:r>
            <a:r>
              <a:rPr lang="ru-RU" sz="2000" dirty="0"/>
              <a:t> і </a:t>
            </a:r>
            <a:r>
              <a:rPr lang="ru-RU" sz="2000" dirty="0" err="1"/>
              <a:t>визначати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оптимальні</a:t>
            </a:r>
            <a:r>
              <a:rPr lang="ru-RU" sz="2000" dirty="0"/>
              <a:t> </a:t>
            </a:r>
            <a:r>
              <a:rPr lang="ru-RU" sz="2000" dirty="0" err="1"/>
              <a:t>прийоми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позанавчальної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;</a:t>
            </a:r>
          </a:p>
          <a:p>
            <a:pPr marL="811213" indent="-546100"/>
            <a:r>
              <a:rPr lang="ru-RU" sz="2000" dirty="0" err="1"/>
              <a:t>розробляти</a:t>
            </a:r>
            <a:r>
              <a:rPr lang="ru-RU" sz="2000" dirty="0"/>
              <a:t> </a:t>
            </a:r>
            <a:r>
              <a:rPr lang="ru-RU" sz="2000" dirty="0" err="1"/>
              <a:t>необхідне</a:t>
            </a:r>
            <a:r>
              <a:rPr lang="ru-RU" sz="2000" dirty="0"/>
              <a:t> </a:t>
            </a:r>
            <a:r>
              <a:rPr lang="ru-RU" sz="2000" dirty="0" err="1"/>
              <a:t>методичне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позакласних</a:t>
            </a:r>
            <a:r>
              <a:rPr lang="ru-RU" sz="2000" dirty="0"/>
              <a:t> </a:t>
            </a:r>
            <a:r>
              <a:rPr lang="ru-RU" sz="2000" dirty="0" err="1"/>
              <a:t>виховних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;</a:t>
            </a:r>
          </a:p>
          <a:p>
            <a:pPr marL="811213" indent="-546100"/>
            <a:r>
              <a:rPr lang="ru-RU" sz="2000" dirty="0" err="1"/>
              <a:t>вміти</a:t>
            </a:r>
            <a:r>
              <a:rPr lang="ru-RU" sz="2000" dirty="0"/>
              <a:t> </a:t>
            </a:r>
            <a:r>
              <a:rPr lang="ru-RU" sz="2000" dirty="0" err="1"/>
              <a:t>визначати</a:t>
            </a:r>
            <a:r>
              <a:rPr lang="ru-RU" sz="2000" dirty="0"/>
              <a:t> </a:t>
            </a:r>
            <a:r>
              <a:rPr lang="ru-RU" sz="2000" dirty="0" err="1"/>
              <a:t>конкретну</a:t>
            </a:r>
            <a:r>
              <a:rPr lang="ru-RU" sz="2000" dirty="0"/>
              <a:t> мету </a:t>
            </a:r>
            <a:r>
              <a:rPr lang="ru-RU" sz="2000" dirty="0" err="1"/>
              <a:t>виховного</a:t>
            </a:r>
            <a:r>
              <a:rPr lang="ru-RU" sz="2000" dirty="0"/>
              <a:t> заходу,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dirty="0" err="1"/>
              <a:t>виховного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;</a:t>
            </a:r>
          </a:p>
          <a:p>
            <a:pPr marL="811213" indent="-546100"/>
            <a:r>
              <a:rPr lang="ru-RU" sz="2000" dirty="0" err="1"/>
              <a:t>вміти</a:t>
            </a:r>
            <a:r>
              <a:rPr lang="ru-RU" sz="2000" dirty="0"/>
              <a:t> </a:t>
            </a:r>
            <a:r>
              <a:rPr lang="ru-RU" sz="2000" dirty="0" err="1"/>
              <a:t>аналізувати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і </a:t>
            </a:r>
            <a:r>
              <a:rPr lang="ru-RU" sz="2000" dirty="0" err="1"/>
              <a:t>робити</a:t>
            </a:r>
            <a:r>
              <a:rPr lang="ru-RU" sz="2000" dirty="0"/>
              <a:t> </a:t>
            </a:r>
            <a:r>
              <a:rPr lang="ru-RU" sz="2000" dirty="0" err="1"/>
              <a:t>висновки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вдосконалення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II. Педагог-</a:t>
            </a:r>
            <a:r>
              <a:rPr lang="ru-RU" sz="4400" b="1" dirty="0" err="1"/>
              <a:t>організатор</a:t>
            </a:r>
            <a:r>
              <a:rPr lang="ru-RU" sz="4400" b="1" dirty="0"/>
              <a:t> повинен </a:t>
            </a:r>
            <a:r>
              <a:rPr lang="ru-RU" sz="4400" b="1" dirty="0" err="1"/>
              <a:t>володіти</a:t>
            </a:r>
            <a:r>
              <a:rPr lang="ru-RU" sz="4400" b="1" dirty="0"/>
              <a:t> </a:t>
            </a:r>
            <a:r>
              <a:rPr lang="ru-RU" sz="4400" b="1" dirty="0" err="1"/>
              <a:t>уміннями</a:t>
            </a:r>
            <a:r>
              <a:rPr lang="ru-RU" sz="4400" b="1" dirty="0" smtClean="0"/>
              <a:t>: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63616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б) організаторськими:</a:t>
            </a:r>
          </a:p>
          <a:p>
            <a:pPr marL="722313" indent="-368300">
              <a:tabLst>
                <a:tab pos="722313" algn="l"/>
              </a:tabLst>
            </a:pPr>
            <a:r>
              <a:rPr lang="uk-UA" dirty="0"/>
              <a:t>надавати допомогу у створенні та організації діяльності дитячих організацій, об'єднань, рухів на основі співробітництва, творчої </a:t>
            </a:r>
            <a:r>
              <a:rPr lang="uk-UA" dirty="0" err="1"/>
              <a:t>співдіяльності</a:t>
            </a:r>
            <a:r>
              <a:rPr lang="uk-UA" dirty="0"/>
              <a:t>;</a:t>
            </a:r>
          </a:p>
          <a:p>
            <a:pPr marL="722313" indent="-368300">
              <a:tabLst>
                <a:tab pos="722313" algn="l"/>
              </a:tabLst>
            </a:pPr>
            <a:r>
              <a:rPr lang="uk-UA" dirty="0"/>
              <a:t>планувати і організовувати позакласну виховну роботу;</a:t>
            </a:r>
          </a:p>
          <a:p>
            <a:pPr marL="722313" indent="-368300">
              <a:tabLst>
                <a:tab pos="722313" algn="l"/>
              </a:tabLst>
            </a:pPr>
            <a:r>
              <a:rPr lang="uk-UA" dirty="0"/>
              <a:t>координувати діяльність організацій, об'єднань у навчальному закладі та поза ним; </a:t>
            </a:r>
          </a:p>
          <a:p>
            <a:pPr marL="722313" indent="-368300">
              <a:tabLst>
                <a:tab pos="722313" algn="l"/>
              </a:tabLst>
            </a:pPr>
            <a:r>
              <a:rPr lang="uk-UA" dirty="0"/>
              <a:t>спільно з педагогічним колективом розвивати мережу гуртків, клубів, об'єднань за інтересами, залучати до них дітей;</a:t>
            </a:r>
          </a:p>
          <a:p>
            <a:pPr marL="722313" indent="-368300">
              <a:tabLst>
                <a:tab pos="722313" algn="l"/>
              </a:tabLst>
            </a:pPr>
            <a:r>
              <a:rPr lang="uk-UA" dirty="0"/>
              <a:t>вживати заходи щодо попередження бездоглядності та правопорушень серед неповнолітніх.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II. Педагог-</a:t>
            </a:r>
            <a:r>
              <a:rPr lang="ru-RU" sz="4400" b="1" dirty="0" err="1"/>
              <a:t>організатор</a:t>
            </a:r>
            <a:r>
              <a:rPr lang="ru-RU" sz="4400" b="1" dirty="0"/>
              <a:t> повинен </a:t>
            </a:r>
            <a:r>
              <a:rPr lang="ru-RU" sz="4400" b="1" dirty="0" err="1"/>
              <a:t>володіти</a:t>
            </a:r>
            <a:r>
              <a:rPr lang="ru-RU" sz="4400" b="1" dirty="0"/>
              <a:t> </a:t>
            </a:r>
            <a:r>
              <a:rPr lang="ru-RU" sz="4400" b="1" dirty="0" err="1"/>
              <a:t>уміннями</a:t>
            </a:r>
            <a:r>
              <a:rPr lang="ru-RU" sz="4400" b="1" dirty="0" smtClean="0"/>
              <a:t>: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87166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в) фаховими:</a:t>
            </a:r>
          </a:p>
          <a:p>
            <a:pPr marL="722313" indent="-368300"/>
            <a:r>
              <a:rPr lang="uk-UA" dirty="0"/>
              <a:t>володіти методикою організації позакласної діяльності дітей;</a:t>
            </a:r>
          </a:p>
          <a:p>
            <a:pPr marL="722313" indent="-368300"/>
            <a:r>
              <a:rPr lang="uk-UA" dirty="0"/>
              <a:t>володіти методикою підготовки, проведення, аналізу виховних заходів;</a:t>
            </a:r>
          </a:p>
          <a:p>
            <a:pPr marL="722313" indent="-368300"/>
            <a:r>
              <a:rPr lang="uk-UA" dirty="0"/>
              <a:t>розвивати творчі інтереси дітей, їх інтелектуальні здібності;</a:t>
            </a:r>
          </a:p>
          <a:p>
            <a:pPr marL="722313" indent="-368300"/>
            <a:r>
              <a:rPr lang="uk-UA" dirty="0"/>
              <a:t>знати і володіти формами і засобами національно-культурного відродження школи і впровадження в життя народних традицій, звичаїв, обрядів, свят рідної мови, народної пісні тощо.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II. Педагог-</a:t>
            </a:r>
            <a:r>
              <a:rPr lang="ru-RU" sz="4400" b="1" dirty="0" err="1"/>
              <a:t>організатор</a:t>
            </a:r>
            <a:r>
              <a:rPr lang="ru-RU" sz="4400" b="1" dirty="0"/>
              <a:t> повинен </a:t>
            </a:r>
            <a:r>
              <a:rPr lang="ru-RU" sz="4400" b="1" dirty="0" err="1"/>
              <a:t>володіти</a:t>
            </a:r>
            <a:r>
              <a:rPr lang="ru-RU" sz="4400" b="1" dirty="0"/>
              <a:t> </a:t>
            </a:r>
            <a:r>
              <a:rPr lang="ru-RU" sz="4400" b="1" dirty="0" err="1"/>
              <a:t>уміннями</a:t>
            </a:r>
            <a:r>
              <a:rPr lang="ru-RU" sz="4400" b="1" dirty="0" smtClean="0"/>
              <a:t>: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202425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909</Words>
  <Application>Microsoft Office PowerPoint</Application>
  <PresentationFormat>Экран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Твердый переплет</vt:lpstr>
      <vt:lpstr>Модель професійної компетентності педагога-організатора</vt:lpstr>
      <vt:lpstr>Посадові обов'язки.</vt:lpstr>
      <vt:lpstr>І. Педагог-організатор повинен знати:</vt:lpstr>
      <vt:lpstr>І. Педагог-організатор повинен знати:</vt:lpstr>
      <vt:lpstr>І. Педагог-організатор повинен знати:</vt:lpstr>
      <vt:lpstr>І. Педагог-організатор повинен знати:</vt:lpstr>
      <vt:lpstr>II. Педагог-організатор повинен володіти уміннями:</vt:lpstr>
      <vt:lpstr>II. Педагог-організатор повинен володіти уміннями:</vt:lpstr>
      <vt:lpstr>II. Педагог-організатор повинен володіти уміннями:</vt:lpstr>
      <vt:lpstr>Документація, за ведення якої відповідає педагог-організатор </vt:lpstr>
      <vt:lpstr>Що контролює адміністрація закладу</vt:lpstr>
      <vt:lpstr>Циклограма роботи педагога-організатора</vt:lpstr>
      <vt:lpstr>Щодня:</vt:lpstr>
      <vt:lpstr>Щотижня:</vt:lpstr>
      <vt:lpstr>Щомісяця:</vt:lpstr>
      <vt:lpstr>Двічі на навчальний рік:</vt:lpstr>
      <vt:lpstr>Раз на семестр:</vt:lpstr>
      <vt:lpstr>У кінці навчального року:</vt:lpstr>
      <vt:lpstr>Основні сфери діяльності педагога-організатора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Педагог-організатор</dc:title>
  <dc:creator>Светулька</dc:creator>
  <cp:lastModifiedBy>svet</cp:lastModifiedBy>
  <cp:revision>14</cp:revision>
  <dcterms:created xsi:type="dcterms:W3CDTF">2013-06-04T16:23:12Z</dcterms:created>
  <dcterms:modified xsi:type="dcterms:W3CDTF">2013-06-04T17:11:24Z</dcterms:modified>
</cp:coreProperties>
</file>