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600"/>
    <a:srgbClr val="70E5FC"/>
    <a:srgbClr val="FD3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41183251741804588"/>
                  <c:y val="-0.265579943980983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793006909294891"/>
                  <c:y val="-0.157853919707253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3013488426424269"/>
                  <c:y val="0.328460926437092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Протягом 2-х місяців</c:v>
                </c:pt>
                <c:pt idx="1">
                  <c:v>До кінця 1-го семестру</c:v>
                </c:pt>
                <c:pt idx="2">
                  <c:v>До кінця 1-го року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54</c:v>
                </c:pt>
                <c:pt idx="1">
                  <c:v>30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733104471589064"/>
          <c:y val="0.20073893666386591"/>
          <c:w val="0.31822482190971596"/>
          <c:h val="0.6773795985517348"/>
        </c:manualLayout>
      </c:layout>
      <c:overlay val="0"/>
      <c:txPr>
        <a:bodyPr/>
        <a:lstStyle/>
        <a:p>
          <a:pPr>
            <a:defRPr sz="2800" b="1">
              <a:solidFill>
                <a:srgbClr val="002060"/>
              </a:solidFill>
              <a:latin typeface="Monotype Corsiva" pitchFamily="66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8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3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272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4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263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19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1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8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76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5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3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FF8B-0DC4-48AB-B25C-C9513E194438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5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8520" y="1700808"/>
            <a:ext cx="835824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Адаптація</a:t>
            </a:r>
            <a:r>
              <a:rPr lang="ru-RU" sz="72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                          до </a:t>
            </a:r>
            <a:r>
              <a:rPr lang="ru-RU" sz="7200" b="1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шкільного</a:t>
            </a:r>
            <a:r>
              <a:rPr lang="ru-RU" sz="72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</a:t>
            </a:r>
            <a:r>
              <a:rPr lang="ru-RU" sz="7200" b="1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життя</a:t>
            </a:r>
            <a:endParaRPr lang="ru-RU" sz="7200" b="1" cap="none" spc="100" dirty="0" smtClean="0">
              <a:ln w="18000">
                <a:solidFill>
                  <a:schemeClr val="tx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3600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 </a:t>
            </a:r>
            <a:r>
              <a:rPr lang="ru-RU" sz="4000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Інформація</a:t>
            </a:r>
            <a:r>
              <a:rPr lang="ru-RU" sz="4000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та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рекомендації</a:t>
            </a:r>
            <a:r>
              <a:rPr lang="ru-RU" sz="4000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	                                для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батьків</a:t>
            </a:r>
            <a:r>
              <a:rPr lang="ru-RU" sz="4000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учнів</a:t>
            </a:r>
            <a:r>
              <a:rPr lang="ru-RU" sz="4000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1-го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класу</a:t>
            </a:r>
            <a:endParaRPr lang="ru-RU" sz="4000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071942"/>
            <a:ext cx="6858048" cy="1928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 smtClean="0"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04664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Обладнання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робочого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місця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286388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uk-UA" sz="4400" b="1" dirty="0" smtClean="0">
                <a:latin typeface="Monotype Corsiva" pitchFamily="66" charset="0"/>
              </a:rPr>
              <a:t>1. </a:t>
            </a:r>
            <a:r>
              <a:rPr lang="uk-UA" sz="6000" b="1" dirty="0" smtClean="0">
                <a:latin typeface="Monotype Corsiva" pitchFamily="66" charset="0"/>
              </a:rPr>
              <a:t>Простір для роботи.</a:t>
            </a:r>
            <a:r>
              <a:rPr lang="uk-UA" sz="6000" dirty="0" smtClean="0">
                <a:latin typeface="Monotype Corsiva" pitchFamily="66" charset="0"/>
              </a:rPr>
              <a:t> Якщо немає можливості виокремити окреме місце для підготовки дитини, влаштуйте його по сусідству з іграшками. Тут головне, щоб одна зона була візуально відділена від іншої. </a:t>
            </a:r>
            <a:endParaRPr lang="ru-RU" sz="60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6000" b="1" dirty="0" smtClean="0">
                <a:latin typeface="Monotype Corsiva" pitchFamily="66" charset="0"/>
              </a:rPr>
              <a:t>2. Правильний вибір стільця</a:t>
            </a:r>
            <a:r>
              <a:rPr lang="uk-UA" sz="6000" b="1" i="1" dirty="0" smtClean="0">
                <a:latin typeface="Monotype Corsiva" pitchFamily="66" charset="0"/>
              </a:rPr>
              <a:t>.</a:t>
            </a:r>
            <a:r>
              <a:rPr lang="uk-UA" sz="6000" dirty="0" smtClean="0">
                <a:latin typeface="Monotype Corsiva" pitchFamily="66" charset="0"/>
              </a:rPr>
              <a:t> Визначається це просто – якщо дитина сидить на стільці, доторкаючись спиною до спинки стільця, а підколінними чашечками не торкається краю сидіння, ноги міцно стоять на підлозі, а коліна зігнуті під прямим кутом – стілець підходить. </a:t>
            </a:r>
            <a:endParaRPr lang="ru-RU" sz="60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6000" b="1" dirty="0" smtClean="0">
                <a:latin typeface="Monotype Corsiva" pitchFamily="66" charset="0"/>
              </a:rPr>
              <a:t>3. Правильний підбір столу.</a:t>
            </a:r>
            <a:r>
              <a:rPr lang="uk-UA" sz="6000" dirty="0" smtClean="0">
                <a:latin typeface="Monotype Corsiva" pitchFamily="66" charset="0"/>
              </a:rPr>
              <a:t> Щоб визначити висоту письмового столу, необхідно виміряти відстань від стільниці до ліктя вільно опущеної руки дитини, що сидить за столом – лікоть повинен бути нижче на 5-6 см. Не варто завеликому столу підпилювати ніжки, оскільки в наступному році дитині знадобиться уже більш високий. Краще поставити на стілець тверду подушку необхідної величини, а під ноги – стійку підставку.                                                                       </a:t>
            </a:r>
            <a:endParaRPr lang="ru-RU" sz="60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Обладнання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робочого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місця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580" y="1189342"/>
            <a:ext cx="8401080" cy="53578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b="1" dirty="0" smtClean="0">
                <a:latin typeface="Monotype Corsiva" pitchFamily="66" charset="0"/>
              </a:rPr>
              <a:t>4. </a:t>
            </a:r>
            <a:r>
              <a:rPr lang="uk-UA" sz="3400" b="1" dirty="0" smtClean="0">
                <a:latin typeface="Monotype Corsiva" pitchFamily="66" charset="0"/>
              </a:rPr>
              <a:t>Правильне місце для комп’ютера.</a:t>
            </a:r>
            <a:r>
              <a:rPr lang="uk-UA" sz="3400" dirty="0" smtClean="0">
                <a:latin typeface="Monotype Corsiva" pitchFamily="66" charset="0"/>
              </a:rPr>
              <a:t> Якщо у вас вдома є комп’ютер, не варто ставити його прямо на письмовий стіл, тому що так важко зберегти необхідно дистанцію від очей до монітору. Для цього підійде спеціальний кутовий комп’ютерний столик.                                      </a:t>
            </a:r>
          </a:p>
          <a:p>
            <a:pPr algn="just">
              <a:buNone/>
            </a:pPr>
            <a:r>
              <a:rPr lang="uk-UA" sz="3400" b="1" dirty="0" smtClean="0">
                <a:latin typeface="Monotype Corsiva" pitchFamily="66" charset="0"/>
              </a:rPr>
              <a:t>5. Освітлення робочого місця. </a:t>
            </a:r>
            <a:r>
              <a:rPr lang="uk-UA" sz="3400" dirty="0" smtClean="0">
                <a:latin typeface="Monotype Corsiva" pitchFamily="66" charset="0"/>
              </a:rPr>
              <a:t>Світло має падати зліва, тому стіл плануйте ставити біля вікна. Але, якщо не виходить розмістити стіл біля вікна, подбайте про високоякісне освітлення. Світло має бути яскравим і рівномірним. Необхідно передбачити і додаткове освітлення –  в наших широтах осінні та зимові дні занадто короткі. Світильник потрібно вибирати з абажуром, щоб світло було яскравим, але не сліпило, і так, щоб не виникало великого перепаду, наприклад: скрізь напівтемрява, а робоче місце яскраво освітлене. Для очей досить шкідливо «змішування» яскравого денного світла і штучного освітлення. Якщо достатньо денного світла, то лампу краще вимикати. Світло однієї настільної лампи також протипоказаний: контраст із зонами напівтемряви викликає зорове роздратування.      </a:t>
            </a:r>
            <a:endParaRPr lang="ru-RU" sz="34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597218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Організація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відпочинку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першокласника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07209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b="1" dirty="0" smtClean="0">
                <a:latin typeface="Monotype Corsiva" pitchFamily="66" charset="0"/>
              </a:rPr>
              <a:t>1. Сон.</a:t>
            </a:r>
            <a:r>
              <a:rPr lang="uk-UA" sz="2400" dirty="0" smtClean="0">
                <a:latin typeface="Monotype Corsiva" pitchFamily="66" charset="0"/>
              </a:rPr>
              <a:t> Тривалість сну (ніч) дитини 6-річного віку, якщо вона не спить вдень – 10-11 год., 7-річного віку – 10 год. Рекомендований сон від 1,5 до 2 год. вдень. Бажано дитину вкладати спати в один і той же час. </a:t>
            </a:r>
            <a:endParaRPr lang="ru-RU" sz="2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Monotype Corsiva" pitchFamily="66" charset="0"/>
              </a:rPr>
              <a:t>2. Вихідні дні. </a:t>
            </a:r>
            <a:r>
              <a:rPr lang="uk-UA" sz="2400" dirty="0" smtClean="0">
                <a:latin typeface="Monotype Corsiva" pitchFamily="66" charset="0"/>
              </a:rPr>
              <a:t>Одноденний туристичний похід, прогулянка до лісу, річки, збирання грибів та ягід, сімейний похід на лижах – це найкраще, що можна порадити на вихідний. </a:t>
            </a:r>
            <a:r>
              <a:rPr lang="ru-RU" sz="2400" dirty="0" smtClean="0">
                <a:latin typeface="Monotype Corsiva" pitchFamily="66" charset="0"/>
              </a:rPr>
              <a:t>За </a:t>
            </a:r>
            <a:r>
              <a:rPr lang="ru-RU" sz="2400" dirty="0" err="1" smtClean="0">
                <a:latin typeface="Monotype Corsiva" pitchFamily="66" charset="0"/>
              </a:rPr>
              <a:t>несприятливих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погодних</a:t>
            </a:r>
            <a:r>
              <a:rPr lang="ru-RU" sz="2400" dirty="0" smtClean="0">
                <a:latin typeface="Monotype Corsiva" pitchFamily="66" charset="0"/>
              </a:rPr>
              <a:t> умов добре </a:t>
            </a:r>
            <a:r>
              <a:rPr lang="ru-RU" sz="2400" dirty="0" err="1" smtClean="0">
                <a:latin typeface="Monotype Corsiva" pitchFamily="66" charset="0"/>
              </a:rPr>
              <a:t>відвідати</a:t>
            </a:r>
            <a:r>
              <a:rPr lang="ru-RU" sz="2400" dirty="0" smtClean="0">
                <a:latin typeface="Monotype Corsiva" pitchFamily="66" charset="0"/>
              </a:rPr>
              <a:t> музей, театр, </a:t>
            </a:r>
            <a:r>
              <a:rPr lang="ru-RU" sz="2400" dirty="0" err="1" smtClean="0">
                <a:latin typeface="Monotype Corsiva" pitchFamily="66" charset="0"/>
              </a:rPr>
              <a:t>зайнятися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рукоділлям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почитати</a:t>
            </a:r>
            <a:r>
              <a:rPr lang="ru-RU" sz="2400" dirty="0" smtClean="0">
                <a:latin typeface="Monotype Corsiva" pitchFamily="66" charset="0"/>
              </a:rPr>
              <a:t> книгу.</a:t>
            </a:r>
          </a:p>
          <a:p>
            <a:pPr algn="just">
              <a:buNone/>
            </a:pPr>
            <a:r>
              <a:rPr lang="uk-UA" sz="2400" b="1" dirty="0" smtClean="0">
                <a:latin typeface="Monotype Corsiva" pitchFamily="66" charset="0"/>
              </a:rPr>
              <a:t>3. Канікули.</a:t>
            </a:r>
            <a:r>
              <a:rPr lang="uk-UA" sz="2400" dirty="0" smtClean="0">
                <a:latin typeface="Monotype Corsiva" pitchFamily="66" charset="0"/>
              </a:rPr>
              <a:t> Їх головні моменти:</a:t>
            </a:r>
            <a:endParaRPr lang="ru-RU" sz="2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2400" dirty="0" smtClean="0">
                <a:latin typeface="Monotype Corsiva" pitchFamily="66" charset="0"/>
              </a:rPr>
              <a:t> 	- </a:t>
            </a:r>
            <a:r>
              <a:rPr lang="ru-RU" sz="2400" dirty="0" err="1" smtClean="0">
                <a:latin typeface="Monotype Corsiva" pitchFamily="66" charset="0"/>
              </a:rPr>
              <a:t>активний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відпочинок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свіжому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повітрі</a:t>
            </a:r>
            <a:r>
              <a:rPr lang="ru-RU" sz="2400" dirty="0" smtClean="0">
                <a:latin typeface="Monotype Corsiva" pitchFamily="66" charset="0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Monotype Corsiva" pitchFamily="66" charset="0"/>
              </a:rPr>
              <a:t>	- </a:t>
            </a:r>
            <a:r>
              <a:rPr lang="ru-RU" sz="2400" dirty="0" err="1" smtClean="0">
                <a:latin typeface="Monotype Corsiva" pitchFamily="66" charset="0"/>
              </a:rPr>
              <a:t>допомога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родині</a:t>
            </a:r>
            <a:r>
              <a:rPr lang="ru-RU" sz="2400" dirty="0" smtClean="0">
                <a:latin typeface="Monotype Corsiva" pitchFamily="66" charset="0"/>
              </a:rPr>
              <a:t> та участь у </a:t>
            </a:r>
            <a:r>
              <a:rPr lang="ru-RU" sz="2400" dirty="0" err="1" smtClean="0">
                <a:latin typeface="Monotype Corsiva" pitchFamily="66" charset="0"/>
              </a:rPr>
              <a:t>суспільнокорисних</a:t>
            </a:r>
            <a:r>
              <a:rPr lang="ru-RU" sz="2400" dirty="0" smtClean="0">
                <a:latin typeface="Monotype Corsiva" pitchFamily="66" charset="0"/>
              </a:rPr>
              <a:t> справах;</a:t>
            </a:r>
          </a:p>
          <a:p>
            <a:pPr algn="just">
              <a:buNone/>
            </a:pPr>
            <a:r>
              <a:rPr lang="ru-RU" sz="2400" dirty="0" smtClean="0">
                <a:latin typeface="Monotype Corsiva" pitchFamily="66" charset="0"/>
              </a:rPr>
              <a:t>	- </a:t>
            </a:r>
            <a:r>
              <a:rPr lang="ru-RU" sz="2400" dirty="0" err="1" smtClean="0">
                <a:latin typeface="Monotype Corsiva" pitchFamily="66" charset="0"/>
              </a:rPr>
              <a:t>читання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книжок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тощо</a:t>
            </a:r>
            <a:r>
              <a:rPr lang="ru-RU" sz="2400" dirty="0" smtClean="0"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Емоційна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підтримка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в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період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uk-UA" sz="4400" dirty="0" smtClean="0">
                <a:latin typeface="Monotype Corsiva" pitchFamily="66" charset="0"/>
              </a:rPr>
              <a:t>1.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Дозвольте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дитині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бути самою собою,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своїми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недоліками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слабкостями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достоїнствами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Приймайтеїї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такою,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якою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вона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є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5100" dirty="0" smtClean="0">
                <a:latin typeface="Monotype Corsiva" pitchFamily="66" charset="0"/>
              </a:rPr>
              <a:t>2. Не показуйте дитині свою стурбованість з приводу її шкільних успіхів.</a:t>
            </a:r>
            <a:endParaRPr lang="ru-RU" sz="51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5100" dirty="0" smtClean="0">
                <a:solidFill>
                  <a:srgbClr val="002060"/>
                </a:solidFill>
                <a:latin typeface="Monotype Corsiva" pitchFamily="66" charset="0"/>
              </a:rPr>
              <a:t>3. Щиро цікавтеся шкільним життям дитини. </a:t>
            </a:r>
            <a:endParaRPr lang="ru-RU" sz="51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5100" dirty="0" smtClean="0">
                <a:latin typeface="Monotype Corsiva" pitchFamily="66" charset="0"/>
              </a:rPr>
              <a:t>4.</a:t>
            </a:r>
            <a:r>
              <a:rPr lang="ru-RU" sz="5100" dirty="0" smtClean="0">
                <a:latin typeface="Monotype Corsiva" pitchFamily="66" charset="0"/>
              </a:rPr>
              <a:t>Не </a:t>
            </a:r>
            <a:r>
              <a:rPr lang="ru-RU" sz="5100" dirty="0" err="1" smtClean="0">
                <a:latin typeface="Monotype Corsiva" pitchFamily="66" charset="0"/>
              </a:rPr>
              <a:t>соромтеся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демонструвати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дитині</a:t>
            </a:r>
            <a:r>
              <a:rPr lang="ru-RU" sz="5100" dirty="0" smtClean="0">
                <a:latin typeface="Monotype Corsiva" pitchFamily="66" charset="0"/>
              </a:rPr>
              <a:t> свою </a:t>
            </a:r>
            <a:r>
              <a:rPr lang="ru-RU" sz="5100" dirty="0" err="1" smtClean="0">
                <a:latin typeface="Monotype Corsiva" pitchFamily="66" charset="0"/>
              </a:rPr>
              <a:t>любов</a:t>
            </a:r>
            <a:r>
              <a:rPr lang="ru-RU" sz="5100" dirty="0" smtClean="0">
                <a:latin typeface="Monotype Corsiva" pitchFamily="66" charset="0"/>
              </a:rPr>
              <a:t>, дайте </a:t>
            </a:r>
            <a:r>
              <a:rPr lang="ru-RU" sz="5100" dirty="0" err="1" smtClean="0">
                <a:latin typeface="Monotype Corsiva" pitchFamily="66" charset="0"/>
              </a:rPr>
              <a:t>їй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зрозуміти</a:t>
            </a:r>
            <a:r>
              <a:rPr lang="ru-RU" sz="5100" dirty="0" smtClean="0">
                <a:latin typeface="Monotype Corsiva" pitchFamily="66" charset="0"/>
              </a:rPr>
              <a:t>, </a:t>
            </a:r>
            <a:r>
              <a:rPr lang="ru-RU" sz="5100" dirty="0" err="1" smtClean="0">
                <a:latin typeface="Monotype Corsiva" pitchFamily="66" charset="0"/>
              </a:rPr>
              <a:t>що</a:t>
            </a:r>
            <a:r>
              <a:rPr lang="ru-RU" sz="5100" dirty="0" smtClean="0">
                <a:latin typeface="Monotype Corsiva" pitchFamily="66" charset="0"/>
              </a:rPr>
              <a:t> будете </a:t>
            </a:r>
            <a:r>
              <a:rPr lang="ru-RU" sz="5100" dirty="0" err="1" smtClean="0">
                <a:latin typeface="Monotype Corsiva" pitchFamily="66" charset="0"/>
              </a:rPr>
              <a:t>їїлюбити</a:t>
            </a:r>
            <a:r>
              <a:rPr lang="ru-RU" sz="5100" dirty="0" smtClean="0">
                <a:latin typeface="Monotype Corsiva" pitchFamily="66" charset="0"/>
              </a:rPr>
              <a:t> за </a:t>
            </a:r>
            <a:r>
              <a:rPr lang="ru-RU" sz="5100" dirty="0" err="1" smtClean="0">
                <a:latin typeface="Monotype Corsiva" pitchFamily="66" charset="0"/>
              </a:rPr>
              <a:t>будь-яких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обставин</a:t>
            </a:r>
            <a:r>
              <a:rPr lang="ru-RU" sz="5100" dirty="0" smtClean="0">
                <a:latin typeface="Monotype Corsiva" pitchFamily="66" charset="0"/>
              </a:rPr>
              <a:t>.</a:t>
            </a:r>
            <a:r>
              <a:rPr lang="uk-UA" sz="5100" dirty="0" smtClean="0">
                <a:latin typeface="Monotype Corsiva" pitchFamily="66" charset="0"/>
              </a:rPr>
              <a:t> </a:t>
            </a:r>
            <a:endParaRPr lang="ru-RU" sz="51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5100" dirty="0" smtClean="0">
                <a:solidFill>
                  <a:srgbClr val="002060"/>
                </a:solidFill>
                <a:latin typeface="Monotype Corsiva" pitchFamily="66" charset="0"/>
              </a:rPr>
              <a:t>5.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Задля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виховного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впливу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використовуйте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частіше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ласку та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заохочення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ніж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покарання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та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засудження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r>
              <a:rPr lang="uk-UA" sz="5100" dirty="0" smtClean="0">
                <a:latin typeface="Monotype Corsiva" pitchFamily="66" charset="0"/>
              </a:rPr>
              <a:t>6. </a:t>
            </a:r>
            <a:r>
              <a:rPr lang="ru-RU" sz="5100" dirty="0" err="1" smtClean="0">
                <a:latin typeface="Monotype Corsiva" pitchFamily="66" charset="0"/>
              </a:rPr>
              <a:t>Усім’їмає</a:t>
            </a:r>
            <a:r>
              <a:rPr lang="ru-RU" sz="5100" dirty="0" smtClean="0">
                <a:latin typeface="Monotype Corsiva" pitchFamily="66" charset="0"/>
              </a:rPr>
              <a:t> бути </a:t>
            </a:r>
            <a:r>
              <a:rPr lang="ru-RU" sz="5100" dirty="0" err="1" smtClean="0">
                <a:latin typeface="Monotype Corsiva" pitchFamily="66" charset="0"/>
              </a:rPr>
              <a:t>єдина</a:t>
            </a:r>
            <a:r>
              <a:rPr lang="ru-RU" sz="5100" dirty="0" smtClean="0">
                <a:latin typeface="Monotype Corsiva" pitchFamily="66" charset="0"/>
              </a:rPr>
              <a:t> тактика </a:t>
            </a:r>
            <a:r>
              <a:rPr lang="ru-RU" sz="5100" dirty="0" err="1" smtClean="0">
                <a:latin typeface="Monotype Corsiva" pitchFamily="66" charset="0"/>
              </a:rPr>
              <a:t>спілкування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дорослих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із</a:t>
            </a:r>
            <a:r>
              <a:rPr lang="ru-RU" sz="5100" smtClean="0">
                <a:latin typeface="Monotype Corsiva" pitchFamily="66" charset="0"/>
              </a:rPr>
              <a:t> дитиною</a:t>
            </a:r>
            <a:r>
              <a:rPr lang="ru-RU" sz="51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5100" dirty="0" smtClean="0">
                <a:solidFill>
                  <a:srgbClr val="002060"/>
                </a:solidFill>
                <a:latin typeface="Monotype Corsiva" pitchFamily="66" charset="0"/>
              </a:rPr>
              <a:t>7.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Протягом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дня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знайдіть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півгодини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для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спілкування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дитиною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 У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цей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час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найважливішими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повинні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бути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справи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дитини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біль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радощі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endParaRPr lang="ru-RU" sz="4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4400" dirty="0" smtClean="0">
                <a:latin typeface="Monotype Corsiva" pitchFamily="66" charset="0"/>
              </a:rPr>
              <a:t> </a:t>
            </a:r>
            <a:endParaRPr lang="ru-RU" sz="44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597218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Оцінювання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навчальних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успіхів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1. Не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очікуйте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від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дитини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все і зараз.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ам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потрібно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щоб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дитина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вчилася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сьогодні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добре,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и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примушуєте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–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і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вона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вчиться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але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стає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зубрилкою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ненавидить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учіння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, школу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latin typeface="Monotype Corsiva" pitchFamily="66" charset="0"/>
              </a:rPr>
              <a:t>2.Л</a:t>
            </a:r>
            <a:r>
              <a:rPr lang="ru-RU" sz="2800" dirty="0" err="1" smtClean="0">
                <a:latin typeface="Monotype Corsiva" pitchFamily="66" charset="0"/>
              </a:rPr>
              <a:t>юб</a:t>
            </a:r>
            <a:r>
              <a:rPr lang="uk-UA" sz="2800" dirty="0" err="1" smtClean="0">
                <a:latin typeface="Monotype Corsiva" pitchFamily="66" charset="0"/>
              </a:rPr>
              <a:t>іть</a:t>
            </a:r>
            <a:r>
              <a:rPr lang="ru-RU" sz="2800" dirty="0" smtClean="0">
                <a:latin typeface="Monotype Corsiva" pitchFamily="66" charset="0"/>
              </a:rPr>
              <a:t> свою </a:t>
            </a:r>
            <a:r>
              <a:rPr lang="ru-RU" sz="2800" dirty="0" err="1" smtClean="0">
                <a:latin typeface="Monotype Corsiva" pitchFamily="66" charset="0"/>
              </a:rPr>
              <a:t>дитину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незважаючи</a:t>
            </a:r>
            <a:r>
              <a:rPr lang="ru-RU" sz="2800" dirty="0" smtClean="0">
                <a:latin typeface="Monotype Corsiva" pitchFamily="66" charset="0"/>
              </a:rPr>
              <a:t> на </a:t>
            </a:r>
            <a:r>
              <a:rPr lang="ru-RU" sz="2800" dirty="0" err="1" smtClean="0">
                <a:latin typeface="Monotype Corsiva" pitchFamily="66" charset="0"/>
              </a:rPr>
              <a:t>її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успіхи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у </a:t>
            </a:r>
            <a:r>
              <a:rPr lang="ru-RU" sz="2800" dirty="0" err="1" smtClean="0">
                <a:latin typeface="Monotype Corsiva" pitchFamily="66" charset="0"/>
              </a:rPr>
              <a:t>школі</a:t>
            </a:r>
            <a:r>
              <a:rPr lang="ru-RU" sz="2800" dirty="0" smtClean="0">
                <a:latin typeface="Monotype Corsiva" pitchFamily="66" charset="0"/>
              </a:rPr>
              <a:t>. Вона </a:t>
            </a:r>
            <a:r>
              <a:rPr lang="ru-RU" sz="2800" dirty="0" err="1" smtClean="0">
                <a:latin typeface="Monotype Corsiva" pitchFamily="66" charset="0"/>
              </a:rPr>
              <a:t>відчуває</a:t>
            </a:r>
            <a:r>
              <a:rPr lang="ru-RU" sz="2800" dirty="0" smtClean="0">
                <a:latin typeface="Monotype Corsiva" pitchFamily="66" charset="0"/>
              </a:rPr>
              <a:t> вашу </a:t>
            </a:r>
            <a:r>
              <a:rPr lang="ru-RU" sz="2800" dirty="0" err="1" smtClean="0">
                <a:latin typeface="Monotype Corsiva" pitchFamily="66" charset="0"/>
              </a:rPr>
              <a:t>любов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це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допомагає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їй</a:t>
            </a:r>
            <a:r>
              <a:rPr lang="ru-RU" sz="2800" dirty="0" smtClean="0">
                <a:latin typeface="Monotype Corsiva" pitchFamily="66" charset="0"/>
              </a:rPr>
              <a:t> бути </a:t>
            </a:r>
            <a:r>
              <a:rPr lang="ru-RU" sz="2800" dirty="0" err="1" smtClean="0">
                <a:latin typeface="Monotype Corsiva" pitchFamily="66" charset="0"/>
              </a:rPr>
              <a:t>впевненою</a:t>
            </a:r>
            <a:r>
              <a:rPr lang="ru-RU" sz="2800" dirty="0" smtClean="0">
                <a:latin typeface="Monotype Corsiva" pitchFamily="66" charset="0"/>
              </a:rPr>
              <a:t> в </a:t>
            </a:r>
            <a:r>
              <a:rPr lang="ru-RU" sz="2800" dirty="0" err="1" smtClean="0">
                <a:latin typeface="Monotype Corsiva" pitchFamily="66" charset="0"/>
              </a:rPr>
              <a:t>собі</a:t>
            </a:r>
            <a:r>
              <a:rPr lang="ru-RU" sz="28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3. Не докоряйте дитині, а допоможіть подолати труднощі. 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latin typeface="Monotype Corsiva" pitchFamily="66" charset="0"/>
              </a:rPr>
              <a:t>4. Спирайтеся на сильні сторони дитини.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5. Уникайте підкреслення промахів дитини.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latin typeface="Monotype Corsiva" pitchFamily="66" charset="0"/>
              </a:rPr>
              <a:t>6. Підбадьорюйте дітей, хваліть їх за те, що вони роблять добре. Підвищуйте їхню впевненість у собі, тому що чим більше дитина боїться невдачі, тим більше ймовірності допущення помилок.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597218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Оцінювання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навчальних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успіхів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7. 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під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вищуйте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тривожність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дитини в силу зростання своїх побоювань.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завжди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передається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хвилювання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батьків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якщо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дорослі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у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відповідальний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момент </a:t>
            </a: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можуть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впоратися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своїми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емоціями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то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дитина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може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емоційно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"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зірватися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".</a:t>
            </a:r>
          </a:p>
          <a:p>
            <a:pPr algn="just">
              <a:buNone/>
            </a:pPr>
            <a:r>
              <a:rPr lang="uk-UA" sz="3400" dirty="0" smtClean="0">
                <a:latin typeface="Monotype Corsiva" pitchFamily="66" charset="0"/>
              </a:rPr>
              <a:t>8. Порадьтеся із дитиною, почніть з ліквідації тих шкільних труднощів, котрі </a:t>
            </a:r>
            <a:r>
              <a:rPr lang="uk-UA" sz="3400" dirty="0" err="1" smtClean="0">
                <a:latin typeface="Monotype Corsiva" pitchFamily="66" charset="0"/>
              </a:rPr>
              <a:t>найзначущіші</a:t>
            </a:r>
            <a:r>
              <a:rPr lang="uk-UA" sz="3400" dirty="0" smtClean="0">
                <a:latin typeface="Monotype Corsiva" pitchFamily="66" charset="0"/>
              </a:rPr>
              <a:t> для неї самої. </a:t>
            </a:r>
            <a:endParaRPr lang="ru-RU" sz="3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9. Хваліть виконавця, критикуйте – виконання. У ваших силах допомогти відокремити оцінку її особистості від оцінки її роботи. </a:t>
            </a:r>
            <a:endParaRPr lang="ru-RU" sz="3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dirty="0" smtClean="0">
                <a:latin typeface="Monotype Corsiva" pitchFamily="66" charset="0"/>
              </a:rPr>
              <a:t>10. Оцінка повинна порівнювати сьогоднішні успіхи дитини з її власними вчорашніми. </a:t>
            </a:r>
            <a:endParaRPr lang="ru-RU" sz="3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11. Не скупіться на похвалу; будуючи стосунки з в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ласноюдитиною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орієнтуйтесятільки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на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шкільніоцінки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3400" dirty="0" smtClean="0">
                <a:latin typeface="Monotype Corsiva" pitchFamily="66" charset="0"/>
              </a:rPr>
              <a:t>12. </a:t>
            </a:r>
            <a:r>
              <a:rPr lang="ru-RU" sz="3400" dirty="0" err="1" smtClean="0">
                <a:latin typeface="Monotype Corsiva" pitchFamily="66" charset="0"/>
              </a:rPr>
              <a:t>Ставте</a:t>
            </a:r>
            <a:r>
              <a:rPr lang="ru-RU" sz="3400" dirty="0" smtClean="0">
                <a:latin typeface="Monotype Corsiva" pitchFamily="66" charset="0"/>
              </a:rPr>
              <a:t> перед </a:t>
            </a:r>
            <a:r>
              <a:rPr lang="ru-RU" sz="3400" dirty="0" err="1" smtClean="0">
                <a:latin typeface="Monotype Corsiva" pitchFamily="66" charset="0"/>
              </a:rPr>
              <a:t>дитиною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найбільш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конкретні</a:t>
            </a:r>
            <a:r>
              <a:rPr lang="ru-RU" sz="3400" dirty="0" smtClean="0">
                <a:latin typeface="Monotype Corsiva" pitchFamily="66" charset="0"/>
              </a:rPr>
              <a:t> та </a:t>
            </a:r>
            <a:r>
              <a:rPr lang="ru-RU" sz="3400" dirty="0" err="1" smtClean="0">
                <a:latin typeface="Monotype Corsiva" pitchFamily="66" charset="0"/>
              </a:rPr>
              <a:t>реальні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цілі</a:t>
            </a:r>
            <a:r>
              <a:rPr lang="ru-RU" sz="34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597218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Методи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зняття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психоемоційного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напруження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6358"/>
            <a:ext cx="8401080" cy="53578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</a:rPr>
              <a:t>1</a:t>
            </a: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. Ігри.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еможуть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бути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піском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та водою,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ліплення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глини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пізнавальні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тощо</a:t>
            </a: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b="1" dirty="0" smtClean="0">
                <a:latin typeface="Monotype Corsiva" pitchFamily="66" charset="0"/>
              </a:rPr>
              <a:t>2. </a:t>
            </a:r>
            <a:r>
              <a:rPr lang="uk-UA" sz="3400" b="1" dirty="0" err="1" smtClean="0">
                <a:latin typeface="Monotype Corsiva" pitchFamily="66" charset="0"/>
              </a:rPr>
              <a:t>Сп</a:t>
            </a:r>
            <a:r>
              <a:rPr lang="ru-RU" sz="3400" b="1" dirty="0" err="1" smtClean="0">
                <a:latin typeface="Monotype Corsiva" pitchFamily="66" charset="0"/>
              </a:rPr>
              <a:t>ілкування</a:t>
            </a:r>
            <a:r>
              <a:rPr lang="ru-RU" sz="3400" b="1" dirty="0" smtClean="0">
                <a:latin typeface="Monotype Corsiva" pitchFamily="66" charset="0"/>
              </a:rPr>
              <a:t> з природою</a:t>
            </a:r>
            <a:r>
              <a:rPr lang="ru-RU" sz="3400" b="1" dirty="0" smtClean="0">
                <a:latin typeface="Monotype Corsiva" pitchFamily="66" charset="0"/>
              </a:rPr>
              <a:t>. </a:t>
            </a:r>
            <a:r>
              <a:rPr lang="ru-RU" sz="3400" dirty="0" err="1" smtClean="0">
                <a:latin typeface="Monotype Corsiva" pitchFamily="66" charset="0"/>
              </a:rPr>
              <a:t>Прогулянки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smtClean="0">
                <a:latin typeface="Monotype Corsiva" pitchFamily="66" charset="0"/>
              </a:rPr>
              <a:t>у парку </a:t>
            </a:r>
            <a:r>
              <a:rPr lang="ru-RU" sz="3400" dirty="0" err="1" smtClean="0">
                <a:latin typeface="Monotype Corsiva" pitchFamily="66" charset="0"/>
              </a:rPr>
              <a:t>чилісі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спостереження</a:t>
            </a:r>
            <a:r>
              <a:rPr lang="ru-RU" sz="3400" dirty="0" smtClean="0">
                <a:latin typeface="Monotype Corsiva" pitchFamily="66" charset="0"/>
              </a:rPr>
              <a:t> за </a:t>
            </a:r>
            <a:r>
              <a:rPr lang="ru-RU" sz="3400" dirty="0" err="1" smtClean="0">
                <a:latin typeface="Monotype Corsiva" pitchFamily="66" charset="0"/>
              </a:rPr>
              <a:t>сезонними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змінами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багатством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природних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барв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заспокоюють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урівноважують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емоційний</a:t>
            </a:r>
            <a:r>
              <a:rPr lang="ru-RU" sz="3400" dirty="0" smtClean="0">
                <a:latin typeface="Monotype Corsiva" pitchFamily="66" charset="0"/>
              </a:rPr>
              <a:t> стан </a:t>
            </a:r>
            <a:r>
              <a:rPr lang="ru-RU" sz="3400" dirty="0" err="1" smtClean="0">
                <a:latin typeface="Monotype Corsiva" pitchFamily="66" charset="0"/>
              </a:rPr>
              <a:t>дитини</a:t>
            </a:r>
            <a:r>
              <a:rPr lang="ru-RU" sz="3400" dirty="0" smtClean="0">
                <a:latin typeface="Monotype Corsiva" pitchFamily="66" charset="0"/>
              </a:rPr>
              <a:t>;</a:t>
            </a:r>
          </a:p>
          <a:p>
            <a:pPr algn="just">
              <a:buNone/>
            </a:pP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3400" b="1" dirty="0" err="1" smtClean="0">
                <a:solidFill>
                  <a:srgbClr val="002060"/>
                </a:solidFill>
                <a:latin typeface="Monotype Corsiva" pitchFamily="66" charset="0"/>
              </a:rPr>
              <a:t>Фізичні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Monotype Corsiva" pitchFamily="66" charset="0"/>
              </a:rPr>
              <a:t>навантаження</a:t>
            </a: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Якщо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поганий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настрій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їй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необхідно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гратися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на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свіжому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повітрі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рухливі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спортивні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— футбол, волейбол,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теніс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3400" b="1" dirty="0" smtClean="0">
                <a:latin typeface="Monotype Corsiva" pitchFamily="66" charset="0"/>
              </a:rPr>
              <a:t>4</a:t>
            </a:r>
            <a:r>
              <a:rPr lang="uk-UA" sz="3400" b="1" dirty="0" smtClean="0">
                <a:latin typeface="Monotype Corsiva" pitchFamily="66" charset="0"/>
              </a:rPr>
              <a:t>. В</a:t>
            </a:r>
            <a:r>
              <a:rPr lang="ru-RU" sz="3400" b="1" dirty="0" err="1" smtClean="0">
                <a:latin typeface="Monotype Corsiva" pitchFamily="66" charset="0"/>
              </a:rPr>
              <a:t>иготовлення</a:t>
            </a:r>
            <a:r>
              <a:rPr lang="ru-RU" sz="3400" b="1" dirty="0" smtClean="0">
                <a:latin typeface="Monotype Corsiva" pitchFamily="66" charset="0"/>
              </a:rPr>
              <a:t> </a:t>
            </a:r>
            <a:r>
              <a:rPr lang="ru-RU" sz="3400" b="1" dirty="0" err="1" smtClean="0">
                <a:latin typeface="Monotype Corsiva" pitchFamily="66" charset="0"/>
              </a:rPr>
              <a:t>виробів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</a:t>
            </a:r>
            <a:r>
              <a:rPr lang="ru-RU" sz="3400" dirty="0" smtClean="0">
                <a:latin typeface="Monotype Corsiva" pitchFamily="66" charset="0"/>
              </a:rPr>
              <a:t> природного </a:t>
            </a:r>
            <a:r>
              <a:rPr lang="ru-RU" sz="3400" dirty="0" err="1" smtClean="0">
                <a:latin typeface="Monotype Corsiva" pitchFamily="66" charset="0"/>
              </a:rPr>
              <a:t>матеріалу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плетіння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</a:t>
            </a:r>
            <a:r>
              <a:rPr lang="ru-RU" sz="3400" dirty="0" smtClean="0">
                <a:latin typeface="Monotype Corsiva" pitchFamily="66" charset="0"/>
              </a:rPr>
              <a:t> соломки </a:t>
            </a:r>
            <a:r>
              <a:rPr lang="ru-RU" sz="3400" dirty="0" err="1" smtClean="0">
                <a:latin typeface="Monotype Corsiva" pitchFamily="66" charset="0"/>
              </a:rPr>
              <a:t>формують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довільну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поведінку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врівноважують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дитину</a:t>
            </a:r>
            <a:r>
              <a:rPr lang="ru-RU" sz="34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5</a:t>
            </a: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. М</a:t>
            </a:r>
            <a:r>
              <a:rPr lang="ru-RU" sz="3400" b="1" dirty="0" err="1" smtClean="0">
                <a:solidFill>
                  <a:srgbClr val="002060"/>
                </a:solidFill>
                <a:latin typeface="Monotype Corsiva" pitchFamily="66" charset="0"/>
              </a:rPr>
              <a:t>алювання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фарбами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м’якими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олівцями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фломастерами,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крейдою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іншими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пластичними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матеріалами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–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надійний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захід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для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виходузі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стану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напруження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Бажано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обмежувати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дитячу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уяву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певною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тематикою,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зразками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роботи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дорослого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оскільки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стримує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змушує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копіювати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через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пригнічує,отже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нервує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9397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Притча для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батьків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330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		Одного разу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пізно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ввечері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повернувся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роботи</a:t>
            </a:r>
            <a:r>
              <a:rPr lang="ru-RU" sz="2000" dirty="0" smtClean="0">
                <a:latin typeface="Monotype Corsiva" pitchFamily="66" charset="0"/>
              </a:rPr>
              <a:t>, як </a:t>
            </a:r>
            <a:r>
              <a:rPr lang="ru-RU" sz="2000" dirty="0" err="1" smtClean="0">
                <a:latin typeface="Monotype Corsiva" pitchFamily="66" charset="0"/>
              </a:rPr>
              <a:t>завжди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втомлений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побачив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 на </a:t>
            </a:r>
            <a:r>
              <a:rPr lang="ru-RU" sz="2000" dirty="0" err="1" smtClean="0">
                <a:latin typeface="Monotype Corsiva" pitchFamily="66" charset="0"/>
              </a:rPr>
              <a:t>порозі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його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чекає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п’ятирічний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син</a:t>
            </a:r>
            <a:r>
              <a:rPr lang="ru-RU" sz="2000" dirty="0" smtClean="0">
                <a:latin typeface="Monotype Corsiva" pitchFamily="66" charset="0"/>
              </a:rPr>
              <a:t>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Тату, а </a:t>
            </a:r>
            <a:r>
              <a:rPr lang="ru-RU" sz="2000" dirty="0" err="1" smtClean="0">
                <a:latin typeface="Monotype Corsiva" pitchFamily="66" charset="0"/>
              </a:rPr>
              <a:t>можна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щось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запитати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Звичайно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трапилося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синку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Тату, а яка в тебе </a:t>
            </a:r>
            <a:r>
              <a:rPr lang="ru-RU" sz="2000" dirty="0" err="1" smtClean="0">
                <a:latin typeface="Monotype Corsiva" pitchFamily="66" charset="0"/>
              </a:rPr>
              <a:t>зарплатня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Це</a:t>
            </a:r>
            <a:r>
              <a:rPr lang="ru-RU" sz="2000" dirty="0" smtClean="0">
                <a:latin typeface="Monotype Corsiva" pitchFamily="66" charset="0"/>
              </a:rPr>
              <a:t> не твоя справа! — </a:t>
            </a:r>
            <a:r>
              <a:rPr lang="ru-RU" sz="2000" dirty="0" err="1" smtClean="0">
                <a:latin typeface="Monotype Corsiva" pitchFamily="66" charset="0"/>
              </a:rPr>
              <a:t>обурився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—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потім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навіщо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тобі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це</a:t>
            </a:r>
            <a:r>
              <a:rPr lang="ru-RU" sz="2000" dirty="0" smtClean="0">
                <a:latin typeface="Monotype Corsiva" pitchFamily="66" charset="0"/>
              </a:rPr>
              <a:t> знати?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Ну, татку, скажи, будь ласка, </a:t>
            </a:r>
            <a:r>
              <a:rPr lang="ru-RU" sz="2000" dirty="0" err="1" smtClean="0">
                <a:latin typeface="Monotype Corsiva" pitchFamily="66" charset="0"/>
              </a:rPr>
              <a:t>скільки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отримуєш</a:t>
            </a:r>
            <a:r>
              <a:rPr lang="ru-RU" sz="2000" dirty="0" smtClean="0">
                <a:latin typeface="Monotype Corsiva" pitchFamily="66" charset="0"/>
              </a:rPr>
              <a:t> за годину?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Ну, </a:t>
            </a:r>
            <a:r>
              <a:rPr lang="ru-RU" sz="2000" dirty="0" err="1" smtClean="0">
                <a:latin typeface="Monotype Corsiva" pitchFamily="66" charset="0"/>
              </a:rPr>
              <a:t>десь</a:t>
            </a:r>
            <a:r>
              <a:rPr lang="ru-RU" sz="2000" dirty="0" smtClean="0">
                <a:latin typeface="Monotype Corsiva" pitchFamily="66" charset="0"/>
              </a:rPr>
              <a:t> 30 </a:t>
            </a:r>
            <a:r>
              <a:rPr lang="ru-RU" sz="2000" dirty="0" err="1" smtClean="0">
                <a:latin typeface="Monotype Corsiva" pitchFamily="66" charset="0"/>
              </a:rPr>
              <a:t>гривень</a:t>
            </a:r>
            <a:r>
              <a:rPr lang="ru-RU" sz="2000" dirty="0" smtClean="0">
                <a:latin typeface="Monotype Corsiva" pitchFamily="66" charset="0"/>
              </a:rPr>
              <a:t> А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Тату, — </a:t>
            </a:r>
            <a:r>
              <a:rPr lang="ru-RU" sz="2000" dirty="0" err="1" smtClean="0">
                <a:latin typeface="Monotype Corsiva" pitchFamily="66" charset="0"/>
              </a:rPr>
              <a:t>син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подивився</a:t>
            </a:r>
            <a:r>
              <a:rPr lang="ru-RU" sz="2000" dirty="0" smtClean="0">
                <a:latin typeface="Monotype Corsiva" pitchFamily="66" charset="0"/>
              </a:rPr>
              <a:t> на </a:t>
            </a:r>
            <a:r>
              <a:rPr lang="ru-RU" sz="2000" dirty="0" err="1" smtClean="0">
                <a:latin typeface="Monotype Corsiva" pitchFamily="66" charset="0"/>
              </a:rPr>
              <a:t>нього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знизу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дуже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серйозними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очима</a:t>
            </a:r>
            <a:r>
              <a:rPr lang="ru-RU" sz="2000" dirty="0" smtClean="0">
                <a:latin typeface="Monotype Corsiva" pitchFamily="66" charset="0"/>
              </a:rPr>
              <a:t> — тату, </a:t>
            </a:r>
            <a:r>
              <a:rPr lang="ru-RU" sz="2000" dirty="0" err="1" smtClean="0">
                <a:latin typeface="Monotype Corsiva" pitchFamily="66" charset="0"/>
              </a:rPr>
              <a:t>можеш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мені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позичити</a:t>
            </a:r>
            <a:r>
              <a:rPr lang="ru-RU" sz="2000" dirty="0" smtClean="0">
                <a:latin typeface="Monotype Corsiva" pitchFamily="66" charset="0"/>
              </a:rPr>
              <a:t> 20?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Так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запитував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тільки</a:t>
            </a:r>
            <a:r>
              <a:rPr lang="ru-RU" sz="2000" dirty="0" smtClean="0">
                <a:latin typeface="Monotype Corsiva" pitchFamily="66" charset="0"/>
              </a:rPr>
              <a:t> для того, </a:t>
            </a:r>
            <a:r>
              <a:rPr lang="ru-RU" sz="2000" dirty="0" err="1" smtClean="0">
                <a:latin typeface="Monotype Corsiva" pitchFamily="66" charset="0"/>
              </a:rPr>
              <a:t>щоб</a:t>
            </a:r>
            <a:r>
              <a:rPr lang="ru-RU" sz="2000" dirty="0" smtClean="0">
                <a:latin typeface="Monotype Corsiva" pitchFamily="66" charset="0"/>
              </a:rPr>
              <a:t> я </a:t>
            </a:r>
            <a:r>
              <a:rPr lang="ru-RU" sz="2000" dirty="0" err="1" smtClean="0">
                <a:latin typeface="Monotype Corsiva" pitchFamily="66" charset="0"/>
              </a:rPr>
              <a:t>тобі</a:t>
            </a:r>
            <a:r>
              <a:rPr lang="ru-RU" sz="2000" dirty="0" smtClean="0">
                <a:latin typeface="Monotype Corsiva" pitchFamily="66" charset="0"/>
              </a:rPr>
              <a:t> дав грошей на </a:t>
            </a:r>
            <a:r>
              <a:rPr lang="ru-RU" sz="2000" dirty="0" err="1" smtClean="0">
                <a:latin typeface="Monotype Corsiva" pitchFamily="66" charset="0"/>
              </a:rPr>
              <a:t>якусь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іграшку</a:t>
            </a:r>
            <a:r>
              <a:rPr lang="ru-RU" sz="2000" dirty="0" smtClean="0">
                <a:latin typeface="Monotype Corsiva" pitchFamily="66" charset="0"/>
              </a:rPr>
              <a:t>? — </a:t>
            </a:r>
            <a:r>
              <a:rPr lang="ru-RU" sz="2000" dirty="0" err="1" smtClean="0">
                <a:latin typeface="Monotype Corsiva" pitchFamily="66" charset="0"/>
              </a:rPr>
              <a:t>обурився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— </a:t>
            </a:r>
            <a:r>
              <a:rPr lang="ru-RU" sz="2000" dirty="0" err="1" smtClean="0">
                <a:latin typeface="Monotype Corsiva" pitchFamily="66" charset="0"/>
              </a:rPr>
              <a:t>негайно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йди</a:t>
            </a:r>
            <a:r>
              <a:rPr lang="ru-RU" sz="2000" dirty="0" smtClean="0">
                <a:latin typeface="Monotype Corsiva" pitchFamily="66" charset="0"/>
              </a:rPr>
              <a:t> до себе в </a:t>
            </a:r>
            <a:r>
              <a:rPr lang="ru-RU" sz="2000" dirty="0" err="1" smtClean="0">
                <a:latin typeface="Monotype Corsiva" pitchFamily="66" charset="0"/>
              </a:rPr>
              <a:t>кімнату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лягай </a:t>
            </a:r>
            <a:r>
              <a:rPr lang="ru-RU" sz="2000" dirty="0" err="1" smtClean="0">
                <a:latin typeface="Monotype Corsiva" pitchFamily="66" charset="0"/>
              </a:rPr>
              <a:t>спати</a:t>
            </a:r>
            <a:r>
              <a:rPr lang="ru-RU" sz="2000" dirty="0" smtClean="0">
                <a:latin typeface="Monotype Corsiva" pitchFamily="66" charset="0"/>
              </a:rPr>
              <a:t>! </a:t>
            </a:r>
            <a:r>
              <a:rPr lang="ru-RU" sz="2000" dirty="0" err="1" smtClean="0">
                <a:latin typeface="Monotype Corsiva" pitchFamily="66" charset="0"/>
              </a:rPr>
              <a:t>Хіба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можна</a:t>
            </a:r>
            <a:r>
              <a:rPr lang="ru-RU" sz="2000" dirty="0" smtClean="0">
                <a:latin typeface="Monotype Corsiva" pitchFamily="66" charset="0"/>
              </a:rPr>
              <a:t> бути таким </a:t>
            </a:r>
            <a:r>
              <a:rPr lang="ru-RU" sz="2000" dirty="0" err="1" smtClean="0">
                <a:latin typeface="Monotype Corsiva" pitchFamily="66" charset="0"/>
              </a:rPr>
              <a:t>егоїстом</a:t>
            </a:r>
            <a:r>
              <a:rPr lang="ru-RU" sz="2000" dirty="0" smtClean="0">
                <a:latin typeface="Monotype Corsiva" pitchFamily="66" charset="0"/>
              </a:rPr>
              <a:t>!  Я </a:t>
            </a:r>
            <a:r>
              <a:rPr lang="ru-RU" sz="2000" dirty="0" err="1" smtClean="0">
                <a:latin typeface="Monotype Corsiva" pitchFamily="66" charset="0"/>
              </a:rPr>
              <a:t>працюю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цілий</a:t>
            </a:r>
            <a:r>
              <a:rPr lang="ru-RU" sz="2000" dirty="0" smtClean="0">
                <a:latin typeface="Monotype Corsiva" pitchFamily="66" charset="0"/>
              </a:rPr>
              <a:t> день, а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так </a:t>
            </a:r>
            <a:r>
              <a:rPr lang="ru-RU" sz="2000" dirty="0" err="1" smtClean="0">
                <a:latin typeface="Monotype Corsiva" pitchFamily="66" charset="0"/>
              </a:rPr>
              <a:t>нахабно</a:t>
            </a:r>
            <a:r>
              <a:rPr lang="ru-RU" sz="2000" dirty="0" smtClean="0">
                <a:latin typeface="Monotype Corsiva" pitchFamily="66" charset="0"/>
              </a:rPr>
              <a:t> себе </a:t>
            </a:r>
            <a:r>
              <a:rPr lang="ru-RU" sz="2000" dirty="0" err="1" smtClean="0">
                <a:latin typeface="Monotype Corsiva" pitchFamily="66" charset="0"/>
              </a:rPr>
              <a:t>поводиш</a:t>
            </a:r>
            <a:r>
              <a:rPr lang="ru-RU" sz="2000" dirty="0" smtClean="0">
                <a:latin typeface="Monotype Corsiva" pitchFamily="66" charset="0"/>
              </a:rPr>
              <a:t>!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	</a:t>
            </a:r>
            <a:r>
              <a:rPr lang="ru-RU" sz="2000" dirty="0" err="1" smtClean="0">
                <a:latin typeface="Monotype Corsiva" pitchFamily="66" charset="0"/>
              </a:rPr>
              <a:t>Малюк</a:t>
            </a:r>
            <a:r>
              <a:rPr lang="ru-RU" sz="2000" dirty="0" smtClean="0">
                <a:latin typeface="Monotype Corsiva" pitchFamily="66" charset="0"/>
              </a:rPr>
              <a:t> тихенько </a:t>
            </a:r>
            <a:r>
              <a:rPr lang="ru-RU" sz="2000" dirty="0" err="1" smtClean="0">
                <a:latin typeface="Monotype Corsiva" pitchFamily="66" charset="0"/>
              </a:rPr>
              <a:t>пішов</a:t>
            </a:r>
            <a:r>
              <a:rPr lang="ru-RU" sz="2000" dirty="0" smtClean="0">
                <a:latin typeface="Monotype Corsiva" pitchFamily="66" charset="0"/>
              </a:rPr>
              <a:t> до себе . А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трохи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заспокоївся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почав </a:t>
            </a:r>
            <a:r>
              <a:rPr lang="ru-RU" sz="2000" dirty="0" err="1" smtClean="0">
                <a:latin typeface="Monotype Corsiva" pitchFamily="66" charset="0"/>
              </a:rPr>
              <a:t>міркуватти</a:t>
            </a:r>
            <a:r>
              <a:rPr lang="ru-RU" sz="2000" dirty="0" smtClean="0">
                <a:latin typeface="Monotype Corsiva" pitchFamily="66" charset="0"/>
              </a:rPr>
              <a:t>: </a:t>
            </a:r>
            <a:r>
              <a:rPr lang="ru-RU" sz="2000" dirty="0" err="1" smtClean="0">
                <a:latin typeface="Monotype Corsiva" pitchFamily="66" charset="0"/>
              </a:rPr>
              <a:t>може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йому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справді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потрібно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купити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щось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важливе</a:t>
            </a:r>
            <a:r>
              <a:rPr lang="ru-RU" sz="2000" dirty="0" smtClean="0">
                <a:latin typeface="Monotype Corsiva" pitchFamily="66" charset="0"/>
              </a:rPr>
              <a:t>.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683" y="116632"/>
            <a:ext cx="718663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Притча для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батьків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4283" y="1052736"/>
            <a:ext cx="82296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		</a:t>
            </a:r>
            <a:r>
              <a:rPr lang="ru-RU" sz="2000" dirty="0" err="1" smtClean="0">
                <a:latin typeface="Monotype Corsiva" pitchFamily="66" charset="0"/>
              </a:rPr>
              <a:t>Грець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ними, </a:t>
            </a:r>
            <a:r>
              <a:rPr lang="ru-RU" sz="2000" dirty="0" err="1" smtClean="0">
                <a:latin typeface="Monotype Corsiva" pitchFamily="66" charset="0"/>
              </a:rPr>
              <a:t>тими</a:t>
            </a:r>
            <a:r>
              <a:rPr lang="ru-RU" sz="2000" dirty="0" smtClean="0">
                <a:latin typeface="Monotype Corsiva" pitchFamily="66" charset="0"/>
              </a:rPr>
              <a:t> 20 </a:t>
            </a:r>
            <a:r>
              <a:rPr lang="ru-RU" sz="2000" dirty="0" err="1" smtClean="0">
                <a:latin typeface="Monotype Corsiva" pitchFamily="66" charset="0"/>
              </a:rPr>
              <a:t>гривнями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він</a:t>
            </a:r>
            <a:r>
              <a:rPr lang="ru-RU" sz="2000" dirty="0" smtClean="0">
                <a:latin typeface="Monotype Corsiva" pitchFamily="66" charset="0"/>
              </a:rPr>
              <a:t> же </a:t>
            </a:r>
            <a:r>
              <a:rPr lang="ru-RU" sz="2000" dirty="0" err="1" smtClean="0">
                <a:latin typeface="Monotype Corsiva" pitchFamily="66" charset="0"/>
              </a:rPr>
              <a:t>ще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ніколи</a:t>
            </a:r>
            <a:r>
              <a:rPr lang="ru-RU" sz="2000" dirty="0" smtClean="0">
                <a:latin typeface="Monotype Corsiva" pitchFamily="66" charset="0"/>
              </a:rPr>
              <a:t> не просив у мене  грошей!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ще</a:t>
            </a:r>
            <a:r>
              <a:rPr lang="ru-RU" sz="2000" dirty="0" smtClean="0">
                <a:latin typeface="Monotype Corsiva" pitchFamily="66" charset="0"/>
              </a:rPr>
              <a:t> не </a:t>
            </a:r>
            <a:r>
              <a:rPr lang="ru-RU" sz="2000" dirty="0" err="1" smtClean="0">
                <a:latin typeface="Monotype Corsiva" pitchFamily="66" charset="0"/>
              </a:rPr>
              <a:t>спиш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синку</a:t>
            </a:r>
            <a:r>
              <a:rPr lang="ru-RU" sz="2000" dirty="0" smtClean="0">
                <a:latin typeface="Monotype Corsiva" pitchFamily="66" charset="0"/>
              </a:rPr>
              <a:t>? — запитав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 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Ні</a:t>
            </a:r>
            <a:r>
              <a:rPr lang="ru-RU" sz="2000" dirty="0" smtClean="0">
                <a:latin typeface="Monotype Corsiva" pitchFamily="66" charset="0"/>
              </a:rPr>
              <a:t>, татку.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Я, </a:t>
            </a:r>
            <a:r>
              <a:rPr lang="ru-RU" sz="2000" dirty="0" err="1" smtClean="0">
                <a:latin typeface="Monotype Corsiva" pitchFamily="66" charset="0"/>
              </a:rPr>
              <a:t>мабуть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занадто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суворо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повівся</a:t>
            </a:r>
            <a:r>
              <a:rPr lang="ru-RU" sz="2000" dirty="0" smtClean="0">
                <a:latin typeface="Monotype Corsiva" pitchFamily="66" charset="0"/>
              </a:rPr>
              <a:t>. У мене </a:t>
            </a:r>
            <a:r>
              <a:rPr lang="ru-RU" sz="2000" dirty="0" err="1" smtClean="0">
                <a:latin typeface="Monotype Corsiva" pitchFamily="66" charset="0"/>
              </a:rPr>
              <a:t>був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важкий</a:t>
            </a:r>
            <a:r>
              <a:rPr lang="ru-RU" sz="2000" dirty="0" smtClean="0">
                <a:latin typeface="Monotype Corsiva" pitchFamily="66" charset="0"/>
              </a:rPr>
              <a:t> день. </a:t>
            </a:r>
            <a:r>
              <a:rPr lang="ru-RU" sz="2000" dirty="0" err="1" smtClean="0">
                <a:latin typeface="Monotype Corsiva" pitchFamily="66" charset="0"/>
              </a:rPr>
              <a:t>Вибач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мені</a:t>
            </a:r>
            <a:r>
              <a:rPr lang="ru-RU" sz="2000" dirty="0" smtClean="0">
                <a:latin typeface="Monotype Corsiva" pitchFamily="66" charset="0"/>
              </a:rPr>
              <a:t> ось </a:t>
            </a:r>
            <a:r>
              <a:rPr lang="ru-RU" sz="2000" dirty="0" err="1" smtClean="0">
                <a:latin typeface="Monotype Corsiva" pitchFamily="66" charset="0"/>
              </a:rPr>
              <a:t>візьми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які</a:t>
            </a:r>
            <a:r>
              <a:rPr lang="ru-RU" sz="2000" dirty="0" smtClean="0">
                <a:latin typeface="Monotype Corsiva" pitchFamily="66" charset="0"/>
              </a:rPr>
              <a:t> 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просив.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Хлопчик </a:t>
            </a:r>
            <a:r>
              <a:rPr lang="ru-RU" sz="2000" dirty="0" err="1" smtClean="0">
                <a:latin typeface="Monotype Corsiva" pitchFamily="66" charset="0"/>
              </a:rPr>
              <a:t>підхопися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посміхнувся</a:t>
            </a:r>
            <a:r>
              <a:rPr lang="ru-RU" sz="2000" dirty="0" smtClean="0">
                <a:latin typeface="Monotype Corsiva" pitchFamily="66" charset="0"/>
              </a:rPr>
              <a:t> 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Ой, </a:t>
            </a:r>
            <a:r>
              <a:rPr lang="ru-RU" sz="2000" dirty="0" err="1" smtClean="0">
                <a:latin typeface="Monotype Corsiva" pitchFamily="66" charset="0"/>
              </a:rPr>
              <a:t>дякую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тобі</a:t>
            </a:r>
            <a:r>
              <a:rPr lang="ru-RU" sz="2000" dirty="0" smtClean="0">
                <a:latin typeface="Monotype Corsiva" pitchFamily="66" charset="0"/>
              </a:rPr>
              <a:t>, татку!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	</a:t>
            </a:r>
            <a:r>
              <a:rPr lang="ru-RU" sz="2000" dirty="0" err="1" smtClean="0">
                <a:latin typeface="Monotype Corsiva" pitchFamily="66" charset="0"/>
              </a:rPr>
              <a:t>Потім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заліз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під</a:t>
            </a:r>
            <a:r>
              <a:rPr lang="ru-RU" sz="2000" dirty="0" smtClean="0">
                <a:latin typeface="Monotype Corsiva" pitchFamily="66" charset="0"/>
              </a:rPr>
              <a:t> подушку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витягнув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звідти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декілька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зім’ятих</a:t>
            </a:r>
            <a:r>
              <a:rPr lang="ru-RU" sz="2000" dirty="0" smtClean="0">
                <a:latin typeface="Monotype Corsiva" pitchFamily="66" charset="0"/>
              </a:rPr>
              <a:t> банкнот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побачивши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  в </a:t>
            </a:r>
            <a:r>
              <a:rPr lang="ru-RU" sz="2000" dirty="0" err="1" smtClean="0">
                <a:latin typeface="Monotype Corsiva" pitchFamily="66" charset="0"/>
              </a:rPr>
              <a:t>сина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є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обурився</a:t>
            </a:r>
            <a:r>
              <a:rPr lang="ru-RU" sz="2000" dirty="0" smtClean="0">
                <a:latin typeface="Monotype Corsiva" pitchFamily="66" charset="0"/>
              </a:rPr>
              <a:t>: «</a:t>
            </a:r>
            <a:r>
              <a:rPr lang="ru-RU" sz="2000" dirty="0" err="1" smtClean="0">
                <a:latin typeface="Monotype Corsiva" pitchFamily="66" charset="0"/>
              </a:rPr>
              <a:t>Навіщо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просив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, коли в тебе </a:t>
            </a:r>
            <a:r>
              <a:rPr lang="ru-RU" sz="2000" dirty="0" err="1" smtClean="0">
                <a:latin typeface="Monotype Corsiva" pitchFamily="66" charset="0"/>
              </a:rPr>
              <a:t>вже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є</a:t>
            </a:r>
            <a:r>
              <a:rPr lang="ru-RU" sz="2000" dirty="0" smtClean="0">
                <a:latin typeface="Monotype Corsiva" pitchFamily="66" charset="0"/>
              </a:rPr>
              <a:t>?»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	А </a:t>
            </a:r>
            <a:r>
              <a:rPr lang="ru-RU" sz="2000" dirty="0" err="1" smtClean="0">
                <a:latin typeface="Monotype Corsiva" pitchFamily="66" charset="0"/>
              </a:rPr>
              <a:t>малюк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склав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усі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 разом, </a:t>
            </a:r>
            <a:r>
              <a:rPr lang="ru-RU" sz="2000" dirty="0" err="1" smtClean="0">
                <a:latin typeface="Monotype Corsiva" pitchFamily="66" charset="0"/>
              </a:rPr>
              <a:t>перерахував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купюри</a:t>
            </a:r>
            <a:r>
              <a:rPr lang="ru-RU" sz="2000" dirty="0" smtClean="0">
                <a:latin typeface="Monotype Corsiva" pitchFamily="66" charset="0"/>
              </a:rPr>
              <a:t>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Тепер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мені</a:t>
            </a:r>
            <a:r>
              <a:rPr lang="ru-RU" sz="2000" dirty="0" smtClean="0">
                <a:latin typeface="Monotype Corsiva" pitchFamily="66" charset="0"/>
              </a:rPr>
              <a:t> точно </a:t>
            </a:r>
            <a:r>
              <a:rPr lang="ru-RU" sz="2000" dirty="0" err="1" smtClean="0">
                <a:latin typeface="Monotype Corsiva" pitchFamily="66" charset="0"/>
              </a:rPr>
              <a:t>вистачить</a:t>
            </a:r>
            <a:r>
              <a:rPr lang="ru-RU" sz="2000" dirty="0" smtClean="0">
                <a:latin typeface="Monotype Corsiva" pitchFamily="66" charset="0"/>
              </a:rPr>
              <a:t>! Татку, тут </a:t>
            </a:r>
            <a:r>
              <a:rPr lang="ru-RU" sz="2000" dirty="0" err="1" smtClean="0">
                <a:latin typeface="Monotype Corsiva" pitchFamily="66" charset="0"/>
              </a:rPr>
              <a:t>рівно</a:t>
            </a:r>
            <a:r>
              <a:rPr lang="ru-RU" sz="2000" dirty="0" smtClean="0">
                <a:latin typeface="Monotype Corsiva" pitchFamily="66" charset="0"/>
              </a:rPr>
              <a:t> 30 </a:t>
            </a:r>
            <a:r>
              <a:rPr lang="ru-RU" sz="2000" dirty="0" err="1" smtClean="0">
                <a:latin typeface="Monotype Corsiva" pitchFamily="66" charset="0"/>
              </a:rPr>
              <a:t>гривень</a:t>
            </a:r>
            <a:r>
              <a:rPr lang="ru-RU" sz="2000" dirty="0" smtClean="0">
                <a:latin typeface="Monotype Corsiva" pitchFamily="66" charset="0"/>
              </a:rPr>
              <a:t>! </a:t>
            </a:r>
            <a:r>
              <a:rPr lang="ru-RU" sz="2000" dirty="0" err="1" smtClean="0">
                <a:latin typeface="Monotype Corsiva" pitchFamily="66" charset="0"/>
              </a:rPr>
              <a:t>Можна</a:t>
            </a:r>
            <a:r>
              <a:rPr lang="ru-RU" sz="2000" dirty="0" smtClean="0">
                <a:latin typeface="Monotype Corsiva" pitchFamily="66" charset="0"/>
              </a:rPr>
              <a:t> я куплю годину </a:t>
            </a:r>
            <a:r>
              <a:rPr lang="ru-RU" sz="2000" dirty="0" err="1" smtClean="0">
                <a:latin typeface="Monotype Corsiva" pitchFamily="66" charset="0"/>
              </a:rPr>
              <a:t>твого</a:t>
            </a:r>
            <a:r>
              <a:rPr lang="ru-RU" sz="2000" dirty="0" smtClean="0">
                <a:latin typeface="Monotype Corsiva" pitchFamily="66" charset="0"/>
              </a:rPr>
              <a:t> часу? Будь -ласка, </a:t>
            </a:r>
            <a:r>
              <a:rPr lang="ru-RU" sz="2000" dirty="0" err="1" smtClean="0">
                <a:latin typeface="Monotype Corsiva" pitchFamily="66" charset="0"/>
              </a:rPr>
              <a:t>прийди</a:t>
            </a:r>
            <a:r>
              <a:rPr lang="ru-RU" sz="2000" dirty="0" smtClean="0">
                <a:latin typeface="Monotype Corsiva" pitchFamily="66" charset="0"/>
              </a:rPr>
              <a:t> завтра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роботи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раніше</a:t>
            </a:r>
            <a:r>
              <a:rPr lang="ru-RU" sz="2000" dirty="0" smtClean="0">
                <a:latin typeface="Monotype Corsiva" pitchFamily="66" charset="0"/>
              </a:rPr>
              <a:t>, я так хочу, </a:t>
            </a:r>
            <a:r>
              <a:rPr lang="ru-RU" sz="2000" dirty="0" err="1" smtClean="0">
                <a:latin typeface="Monotype Corsiva" pitchFamily="66" charset="0"/>
              </a:rPr>
              <a:t>щоб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повечеряв разом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нами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погрався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зі</a:t>
            </a:r>
            <a:r>
              <a:rPr lang="ru-RU" sz="2000" dirty="0" smtClean="0">
                <a:latin typeface="Monotype Corsiva" pitchFamily="66" charset="0"/>
              </a:rPr>
              <a:t> мною!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План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5768" y="1212820"/>
            <a:ext cx="7572428" cy="507209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Загальні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відомості</a:t>
            </a:r>
            <a:r>
              <a:rPr lang="ru-RU" sz="2800" dirty="0" smtClean="0">
                <a:latin typeface="Monotype Corsiva" pitchFamily="66" charset="0"/>
              </a:rPr>
              <a:t> про </a:t>
            </a:r>
            <a:r>
              <a:rPr lang="ru-RU" sz="2800" dirty="0" err="1" smtClean="0">
                <a:latin typeface="Monotype Corsiva" pitchFamily="66" charset="0"/>
              </a:rPr>
              <a:t>адаптацію</a:t>
            </a:r>
            <a:r>
              <a:rPr lang="ru-RU" sz="2800" dirty="0" smtClean="0">
                <a:latin typeface="Monotype Corsiva" pitchFamily="66" charset="0"/>
              </a:rPr>
              <a:t> до </a:t>
            </a:r>
            <a:r>
              <a:rPr lang="ru-RU" sz="2800" dirty="0" err="1" smtClean="0">
                <a:latin typeface="Monotype Corsiva" pitchFamily="66" charset="0"/>
              </a:rPr>
              <a:t>школи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Ознаки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 та </a:t>
            </a:r>
            <a:r>
              <a:rPr lang="ru-RU" sz="2800" dirty="0" err="1" smtClean="0">
                <a:latin typeface="Monotype Corsiva" pitchFamily="66" charset="0"/>
              </a:rPr>
              <a:t>дезадаптації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Загальні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рекомендації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щодо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підвищення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рівня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дитини</a:t>
            </a:r>
            <a:r>
              <a:rPr lang="ru-RU" sz="2800" dirty="0" smtClean="0">
                <a:latin typeface="Monotype Corsiva" pitchFamily="66" charset="0"/>
              </a:rPr>
              <a:t> до </a:t>
            </a:r>
            <a:r>
              <a:rPr lang="ru-RU" sz="2800" dirty="0" err="1" smtClean="0">
                <a:latin typeface="Monotype Corsiva" pitchFamily="66" charset="0"/>
              </a:rPr>
              <a:t>навчання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Орієнтований</a:t>
            </a:r>
            <a:r>
              <a:rPr lang="ru-RU" sz="2800" dirty="0" smtClean="0">
                <a:latin typeface="Monotype Corsiva" pitchFamily="66" charset="0"/>
              </a:rPr>
              <a:t> режим дня </a:t>
            </a:r>
            <a:r>
              <a:rPr lang="ru-RU" sz="2800" dirty="0" err="1" smtClean="0">
                <a:latin typeface="Monotype Corsiva" pitchFamily="66" charset="0"/>
              </a:rPr>
              <a:t>першокласника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Обладнання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робочого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місця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дитини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Організація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відпочинку</a:t>
            </a:r>
            <a:r>
              <a:rPr lang="ru-RU" sz="2800" dirty="0" smtClean="0">
                <a:latin typeface="Monotype Corsiva" pitchFamily="66" charset="0"/>
              </a:rPr>
              <a:t> школяра.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Емоційна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підтримка</a:t>
            </a:r>
            <a:r>
              <a:rPr lang="ru-RU" sz="2800" dirty="0" smtClean="0">
                <a:latin typeface="Monotype Corsiva" pitchFamily="66" charset="0"/>
              </a:rPr>
              <a:t> в </a:t>
            </a:r>
            <a:r>
              <a:rPr lang="ru-RU" sz="2800" dirty="0" err="1" smtClean="0">
                <a:latin typeface="Monotype Corsiva" pitchFamily="66" charset="0"/>
              </a:rPr>
              <a:t>період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Оцінювання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навчальних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успіхів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дитини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Методи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зняття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психоемоційного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напруження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257940" cy="1214446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Загальні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відомості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про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адаптацію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до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школи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844824"/>
            <a:ext cx="8286808" cy="5143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>
                <a:latin typeface="Monotype Corsiva" pitchFamily="66" charset="0"/>
              </a:rPr>
              <a:t>	</a:t>
            </a:r>
            <a:r>
              <a:rPr lang="ru-RU" sz="3200" b="1" i="1" dirty="0" err="1" smtClean="0">
                <a:latin typeface="Monotype Corsiva" pitchFamily="66" charset="0"/>
              </a:rPr>
              <a:t>Адаптація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dirty="0" smtClean="0">
                <a:latin typeface="Monotype Corsiva" pitchFamily="66" charset="0"/>
              </a:rPr>
              <a:t>(</a:t>
            </a:r>
            <a:r>
              <a:rPr lang="ru-RU" sz="3200" dirty="0" err="1" smtClean="0">
                <a:latin typeface="Monotype Corsiva" pitchFamily="66" charset="0"/>
              </a:rPr>
              <a:t>пристосування</a:t>
            </a:r>
            <a:r>
              <a:rPr lang="ru-RU" sz="3200" dirty="0">
                <a:latin typeface="Monotype Corsiva" pitchFamily="66" charset="0"/>
              </a:rPr>
              <a:t>) </a:t>
            </a:r>
            <a:r>
              <a:rPr lang="ru-RU" sz="3200" dirty="0" err="1">
                <a:latin typeface="Monotype Corsiva" pitchFamily="66" charset="0"/>
              </a:rPr>
              <a:t>дитини</a:t>
            </a:r>
            <a:r>
              <a:rPr lang="ru-RU" sz="3200" dirty="0">
                <a:latin typeface="Monotype Corsiva" pitchFamily="66" charset="0"/>
              </a:rPr>
              <a:t> до </a:t>
            </a:r>
            <a:r>
              <a:rPr lang="ru-RU" sz="3200" dirty="0" err="1" smtClean="0">
                <a:latin typeface="Monotype Corsiva" pitchFamily="66" charset="0"/>
              </a:rPr>
              <a:t>школи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відбувається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>
                <a:latin typeface="Monotype Corsiva" pitchFamily="66" charset="0"/>
              </a:rPr>
              <a:t>не </a:t>
            </a:r>
            <a:r>
              <a:rPr lang="ru-RU" sz="3200" dirty="0" err="1">
                <a:latin typeface="Monotype Corsiva" pitchFamily="66" charset="0"/>
              </a:rPr>
              <a:t>відразу</a:t>
            </a:r>
            <a:r>
              <a:rPr lang="ru-RU" sz="3200" dirty="0">
                <a:latin typeface="Monotype Corsiva" pitchFamily="66" charset="0"/>
              </a:rPr>
              <a:t>. </a:t>
            </a:r>
            <a:r>
              <a:rPr lang="ru-RU" sz="3200" dirty="0" err="1" smtClean="0">
                <a:latin typeface="Monotype Corsiva" pitchFamily="66" charset="0"/>
              </a:rPr>
              <a:t>Це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досить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тривалий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процес</a:t>
            </a:r>
            <a:r>
              <a:rPr lang="ru-RU" sz="3200" dirty="0">
                <a:latin typeface="Monotype Corsiva" pitchFamily="66" charset="0"/>
              </a:rPr>
              <a:t>, </a:t>
            </a:r>
            <a:r>
              <a:rPr lang="ru-RU" sz="3200" dirty="0" err="1" smtClean="0">
                <a:latin typeface="Monotype Corsiva" pitchFamily="66" charset="0"/>
              </a:rPr>
              <a:t>пов'язаний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із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значною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напругою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всіх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>
                <a:latin typeface="Monotype Corsiva" pitchFamily="66" charset="0"/>
              </a:rPr>
              <a:t>систем </a:t>
            </a:r>
            <a:r>
              <a:rPr lang="ru-RU" sz="3200" dirty="0" err="1">
                <a:latin typeface="Monotype Corsiva" pitchFamily="66" charset="0"/>
              </a:rPr>
              <a:t>організму</a:t>
            </a:r>
            <a:r>
              <a:rPr lang="ru-RU" sz="3200" dirty="0">
                <a:latin typeface="Monotype Corsiva" pitchFamily="66" charset="0"/>
              </a:rPr>
              <a:t> та псих</a:t>
            </a:r>
            <a:r>
              <a:rPr lang="uk-UA" sz="3200" dirty="0" err="1">
                <a:latin typeface="Monotype Corsiva" pitchFamily="66" charset="0"/>
              </a:rPr>
              <a:t>ічної</a:t>
            </a:r>
            <a:r>
              <a:rPr lang="uk-UA" sz="3200" dirty="0">
                <a:latin typeface="Monotype Corsiva" pitchFamily="66" charset="0"/>
              </a:rPr>
              <a:t> діяльності</a:t>
            </a:r>
            <a:r>
              <a:rPr lang="ru-RU" sz="3200" dirty="0">
                <a:latin typeface="Monotype Corsiva" pitchFamily="66" charset="0"/>
              </a:rPr>
              <a:t>. У </a:t>
            </a:r>
            <a:r>
              <a:rPr lang="ru-RU" sz="3200" dirty="0" err="1" smtClean="0">
                <a:latin typeface="Monotype Corsiva" pitchFamily="66" charset="0"/>
              </a:rPr>
              <a:t>цьому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плані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можна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виділити</a:t>
            </a:r>
            <a:r>
              <a:rPr lang="ru-RU" sz="3200" dirty="0" smtClean="0">
                <a:latin typeface="Monotype Corsiva" pitchFamily="66" charset="0"/>
              </a:rPr>
              <a:t> три </a:t>
            </a:r>
            <a:r>
              <a:rPr lang="ru-RU" sz="3200" dirty="0" err="1" smtClean="0">
                <a:latin typeface="Monotype Corsiva" pitchFamily="66" charset="0"/>
              </a:rPr>
              <a:t>основні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складові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шкільної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адаптації</a:t>
            </a:r>
            <a:r>
              <a:rPr lang="ru-RU" sz="3200" dirty="0" smtClean="0">
                <a:latin typeface="Monotype Corsiva" pitchFamily="66" charset="0"/>
              </a:rPr>
              <a:t>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866600"/>
                </a:solidFill>
                <a:latin typeface="Monotype Corsiva" pitchFamily="66" charset="0"/>
              </a:rPr>
              <a:t>      </a:t>
            </a:r>
            <a:r>
              <a:rPr lang="ru-RU" sz="3200" b="1" u="sng" dirty="0" smtClean="0">
                <a:solidFill>
                  <a:srgbClr val="866600"/>
                </a:solidFill>
                <a:latin typeface="Monotype Corsiva" pitchFamily="66" charset="0"/>
              </a:rPr>
              <a:t>БІОЛОГІЧНА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866600"/>
                </a:solidFill>
                <a:latin typeface="Monotype Corsiva" pitchFamily="66" charset="0"/>
              </a:rPr>
              <a:t>      </a:t>
            </a:r>
            <a:r>
              <a:rPr lang="ru-RU" sz="3200" b="1" u="sng" dirty="0" smtClean="0">
                <a:solidFill>
                  <a:srgbClr val="866600"/>
                </a:solidFill>
                <a:latin typeface="Monotype Corsiva" pitchFamily="66" charset="0"/>
              </a:rPr>
              <a:t>ПСИХОЛОГІЧНА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866600"/>
                </a:solidFill>
                <a:latin typeface="Monotype Corsiva" pitchFamily="66" charset="0"/>
              </a:rPr>
              <a:t>      </a:t>
            </a:r>
            <a:r>
              <a:rPr lang="ru-RU" sz="3200" b="1" u="sng" dirty="0" smtClean="0">
                <a:solidFill>
                  <a:srgbClr val="866600"/>
                </a:solidFill>
                <a:latin typeface="Monotype Corsiva" pitchFamily="66" charset="0"/>
              </a:rPr>
              <a:t>СОЦІАЛЬНА</a:t>
            </a:r>
            <a:endParaRPr lang="ru-RU" sz="3200" b="1" u="sng" dirty="0">
              <a:solidFill>
                <a:srgbClr val="8666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500034" y="4429132"/>
            <a:ext cx="5580000" cy="1980000"/>
          </a:xfrm>
          <a:prstGeom prst="cub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55E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Пристосування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до нового режиму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навчання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й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життя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357694"/>
            <a:ext cx="3714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100" dirty="0" err="1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8666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Біологічна</a:t>
            </a:r>
            <a:endParaRPr lang="ru-RU" sz="3600" spc="1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8666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1857356" y="2428868"/>
            <a:ext cx="5580000" cy="1980000"/>
          </a:xfrm>
          <a:prstGeom prst="cub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Входження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до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нової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системи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вимог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пов'язаних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з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виконанням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навчальної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діяльності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. </a:t>
            </a:r>
          </a:p>
        </p:txBody>
      </p:sp>
      <p:sp>
        <p:nvSpPr>
          <p:cNvPr id="10" name="Куб 9"/>
          <p:cNvSpPr/>
          <p:nvPr/>
        </p:nvSpPr>
        <p:spPr>
          <a:xfrm>
            <a:off x="3071802" y="428604"/>
            <a:ext cx="5580000" cy="1980000"/>
          </a:xfrm>
          <a:prstGeom prst="cub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Процес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входження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до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учнівського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колективу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357430"/>
            <a:ext cx="30003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100" dirty="0" err="1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8666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Психологічна</a:t>
            </a:r>
            <a:endParaRPr lang="ru-RU" sz="3600" spc="1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8666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357166"/>
            <a:ext cx="4500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100" dirty="0" err="1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Соціальна</a:t>
            </a:r>
            <a:endParaRPr lang="ru-RU" sz="3600" spc="1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 rot="18263738">
            <a:off x="-507998" y="2054119"/>
            <a:ext cx="4204779" cy="1005234"/>
          </a:xfrm>
          <a:prstGeom prst="curvedDownArrow">
            <a:avLst>
              <a:gd name="adj1" fmla="val 25000"/>
              <a:gd name="adj2" fmla="val 50000"/>
              <a:gd name="adj3" fmla="val 25833"/>
            </a:avLst>
          </a:prstGeom>
          <a:solidFill>
            <a:srgbClr val="00206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429420" cy="164307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Monotype Corsiva" pitchFamily="66" charset="0"/>
              </a:rPr>
              <a:t>Тривалість</a:t>
            </a:r>
            <a:r>
              <a:rPr lang="ru-RU" sz="2800" dirty="0" smtClean="0">
                <a:latin typeface="Monotype Corsiva" pitchFamily="66" charset="0"/>
              </a:rPr>
              <a:t>  </a:t>
            </a:r>
            <a:r>
              <a:rPr lang="ru-RU" sz="2800" dirty="0" err="1" smtClean="0">
                <a:latin typeface="Monotype Corsiva" pitchFamily="66" charset="0"/>
              </a:rPr>
              <a:t>процесу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різна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Одні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діти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швидко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пристосовуються</a:t>
            </a:r>
            <a:r>
              <a:rPr lang="ru-RU" sz="2800" dirty="0" smtClean="0">
                <a:latin typeface="Monotype Corsiva" pitchFamily="66" charset="0"/>
              </a:rPr>
              <a:t> до умов </a:t>
            </a:r>
            <a:r>
              <a:rPr lang="ru-RU" sz="2800" dirty="0" err="1" smtClean="0">
                <a:latin typeface="Monotype Corsiva" pitchFamily="66" charset="0"/>
              </a:rPr>
              <a:t>шкільного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життя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інші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потребують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значно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більшого</a:t>
            </a:r>
            <a:r>
              <a:rPr lang="ru-RU" sz="2800" dirty="0" smtClean="0">
                <a:latin typeface="Monotype Corsiva" pitchFamily="66" charset="0"/>
              </a:rPr>
              <a:t> часу, </a:t>
            </a:r>
            <a:r>
              <a:rPr lang="ru-RU" sz="2800" dirty="0" err="1" smtClean="0">
                <a:latin typeface="Monotype Corsiva" pitchFamily="66" charset="0"/>
              </a:rPr>
              <a:t>щоб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адаптуватися</a:t>
            </a:r>
            <a:r>
              <a:rPr lang="ru-RU" sz="2800" dirty="0" smtClean="0">
                <a:latin typeface="Monotype Corsiva" pitchFamily="66" charset="0"/>
              </a:rPr>
              <a:t> до </a:t>
            </a:r>
            <a:r>
              <a:rPr lang="ru-RU" sz="2800" dirty="0" err="1" smtClean="0">
                <a:latin typeface="Monotype Corsiva" pitchFamily="66" charset="0"/>
              </a:rPr>
              <a:t>навчання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8680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50490"/>
            <a:ext cx="5757874" cy="92867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Ознаки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адаптації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8320"/>
            <a:ext cx="7643866" cy="5286412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sz="3000" b="1" u="sng" dirty="0" err="1" smtClean="0">
                <a:latin typeface="Monotype Corsiva" pitchFamily="66" charset="0"/>
              </a:rPr>
              <a:t>Процес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адаптації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протікає</a:t>
            </a:r>
            <a:r>
              <a:rPr lang="ru-RU" sz="3000" b="1" u="sng" dirty="0">
                <a:latin typeface="Monotype Corsiva" pitchFamily="66" charset="0"/>
              </a:rPr>
              <a:t> </a:t>
            </a:r>
            <a:r>
              <a:rPr lang="ru-RU" sz="3000" b="1" u="sng" dirty="0" smtClean="0">
                <a:latin typeface="Monotype Corsiva" pitchFamily="66" charset="0"/>
              </a:rPr>
              <a:t>благополучно, </a:t>
            </a:r>
          </a:p>
          <a:p>
            <a:pPr lvl="0" algn="ctr">
              <a:buNone/>
            </a:pPr>
            <a:r>
              <a:rPr lang="ru-RU" sz="3000" b="1" u="sng" dirty="0" err="1" smtClean="0">
                <a:latin typeface="Monotype Corsiva" pitchFamily="66" charset="0"/>
              </a:rPr>
              <a:t>якщо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дитина</a:t>
            </a:r>
            <a:r>
              <a:rPr lang="ru-RU" sz="3000" b="1" u="sng" dirty="0" smtClean="0">
                <a:latin typeface="Monotype Corsiva" pitchFamily="66" charset="0"/>
              </a:rPr>
              <a:t>: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позитивно  ставиться до </a:t>
            </a:r>
            <a:r>
              <a:rPr lang="ru-RU" sz="3000" dirty="0" err="1">
                <a:solidFill>
                  <a:srgbClr val="002060"/>
                </a:solidFill>
                <a:latin typeface="Monotype Corsiva" pitchFamily="66" charset="0"/>
              </a:rPr>
              <a:t>школи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вчителя;</a:t>
            </a:r>
            <a:endParaRPr lang="ru-RU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latin typeface="Monotype Corsiva" pitchFamily="66" charset="0"/>
              </a:rPr>
              <a:t>із </a:t>
            </a:r>
            <a:r>
              <a:rPr lang="uk-UA" sz="3000" dirty="0">
                <a:latin typeface="Monotype Corsiva" pitchFamily="66" charset="0"/>
              </a:rPr>
              <a:t>задоволенням відвідує школу, розмови про школу не викликають у неї негативних </a:t>
            </a:r>
            <a:r>
              <a:rPr lang="uk-UA" sz="3000" dirty="0" smtClean="0">
                <a:latin typeface="Monotype Corsiva" pitchFamily="66" charset="0"/>
              </a:rPr>
              <a:t>переживань;</a:t>
            </a:r>
            <a:endParaRPr lang="ru-RU" sz="3000" dirty="0" smtClean="0"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успішно засвоює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основний зміст навчальної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програми;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latin typeface="Monotype Corsiva" pitchFamily="66" charset="0"/>
              </a:rPr>
              <a:t>розуміє навчальний матеріал, який вивчається;</a:t>
            </a:r>
            <a:endParaRPr lang="ru-RU" sz="3000" dirty="0" smtClean="0"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осереджена і уважна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при виконанні завдання, доручення, вказівок дорослого; </a:t>
            </a:r>
            <a:endParaRPr lang="ru-RU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latin typeface="Monotype Corsiva" pitchFamily="66" charset="0"/>
              </a:rPr>
              <a:t>може  </a:t>
            </a:r>
            <a:r>
              <a:rPr lang="uk-UA" sz="3000" dirty="0">
                <a:latin typeface="Monotype Corsiva" pitchFamily="66" charset="0"/>
              </a:rPr>
              <a:t>самостійно виконувати типові навчальні </a:t>
            </a:r>
            <a:r>
              <a:rPr lang="uk-UA" sz="3000" dirty="0" smtClean="0">
                <a:latin typeface="Monotype Corsiva" pitchFamily="66" charset="0"/>
              </a:rPr>
              <a:t>завдання;</a:t>
            </a:r>
            <a:endParaRPr lang="ru-RU" sz="3000" dirty="0" smtClean="0"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дружить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із багатьма однокласниками.</a:t>
            </a:r>
            <a:endParaRPr lang="ru-RU" sz="30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5543560" cy="92867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Ознаки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дезадаптації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7643866" cy="4857784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000" b="1" dirty="0" smtClean="0">
                <a:latin typeface="Monotype Corsiva" pitchFamily="66" charset="0"/>
              </a:rPr>
              <a:t>            </a:t>
            </a:r>
            <a:r>
              <a:rPr lang="ru-RU" sz="3000" b="1" u="sng" dirty="0" err="1" smtClean="0">
                <a:latin typeface="Monotype Corsiva" pitchFamily="66" charset="0"/>
              </a:rPr>
              <a:t>Процес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адаптації</a:t>
            </a:r>
            <a:r>
              <a:rPr lang="ru-RU" sz="3000" b="1" u="sng" dirty="0" smtClean="0">
                <a:latin typeface="Monotype Corsiva" pitchFamily="66" charset="0"/>
              </a:rPr>
              <a:t> проходить на </a:t>
            </a:r>
            <a:r>
              <a:rPr lang="ru-RU" sz="3000" b="1" u="sng" dirty="0" err="1" smtClean="0">
                <a:latin typeface="Monotype Corsiva" pitchFamily="66" charset="0"/>
              </a:rPr>
              <a:t>низькому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рівні</a:t>
            </a:r>
            <a:r>
              <a:rPr lang="ru-RU" sz="3000" b="1" u="sng" dirty="0" smtClean="0">
                <a:latin typeface="Monotype Corsiva" pitchFamily="66" charset="0"/>
              </a:rPr>
              <a:t>, </a:t>
            </a:r>
          </a:p>
          <a:p>
            <a:pPr lvl="0" algn="ctr">
              <a:buNone/>
            </a:pPr>
            <a:r>
              <a:rPr lang="ru-RU" sz="3000" b="1" u="sng" dirty="0" err="1" smtClean="0">
                <a:latin typeface="Monotype Corsiva" pitchFamily="66" charset="0"/>
              </a:rPr>
              <a:t>якщо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дитина</a:t>
            </a:r>
            <a:r>
              <a:rPr lang="ru-RU" sz="3000" b="1" u="sng" dirty="0" smtClean="0">
                <a:latin typeface="Monotype Corsiva" pitchFamily="66" charset="0"/>
              </a:rPr>
              <a:t>: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негативно  ставиться до </a:t>
            </a:r>
            <a:r>
              <a:rPr lang="ru-RU" sz="3000" dirty="0" err="1">
                <a:solidFill>
                  <a:srgbClr val="002060"/>
                </a:solidFill>
                <a:latin typeface="Monotype Corsiva" pitchFamily="66" charset="0"/>
              </a:rPr>
              <a:t>школи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вчителя;</a:t>
            </a: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швидко втомлюється, проявляє дратівливість, часто плаче;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виявляє гнів, агресивність або, навпаки, надмірну сором</a:t>
            </a:r>
            <a:r>
              <a:rPr lang="en-US" sz="3000" dirty="0" smtClean="0">
                <a:solidFill>
                  <a:srgbClr val="002060"/>
                </a:solidFill>
                <a:latin typeface="Monotype Corsiva" pitchFamily="66" charset="0"/>
              </a:rPr>
              <a:t>’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язливість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підвищену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тривожність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відчуває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значні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труднощі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у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засвоєнні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навчальної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програми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невміє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чи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небажає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будувати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відносини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однолітками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дорослими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lvl="0" algn="just">
              <a:buFont typeface="Wingdings" pitchFamily="2" charset="2"/>
              <a:buChar char="q"/>
            </a:pPr>
            <a:endParaRPr lang="uk-UA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endParaRPr lang="ru-RU" sz="30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50085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Загальні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рекомендації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щодо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підвищення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рівня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адаптації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до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навчання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429684" cy="392909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Продумати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режим дня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суворо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його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дотримуватися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latin typeface="Monotype Corsiva" pitchFamily="66" charset="0"/>
              </a:rPr>
              <a:t>Організувати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зручне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робоче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місце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Організовувати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корисний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відпочинок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latin typeface="Monotype Corsiva" pitchFamily="66" charset="0"/>
              </a:rPr>
              <a:t>Забезпечити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емоційну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підтримку</a:t>
            </a:r>
            <a:r>
              <a:rPr lang="ru-RU" sz="2800" dirty="0" smtClean="0">
                <a:latin typeface="Monotype Corsiva" pitchFamily="66" charset="0"/>
              </a:rPr>
              <a:t> в </a:t>
            </a:r>
            <a:r>
              <a:rPr lang="ru-RU" sz="2800" dirty="0" err="1" smtClean="0">
                <a:latin typeface="Monotype Corsiva" pitchFamily="66" charset="0"/>
              </a:rPr>
              <a:t>адаптаційний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період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Адекватно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оцінювати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навчальну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успішность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latin typeface="Monotype Corsiva" pitchFamily="66" charset="0"/>
              </a:rPr>
              <a:t>Застосовувати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різноманітні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методи</a:t>
            </a:r>
            <a:r>
              <a:rPr lang="ru-RU" sz="2800" dirty="0" smtClean="0">
                <a:latin typeface="Monotype Corsiva" pitchFamily="66" charset="0"/>
              </a:rPr>
              <a:t> для </a:t>
            </a:r>
            <a:r>
              <a:rPr lang="ru-RU" sz="2800" dirty="0" err="1" smtClean="0">
                <a:latin typeface="Monotype Corsiva" pitchFamily="66" charset="0"/>
              </a:rPr>
              <a:t>зняття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психоемоційного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напруження</a:t>
            </a:r>
            <a:endParaRPr lang="ru-RU" sz="2800" dirty="0" smtClean="0">
              <a:latin typeface="Monotype Corsiva" pitchFamily="66" charset="0"/>
            </a:endParaRPr>
          </a:p>
          <a:p>
            <a:pPr algn="ctr">
              <a:buFont typeface="Wingdings" pitchFamily="2" charset="2"/>
              <a:buChar char="q"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597218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Орієнтований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режим дня                 для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першокласника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4675" y="1412776"/>
            <a:ext cx="6758006" cy="5286388"/>
          </a:xfrm>
        </p:spPr>
        <p:txBody>
          <a:bodyPr>
            <a:normAutofit fontScale="40000" lnSpcReduction="20000"/>
          </a:bodyPr>
          <a:lstStyle/>
          <a:p>
            <a:r>
              <a:rPr lang="uk-UA" sz="5100" b="1" dirty="0" smtClean="0">
                <a:latin typeface="Monotype Corsiva" pitchFamily="66" charset="0"/>
              </a:rPr>
              <a:t>7.00 – 7.30 </a:t>
            </a:r>
            <a:r>
              <a:rPr lang="uk-UA" sz="5100" dirty="0" smtClean="0">
                <a:latin typeface="Monotype Corsiva" pitchFamily="66" charset="0"/>
              </a:rPr>
              <a:t>–  підйом, ранкова гімнастика, прибирання ліжка, водні процедури;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7.30-7.50</a:t>
            </a:r>
            <a:r>
              <a:rPr lang="uk-UA" sz="5100" dirty="0" smtClean="0">
                <a:latin typeface="Monotype Corsiva" pitchFamily="66" charset="0"/>
              </a:rPr>
              <a:t> – сніданок;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7.50-8.20</a:t>
            </a:r>
            <a:r>
              <a:rPr lang="uk-UA" sz="5100" dirty="0" smtClean="0">
                <a:latin typeface="Monotype Corsiva" pitchFamily="66" charset="0"/>
              </a:rPr>
              <a:t> – дорога до школи;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8.20-12.30  </a:t>
            </a:r>
            <a:r>
              <a:rPr lang="uk-UA" sz="5100" dirty="0" smtClean="0">
                <a:latin typeface="Monotype Corsiva" pitchFamily="66" charset="0"/>
              </a:rPr>
              <a:t>– заняття у школі;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12.30-13.00</a:t>
            </a:r>
            <a:r>
              <a:rPr lang="uk-UA" sz="5100" dirty="0" smtClean="0">
                <a:latin typeface="Monotype Corsiva" pitchFamily="66" charset="0"/>
              </a:rPr>
              <a:t> – дорога додому;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13.00-13.30</a:t>
            </a:r>
            <a:r>
              <a:rPr lang="uk-UA" sz="5100" dirty="0" smtClean="0">
                <a:latin typeface="Monotype Corsiva" pitchFamily="66" charset="0"/>
              </a:rPr>
              <a:t> – обід;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13.30-15.30 </a:t>
            </a:r>
            <a:r>
              <a:rPr lang="uk-UA" sz="5100" dirty="0" smtClean="0">
                <a:latin typeface="Monotype Corsiva" pitchFamily="66" charset="0"/>
              </a:rPr>
              <a:t>– післяобідній відпочинок (сон для дітей 6-7 років);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15.30-16.00</a:t>
            </a:r>
            <a:r>
              <a:rPr lang="uk-UA" sz="5100" dirty="0" smtClean="0">
                <a:latin typeface="Monotype Corsiva" pitchFamily="66" charset="0"/>
              </a:rPr>
              <a:t> – прогулянка;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16.00-17.30</a:t>
            </a:r>
            <a:r>
              <a:rPr lang="uk-UA" sz="5100" dirty="0" smtClean="0">
                <a:latin typeface="Monotype Corsiva" pitchFamily="66" charset="0"/>
              </a:rPr>
              <a:t> – виконання навчальних вправ (кожні 35 хвилин перерви по 5-10 хвилин);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17.30-19.00</a:t>
            </a:r>
            <a:r>
              <a:rPr lang="uk-UA" sz="5100" dirty="0" smtClean="0">
                <a:latin typeface="Monotype Corsiva" pitchFamily="66" charset="0"/>
              </a:rPr>
              <a:t> – прогулянка;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19.00-20.30</a:t>
            </a:r>
            <a:r>
              <a:rPr lang="uk-UA" sz="5100" dirty="0" smtClean="0">
                <a:latin typeface="Monotype Corsiva" pitchFamily="66" charset="0"/>
              </a:rPr>
              <a:t> – вечеря, розваги;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20.30-21.00</a:t>
            </a:r>
            <a:r>
              <a:rPr lang="uk-UA" sz="5100" dirty="0" smtClean="0">
                <a:latin typeface="Monotype Corsiva" pitchFamily="66" charset="0"/>
              </a:rPr>
              <a:t> – підготовка до сну;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21.00-7.00</a:t>
            </a:r>
            <a:r>
              <a:rPr lang="uk-UA" sz="5100" dirty="0" smtClean="0">
                <a:latin typeface="Monotype Corsiva" pitchFamily="66" charset="0"/>
              </a:rPr>
              <a:t> – сон.</a:t>
            </a:r>
            <a:endParaRPr lang="ru-RU" sz="51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1363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Monotype Corsiva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План</vt:lpstr>
      <vt:lpstr>Загальні відомості  про адаптацію до школи</vt:lpstr>
      <vt:lpstr>Презентация PowerPoint</vt:lpstr>
      <vt:lpstr>Тривалість  процесу адаптації різна. Одні діти швидко пристосовуються до умов шкільного життя, інші потребують значно більшого часу, щоб адаптуватися до навчання.</vt:lpstr>
      <vt:lpstr>Ознаки адаптації</vt:lpstr>
      <vt:lpstr>Ознаки дезадаптації</vt:lpstr>
      <vt:lpstr>Загальні рекомендації щодо підвищення рівня адаптації дитини до навчання </vt:lpstr>
      <vt:lpstr>Орієнтований режим дня                 для першокласника</vt:lpstr>
      <vt:lpstr>Обладнання робочого місця дитини</vt:lpstr>
      <vt:lpstr>Обладнання робочого місця дитини</vt:lpstr>
      <vt:lpstr>Організація відпочинку першокласника</vt:lpstr>
      <vt:lpstr>Емоційна підтримка дитини в період адаптації</vt:lpstr>
      <vt:lpstr>Оцінювання навчальних успіхів дитини</vt:lpstr>
      <vt:lpstr>Оцінювання навчальних успіхів дитини</vt:lpstr>
      <vt:lpstr>Методи зняття психоемоційного напруження</vt:lpstr>
      <vt:lpstr>Притча для батьків</vt:lpstr>
      <vt:lpstr>Притча для батьків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Адаптація</dc:title>
  <dc:creator>User</dc:creator>
  <cp:lastModifiedBy>User</cp:lastModifiedBy>
  <cp:revision>32</cp:revision>
  <dcterms:created xsi:type="dcterms:W3CDTF">2016-08-11T07:51:23Z</dcterms:created>
  <dcterms:modified xsi:type="dcterms:W3CDTF">2021-03-18T15:27:37Z</dcterms:modified>
</cp:coreProperties>
</file>