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CE8-64DA-48DF-B9C2-101E60DB1860}" type="datetimeFigureOut">
              <a:rPr lang="uk-UA" smtClean="0"/>
              <a:t>25.11.2017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FE949B-BD8A-4942-A85A-2BAB3763F3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CE8-64DA-48DF-B9C2-101E60DB1860}" type="datetimeFigureOut">
              <a:rPr lang="uk-UA" smtClean="0"/>
              <a:t>25.11.2017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949B-BD8A-4942-A85A-2BAB3763F3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CE8-64DA-48DF-B9C2-101E60DB1860}" type="datetimeFigureOut">
              <a:rPr lang="uk-UA" smtClean="0"/>
              <a:t>25.11.2017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949B-BD8A-4942-A85A-2BAB3763F3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CE8-64DA-48DF-B9C2-101E60DB1860}" type="datetimeFigureOut">
              <a:rPr lang="uk-UA" smtClean="0"/>
              <a:t>25.11.2017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FE949B-BD8A-4942-A85A-2BAB3763F3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CE8-64DA-48DF-B9C2-101E60DB1860}" type="datetimeFigureOut">
              <a:rPr lang="uk-UA" smtClean="0"/>
              <a:t>25.11.2017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949B-BD8A-4942-A85A-2BAB3763F36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CE8-64DA-48DF-B9C2-101E60DB1860}" type="datetimeFigureOut">
              <a:rPr lang="uk-UA" smtClean="0"/>
              <a:t>25.11.2017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949B-BD8A-4942-A85A-2BAB3763F3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CE8-64DA-48DF-B9C2-101E60DB1860}" type="datetimeFigureOut">
              <a:rPr lang="uk-UA" smtClean="0"/>
              <a:t>25.11.2017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FE949B-BD8A-4942-A85A-2BAB3763F362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CE8-64DA-48DF-B9C2-101E60DB1860}" type="datetimeFigureOut">
              <a:rPr lang="uk-UA" smtClean="0"/>
              <a:t>25.11.2017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949B-BD8A-4942-A85A-2BAB3763F3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CE8-64DA-48DF-B9C2-101E60DB1860}" type="datetimeFigureOut">
              <a:rPr lang="uk-UA" smtClean="0"/>
              <a:t>25.11.2017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949B-BD8A-4942-A85A-2BAB3763F3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CE8-64DA-48DF-B9C2-101E60DB1860}" type="datetimeFigureOut">
              <a:rPr lang="uk-UA" smtClean="0"/>
              <a:t>25.11.2017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949B-BD8A-4942-A85A-2BAB3763F3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0CE8-64DA-48DF-B9C2-101E60DB1860}" type="datetimeFigureOut">
              <a:rPr lang="uk-UA" smtClean="0"/>
              <a:t>25.11.2017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949B-BD8A-4942-A85A-2BAB3763F362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310CE8-64DA-48DF-B9C2-101E60DB1860}" type="datetimeFigureOut">
              <a:rPr lang="uk-UA" smtClean="0"/>
              <a:t>25.11.2017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FE949B-BD8A-4942-A85A-2BAB3763F36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680960" cy="2438399"/>
          </a:xfrm>
        </p:spPr>
        <p:txBody>
          <a:bodyPr>
            <a:normAutofit/>
          </a:bodyPr>
          <a:lstStyle/>
          <a:p>
            <a:pPr algn="l"/>
            <a:r>
              <a:rPr lang="uk-UA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458200" cy="914400"/>
          </a:xfrm>
        </p:spPr>
        <p:txBody>
          <a:bodyPr>
            <a:noAutofit/>
          </a:bodyPr>
          <a:lstStyle/>
          <a:p>
            <a:r>
              <a:rPr lang="uk-UA" sz="4000" dirty="0" smtClean="0"/>
              <a:t>Презентація на тему: </a:t>
            </a:r>
            <a:br>
              <a:rPr lang="uk-UA" sz="4000" dirty="0" smtClean="0"/>
            </a:br>
            <a:r>
              <a:rPr lang="uk-UA" sz="4000" dirty="0" smtClean="0"/>
              <a:t>«Голодомор в Україні (1932-1933)»</a:t>
            </a:r>
            <a:endParaRPr lang="uk-UA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672408" cy="239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47379"/>
            <a:ext cx="3960677" cy="239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49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Висновок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uk-UA" sz="2400" dirty="0">
              <a:solidFill>
                <a:srgbClr val="000000"/>
              </a:solidFill>
              <a:latin typeface="Calibri"/>
            </a:endParaRPr>
          </a:p>
          <a:p>
            <a:r>
              <a:rPr lang="uk-UA" dirty="0">
                <a:latin typeface="Calibri"/>
              </a:rPr>
              <a:t>Був час коли навіть згадка про нечуваний в історії людства голодомор на Україні в 1932-1933 роках оголошувалася злісним наклепом на радянську дійсність. Та сьогодні ми уже знаємо: голодомор був наперед спланований, штучно створений. Це був геноцид. Вбивали цілий народ. Народ, який ніколи нікого не гнобив, зроду- віку займався хліборобством, мав лагідну душу, найзадушевнішу в світі пісню. Це був найстрашніший злочин Сталіна і його найближчих опричників, сотень тисяч їхніх яничарів на місцях. Безпосередньою реквізицією зерна та інших продуктів займалися спеціальні уповноважені, комітети незаможників, “буксирні” бригади та інші “активісти”. Під виглядом боротьби з куркульством вони довели селян до відчаю. </a:t>
            </a:r>
            <a:r>
              <a:rPr lang="uk-UA" dirty="0" err="1">
                <a:latin typeface="Calibri"/>
              </a:rPr>
              <a:t>Реквізиторські</a:t>
            </a:r>
            <a:r>
              <a:rPr lang="uk-UA" dirty="0">
                <a:latin typeface="Calibri"/>
              </a:rPr>
              <a:t> групи нишпорили по селах і забирали останні жмені зерна. Люди або вмирали з голоду або накладали на себе руки. Траплялися непоодинокі факти людоїдства. За короткий час Україна вкрилася суцільними могилами. Ця страхітлива за своїми намірами й масштабами акція більшовизму – вікова трагедія української нації. Про неї повинен знати весь світ, нинішні і прийдешні покоління.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49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uk-UA" dirty="0" smtClean="0"/>
              <a:t>Голодомор </a:t>
            </a:r>
            <a:r>
              <a:rPr lang="uk-UA" dirty="0"/>
              <a:t>1932—1933 років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84096" cy="5904656"/>
          </a:xfrm>
        </p:spPr>
        <p:txBody>
          <a:bodyPr>
            <a:normAutofit fontScale="40000" lnSpcReduction="20000"/>
          </a:bodyPr>
          <a:lstStyle/>
          <a:p>
            <a:r>
              <a:rPr lang="uk-UA" dirty="0"/>
              <a:t>Найжорстокішим злочином комуністичного</a:t>
            </a:r>
          </a:p>
          <a:p>
            <a:r>
              <a:rPr lang="uk-UA" dirty="0"/>
              <a:t>режиму проти українського народу був голодомор</a:t>
            </a:r>
          </a:p>
          <a:p>
            <a:r>
              <a:rPr lang="uk-UA" dirty="0"/>
              <a:t>1932 — 1933 рр. Ця спланована проти</a:t>
            </a:r>
          </a:p>
          <a:p>
            <a:r>
              <a:rPr lang="uk-UA" dirty="0"/>
              <a:t>українського селянства акція повинна була</a:t>
            </a:r>
          </a:p>
          <a:p>
            <a:r>
              <a:rPr lang="uk-UA" dirty="0"/>
              <a:t>ліквідувати основу української нації і</a:t>
            </a:r>
          </a:p>
          <a:p>
            <a:r>
              <a:rPr lang="uk-UA" dirty="0"/>
              <a:t>національного відродження, унеможливити</a:t>
            </a:r>
          </a:p>
          <a:p>
            <a:r>
              <a:rPr lang="uk-UA" dirty="0"/>
              <a:t>протистояння радянській владі. В українському</a:t>
            </a:r>
          </a:p>
          <a:p>
            <a:r>
              <a:rPr lang="uk-UA" dirty="0"/>
              <a:t>селі мали місце всі елементи політики геноциду.</a:t>
            </a:r>
          </a:p>
          <a:p>
            <a:r>
              <a:rPr lang="uk-UA" dirty="0"/>
              <a:t>Отже, не посуха, яка у 1931 р. охопила степові</a:t>
            </a:r>
          </a:p>
          <a:p>
            <a:r>
              <a:rPr lang="uk-UA" dirty="0"/>
              <a:t>райони, була причиною голодомору (у 1934 р.</a:t>
            </a:r>
          </a:p>
          <a:p>
            <a:r>
              <a:rPr lang="uk-UA" dirty="0"/>
              <a:t>посуха мала спустошливіший характер, однак</a:t>
            </a:r>
          </a:p>
          <a:p>
            <a:r>
              <a:rPr lang="uk-UA" dirty="0"/>
              <a:t>голоду тоді не було), а цілеспрямована злочинна</a:t>
            </a:r>
          </a:p>
          <a:p>
            <a:r>
              <a:rPr lang="uk-UA" dirty="0"/>
              <a:t>політика більшовицького керівництва. Такого</a:t>
            </a:r>
          </a:p>
          <a:p>
            <a:r>
              <a:rPr lang="uk-UA" dirty="0"/>
              <a:t>висновку дотримуються і члени Міжнародної</a:t>
            </a:r>
          </a:p>
          <a:p>
            <a:r>
              <a:rPr lang="uk-UA" dirty="0"/>
              <a:t>комісії з розслідування голоду в Україні (до її</a:t>
            </a:r>
          </a:p>
          <a:p>
            <a:r>
              <a:rPr lang="uk-UA" dirty="0"/>
              <a:t>складу входили провідні юристи світу), яка</a:t>
            </a:r>
          </a:p>
          <a:p>
            <a:r>
              <a:rPr lang="uk-UA" dirty="0"/>
              <a:t>працювала в 1988— 1990 </a:t>
            </a:r>
            <a:r>
              <a:rPr lang="en-US" dirty="0"/>
              <a:t>pp. </a:t>
            </a:r>
            <a:r>
              <a:rPr lang="uk-UA" dirty="0"/>
              <a:t>Та й сам </a:t>
            </a:r>
            <a:r>
              <a:rPr lang="uk-UA" dirty="0" err="1"/>
              <a:t>сталін</a:t>
            </a:r>
            <a:endParaRPr lang="uk-UA" dirty="0"/>
          </a:p>
          <a:p>
            <a:r>
              <a:rPr lang="uk-UA" dirty="0"/>
              <a:t>визнавав, що загальний врожай зерна в 1932 р.</a:t>
            </a:r>
          </a:p>
          <a:p>
            <a:r>
              <a:rPr lang="uk-UA" dirty="0"/>
              <a:t>перевищував урожай 1931 р. Інакше кажучи,</a:t>
            </a:r>
          </a:p>
          <a:p>
            <a:r>
              <a:rPr lang="uk-UA" dirty="0"/>
              <a:t>харчів не бракувало. Проте</a:t>
            </a:r>
          </a:p>
          <a:p>
            <a:r>
              <a:rPr lang="uk-UA" dirty="0"/>
              <a:t>Держава систематично конфісковувала більшу</a:t>
            </a:r>
          </a:p>
          <a:p>
            <a:r>
              <a:rPr lang="uk-UA" dirty="0"/>
              <a:t>їх частину, ігноруючи заклики і попередження</a:t>
            </a:r>
          </a:p>
          <a:p>
            <a:r>
              <a:rPr lang="uk-UA" dirty="0"/>
              <a:t>українських представників з місць. Це прирекло</a:t>
            </a:r>
          </a:p>
          <a:p>
            <a:r>
              <a:rPr lang="uk-UA" dirty="0"/>
              <a:t>мільйони людей на смерть від голоду, який</a:t>
            </a:r>
          </a:p>
          <a:p>
            <a:r>
              <a:rPr lang="uk-UA" dirty="0" err="1"/>
              <a:t>можно</a:t>
            </a:r>
            <a:r>
              <a:rPr lang="uk-UA" dirty="0"/>
              <a:t> назвати, як штучний. Спроби протидіяти</a:t>
            </a:r>
          </a:p>
          <a:p>
            <a:r>
              <a:rPr lang="uk-UA" dirty="0"/>
              <a:t>насильству жорстоко придушувалися.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74466"/>
            <a:ext cx="4680520" cy="473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79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400" dirty="0">
                <a:solidFill>
                  <a:srgbClr val="000000"/>
                </a:solidFill>
                <a:latin typeface="Calibri"/>
              </a:rPr>
              <a:t/>
            </a:r>
            <a:br>
              <a:rPr lang="uk-UA" sz="1400" dirty="0">
                <a:solidFill>
                  <a:srgbClr val="000000"/>
                </a:solidFill>
                <a:latin typeface="Calibri"/>
              </a:rPr>
            </a:b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                                     </a:t>
            </a:r>
            <a:r>
              <a:rPr lang="uk-UA" b="1" dirty="0" smtClean="0">
                <a:latin typeface="Calibri"/>
              </a:rPr>
              <a:t>Закон </a:t>
            </a:r>
            <a:r>
              <a:rPr lang="uk-UA" b="1" dirty="0">
                <a:latin typeface="Calibri"/>
              </a:rPr>
              <a:t>про п'ять колосків 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95" y="1556792"/>
            <a:ext cx="259848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052736"/>
            <a:ext cx="619268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400" b="0" i="0" u="none" strike="noStrike" baseline="0" dirty="0" smtClean="0">
              <a:solidFill>
                <a:srgbClr val="000000"/>
              </a:solidFill>
              <a:latin typeface="Calibri"/>
            </a:endParaRPr>
          </a:p>
          <a:p>
            <a:r>
              <a:rPr lang="uk-UA" b="0" i="0" u="none" strike="noStrike" baseline="0" dirty="0" smtClean="0">
                <a:latin typeface="Calibri"/>
              </a:rPr>
              <a:t>Голод, що поширювався протягом 1932 </a:t>
            </a:r>
            <a:r>
              <a:rPr lang="en-US" b="0" i="0" u="none" strike="noStrike" baseline="0" dirty="0" smtClean="0">
                <a:latin typeface="Calibri"/>
              </a:rPr>
              <a:t>p., </a:t>
            </a:r>
            <a:r>
              <a:rPr lang="uk-UA" b="0" i="0" u="none" strike="noStrike" baseline="0" dirty="0" smtClean="0">
                <a:latin typeface="Calibri"/>
              </a:rPr>
              <a:t>набув найстрашнішої сили на </a:t>
            </a:r>
            <a:r>
              <a:rPr lang="uk-UA" b="0" i="0" u="none" strike="noStrike" baseline="0" dirty="0" err="1" smtClean="0">
                <a:latin typeface="Calibri"/>
              </a:rPr>
              <a:t>поч</a:t>
            </a:r>
            <a:r>
              <a:rPr lang="uk-UA" b="0" i="0" u="none" strike="noStrike" baseline="0" dirty="0" smtClean="0">
                <a:latin typeface="Calibri"/>
              </a:rPr>
              <a:t>. 1933 р. Залишившись без хліба, селяни їли </a:t>
            </a:r>
            <a:r>
              <a:rPr lang="uk-UA" b="0" i="0" u="none" strike="noStrike" baseline="0" dirty="0" err="1" smtClean="0">
                <a:latin typeface="Calibri"/>
              </a:rPr>
              <a:t>мишей</a:t>
            </a:r>
            <a:r>
              <a:rPr lang="uk-UA" b="0" i="0" u="none" strike="noStrike" baseline="0" dirty="0" smtClean="0">
                <a:latin typeface="Calibri"/>
              </a:rPr>
              <a:t>, пацюків та горобців, кісткове борошно і кору дерев. Мали місце численні випадки канібалізму. Конфіскації збіжжя продовжувалися, незважаючи на те, що з голоду вимирали цілі села. За вказівкою Молотова, московського емісара, який керував хлібозаготівлею в Україні, коли хліба не було, забирали сухарі, картоплю, сало, соління, тобто всі запаси їжі. Купи зерна і картоплі, зібрані на залізничних станціях для вивезення в Росію, нерідко гнили просто неба. Але охорона не підпускала до них селян. 7 серпня 1932 р. ВЦВК і РНК СРСР ухвалили постанову «Про охорону соціалістичної власності», за якою за крадіжку колгоспного майна вводилася «вища міра соціалістичного захисту» — розстріл з конфіскацією всього майна або позбавлення волі на термін не менше 10 років. Як крадіжка кваліфікувалася навіть спроба принести додому з колгоспного поля жменю зерна, щоб нагодувати голодних дітей. Не дивно, що сучасники називали цей закон «законом про п'ять колосків».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421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400" dirty="0">
                <a:solidFill>
                  <a:srgbClr val="000000"/>
                </a:solidFill>
                <a:latin typeface="Calibri"/>
              </a:rPr>
              <a:t/>
            </a:r>
            <a:br>
              <a:rPr lang="uk-UA" sz="1400" dirty="0">
                <a:solidFill>
                  <a:srgbClr val="000000"/>
                </a:solidFill>
                <a:latin typeface="Calibri"/>
              </a:rPr>
            </a:b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               </a:t>
            </a:r>
            <a:r>
              <a:rPr lang="uk-UA" b="1" dirty="0" smtClean="0">
                <a:latin typeface="Calibri"/>
              </a:rPr>
              <a:t>Подолання </a:t>
            </a:r>
            <a:r>
              <a:rPr lang="uk-UA" b="1" dirty="0">
                <a:latin typeface="Calibri"/>
              </a:rPr>
              <a:t>класового супротивну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184576"/>
          </a:xfrm>
        </p:spPr>
        <p:txBody>
          <a:bodyPr>
            <a:noAutofit/>
          </a:bodyPr>
          <a:lstStyle/>
          <a:p>
            <a:endParaRPr lang="uk-UA" sz="1800" dirty="0">
              <a:solidFill>
                <a:srgbClr val="000000"/>
              </a:solidFill>
              <a:latin typeface="Calibri"/>
            </a:endParaRPr>
          </a:p>
          <a:p>
            <a:r>
              <a:rPr lang="ru-RU" sz="1800" dirty="0" err="1">
                <a:latin typeface="Calibri"/>
              </a:rPr>
              <a:t>Наприкінці</a:t>
            </a:r>
            <a:r>
              <a:rPr lang="ru-RU" sz="1800" dirty="0">
                <a:latin typeface="Calibri"/>
              </a:rPr>
              <a:t> </a:t>
            </a:r>
            <a:r>
              <a:rPr lang="ru-RU" sz="1800" dirty="0" err="1">
                <a:latin typeface="Calibri"/>
              </a:rPr>
              <a:t>літа</a:t>
            </a:r>
            <a:r>
              <a:rPr lang="ru-RU" sz="1800" dirty="0">
                <a:latin typeface="Calibri"/>
              </a:rPr>
              <a:t> газета «Правда» </a:t>
            </a:r>
            <a:r>
              <a:rPr lang="ru-RU" sz="1800" dirty="0" err="1">
                <a:latin typeface="Calibri"/>
              </a:rPr>
              <a:t>організувала</a:t>
            </a:r>
            <a:r>
              <a:rPr lang="ru-RU" sz="1800" dirty="0">
                <a:latin typeface="Calibri"/>
              </a:rPr>
              <a:t> в </a:t>
            </a:r>
            <a:r>
              <a:rPr lang="ru-RU" sz="1800" dirty="0" err="1">
                <a:latin typeface="Calibri"/>
              </a:rPr>
              <a:t>Україні</a:t>
            </a:r>
            <a:r>
              <a:rPr lang="ru-RU" sz="1800" dirty="0">
                <a:latin typeface="Calibri"/>
              </a:rPr>
              <a:t> рейд </a:t>
            </a:r>
            <a:r>
              <a:rPr lang="ru-RU" sz="1800" dirty="0" err="1">
                <a:latin typeface="Calibri"/>
              </a:rPr>
              <a:t>боротьби</a:t>
            </a:r>
            <a:r>
              <a:rPr lang="ru-RU" sz="1800" dirty="0">
                <a:latin typeface="Calibri"/>
              </a:rPr>
              <a:t> з </a:t>
            </a:r>
            <a:r>
              <a:rPr lang="ru-RU" sz="1800" dirty="0" err="1">
                <a:latin typeface="Calibri"/>
              </a:rPr>
              <a:t>крадіжками</a:t>
            </a:r>
            <a:r>
              <a:rPr lang="ru-RU" sz="1800" dirty="0">
                <a:latin typeface="Calibri"/>
              </a:rPr>
              <a:t> зерна. З 7 по 17 </a:t>
            </a:r>
            <a:r>
              <a:rPr lang="ru-RU" sz="1800" dirty="0" err="1">
                <a:latin typeface="Calibri"/>
              </a:rPr>
              <a:t>серпня</a:t>
            </a:r>
            <a:r>
              <a:rPr lang="ru-RU" sz="1800" dirty="0">
                <a:latin typeface="Calibri"/>
              </a:rPr>
              <a:t> 1932 року в </a:t>
            </a:r>
            <a:r>
              <a:rPr lang="ru-RU" sz="1800" dirty="0" err="1">
                <a:latin typeface="Calibri"/>
              </a:rPr>
              <a:t>ньому</a:t>
            </a:r>
            <a:r>
              <a:rPr lang="ru-RU" sz="1800" dirty="0">
                <a:latin typeface="Calibri"/>
              </a:rPr>
              <a:t> взяли участь 100 </a:t>
            </a:r>
            <a:r>
              <a:rPr lang="ru-RU" sz="1800" dirty="0" err="1">
                <a:latin typeface="Calibri"/>
              </a:rPr>
              <a:t>тисяч</a:t>
            </a:r>
            <a:r>
              <a:rPr lang="ru-RU" sz="1800" dirty="0">
                <a:latin typeface="Calibri"/>
              </a:rPr>
              <a:t> «</a:t>
            </a:r>
            <a:r>
              <a:rPr lang="ru-RU" sz="1800" dirty="0" err="1">
                <a:latin typeface="Calibri"/>
              </a:rPr>
              <a:t>ударників</a:t>
            </a:r>
            <a:r>
              <a:rPr lang="ru-RU" sz="1800" dirty="0">
                <a:latin typeface="Calibri"/>
              </a:rPr>
              <a:t> </a:t>
            </a:r>
            <a:r>
              <a:rPr lang="ru-RU" sz="1800" dirty="0" err="1">
                <a:latin typeface="Calibri"/>
              </a:rPr>
              <a:t>преси</a:t>
            </a:r>
            <a:r>
              <a:rPr lang="ru-RU" sz="1800" dirty="0">
                <a:latin typeface="Calibri"/>
              </a:rPr>
              <a:t>». Метою рейду </a:t>
            </a:r>
            <a:r>
              <a:rPr lang="ru-RU" sz="1800" dirty="0" err="1">
                <a:latin typeface="Calibri"/>
              </a:rPr>
              <a:t>була</a:t>
            </a:r>
            <a:r>
              <a:rPr lang="ru-RU" sz="1800" dirty="0">
                <a:latin typeface="Calibri"/>
              </a:rPr>
              <a:t> </a:t>
            </a:r>
            <a:r>
              <a:rPr lang="ru-RU" sz="1800" dirty="0" err="1">
                <a:latin typeface="Calibri"/>
              </a:rPr>
              <a:t>боротьба</a:t>
            </a:r>
            <a:r>
              <a:rPr lang="ru-RU" sz="1800" dirty="0">
                <a:latin typeface="Calibri"/>
              </a:rPr>
              <a:t> з </a:t>
            </a:r>
            <a:r>
              <a:rPr lang="ru-RU" sz="1800" dirty="0" err="1">
                <a:latin typeface="Calibri"/>
              </a:rPr>
              <a:t>крадіжками</a:t>
            </a:r>
            <a:r>
              <a:rPr lang="ru-RU" sz="1800" dirty="0">
                <a:latin typeface="Calibri"/>
              </a:rPr>
              <a:t> зерна. </a:t>
            </a:r>
          </a:p>
          <a:p>
            <a:r>
              <a:rPr lang="uk-UA" sz="1800" dirty="0">
                <a:latin typeface="Calibri"/>
              </a:rPr>
              <a:t>Рішенням Політбюро ЦК ВКП(б) від 22.10.32 року в основних хлібозаготівельних регіонах створені Надзвичайні хлібозаготівельні комісії (НХК). В Україні комісію очолив голова Раднаркому СРСР В'ячеслав Молотов. В листопаді 1932 року комісією Молотова було запроваджено систему спеціальних бригад з </a:t>
            </a:r>
            <a:r>
              <a:rPr lang="uk-UA" sz="1800" dirty="0" err="1">
                <a:latin typeface="Calibri"/>
              </a:rPr>
              <a:t>видобуття</a:t>
            </a:r>
            <a:r>
              <a:rPr lang="uk-UA" sz="1800" dirty="0">
                <a:latin typeface="Calibri"/>
              </a:rPr>
              <a:t> зерна «</a:t>
            </a:r>
            <a:r>
              <a:rPr lang="uk-UA" sz="1800" b="1" dirty="0">
                <a:latin typeface="Calibri"/>
              </a:rPr>
              <a:t>червоних валок</a:t>
            </a:r>
            <a:r>
              <a:rPr lang="uk-UA" sz="1800" dirty="0">
                <a:latin typeface="Calibri"/>
              </a:rPr>
              <a:t>». До таких бригад входило понад 110 тисяч добровольців, набраних з- поміж селян, які намагалися </a:t>
            </a:r>
            <a:r>
              <a:rPr lang="uk-UA" sz="1800" dirty="0" err="1">
                <a:latin typeface="Calibri"/>
              </a:rPr>
              <a:t>спастися</a:t>
            </a:r>
            <a:r>
              <a:rPr lang="uk-UA" sz="1800" dirty="0">
                <a:latin typeface="Calibri"/>
              </a:rPr>
              <a:t> від голодної смерті - вони одержували певний відсоток від вилученого зерна і харчів. </a:t>
            </a:r>
          </a:p>
          <a:p>
            <a:r>
              <a:rPr lang="uk-UA" sz="1800" dirty="0">
                <a:latin typeface="Calibri"/>
              </a:rPr>
              <a:t>5.11.32 Молотов і секретар ЦК КПУ Мендель </a:t>
            </a:r>
            <a:r>
              <a:rPr lang="uk-UA" sz="1800" dirty="0" err="1">
                <a:latin typeface="Calibri"/>
              </a:rPr>
              <a:t>Хатаєвич</a:t>
            </a:r>
            <a:r>
              <a:rPr lang="uk-UA" sz="1800" dirty="0">
                <a:latin typeface="Calibri"/>
              </a:rPr>
              <a:t> надіслали директиву на місця з вимогами негайного виконання Постанови від 7 серпня «з обов'язковим і швидким проведенням репресій і нещадної розправи із злочинними елементами у правліннях колгоспів». Голова ДПУ УСРР Станіслав </a:t>
            </a:r>
            <a:r>
              <a:rPr lang="uk-UA" sz="1800" dirty="0" err="1">
                <a:latin typeface="Calibri"/>
              </a:rPr>
              <a:t>Раденс</a:t>
            </a:r>
            <a:r>
              <a:rPr lang="uk-UA" sz="1800" dirty="0">
                <a:latin typeface="Calibri"/>
              </a:rPr>
              <a:t> 22.11.32 розробив план операції з виявлення контрреволюційних центрів, які </a:t>
            </a:r>
            <a:r>
              <a:rPr lang="uk-UA" sz="1800" dirty="0" smtClean="0">
                <a:latin typeface="Calibri"/>
              </a:rPr>
              <a:t>орган</a:t>
            </a:r>
            <a:r>
              <a:rPr lang="uk-UA" sz="1800" dirty="0">
                <a:latin typeface="Calibri"/>
              </a:rPr>
              <a:t>і</a:t>
            </a:r>
            <a:r>
              <a:rPr lang="uk-UA" sz="1800" dirty="0" smtClean="0">
                <a:latin typeface="Calibri"/>
              </a:rPr>
              <a:t>зовують </a:t>
            </a:r>
            <a:r>
              <a:rPr lang="uk-UA" sz="1800" dirty="0">
                <a:latin typeface="Calibri"/>
              </a:rPr>
              <a:t>саботаж і зрив </a:t>
            </a:r>
            <a:r>
              <a:rPr lang="uk-UA" sz="1800" dirty="0" err="1">
                <a:latin typeface="Calibri"/>
              </a:rPr>
              <a:t>хлібозаготівель</a:t>
            </a:r>
            <a:r>
              <a:rPr lang="uk-UA" sz="1800" dirty="0">
                <a:latin typeface="Calibri"/>
              </a:rPr>
              <a:t>. 26 листопада у пресі з'явився наказ наркома юстиції і генерального прокурора УРСР, в якому наголошувалося на тому, що «репресії є одним з потужних засобів подолання класового супротиву хлібозаготівлі».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79365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400" dirty="0">
                <a:solidFill>
                  <a:srgbClr val="000000"/>
                </a:solidFill>
                <a:latin typeface="Calibri"/>
              </a:rPr>
              <a:t/>
            </a:r>
            <a:br>
              <a:rPr lang="uk-UA" sz="1400" dirty="0">
                <a:solidFill>
                  <a:srgbClr val="000000"/>
                </a:solidFill>
                <a:latin typeface="Calibri"/>
              </a:rPr>
            </a:br>
            <a:r>
              <a:rPr lang="ru-RU" sz="3100" b="1" dirty="0" err="1">
                <a:latin typeface="Calibri"/>
              </a:rPr>
              <a:t>Запровадження</a:t>
            </a:r>
            <a:r>
              <a:rPr lang="ru-RU" sz="3100" b="1" dirty="0">
                <a:latin typeface="Calibri"/>
              </a:rPr>
              <a:t> </a:t>
            </a:r>
            <a:r>
              <a:rPr lang="ru-RU" sz="3100" b="1" dirty="0" err="1">
                <a:latin typeface="Calibri"/>
              </a:rPr>
              <a:t>натуральних</a:t>
            </a:r>
            <a:r>
              <a:rPr lang="ru-RU" sz="3100" b="1" dirty="0">
                <a:latin typeface="Calibri"/>
              </a:rPr>
              <a:t> </a:t>
            </a:r>
            <a:r>
              <a:rPr lang="ru-RU" sz="3100" b="1" dirty="0" err="1">
                <a:latin typeface="Calibri"/>
              </a:rPr>
              <a:t>штрафів</a:t>
            </a:r>
            <a:r>
              <a:rPr lang="ru-RU" sz="3100" b="1" dirty="0">
                <a:latin typeface="Calibri"/>
              </a:rPr>
              <a:t> і </a:t>
            </a:r>
            <a:r>
              <a:rPr lang="ru-RU" sz="3100" b="1" dirty="0" err="1" smtClean="0">
                <a:latin typeface="Calibri"/>
              </a:rPr>
              <a:t>чорних</a:t>
            </a:r>
            <a:r>
              <a:rPr lang="ru-RU" sz="3100" b="1" dirty="0" smtClean="0">
                <a:latin typeface="Calibri"/>
              </a:rPr>
              <a:t>                                                                                                            </a:t>
            </a:r>
            <a:r>
              <a:rPr lang="ru-RU" sz="3100" b="1" dirty="0" err="1" smtClean="0">
                <a:latin typeface="Calibri"/>
              </a:rPr>
              <a:t>дошок</a:t>
            </a:r>
            <a:r>
              <a:rPr lang="ru-RU" sz="3100" b="1" dirty="0">
                <a:latin typeface="Calibri"/>
              </a:rPr>
              <a:t>, блокада УРСР </a:t>
            </a:r>
            <a:endParaRPr lang="uk-UA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686800" cy="5043189"/>
          </a:xfrm>
        </p:spPr>
        <p:txBody>
          <a:bodyPr>
            <a:normAutofit/>
          </a:bodyPr>
          <a:lstStyle/>
          <a:p>
            <a:endParaRPr lang="uk-UA" sz="2400" dirty="0">
              <a:solidFill>
                <a:srgbClr val="000000"/>
              </a:solidFill>
              <a:latin typeface="Calibri"/>
            </a:endParaRPr>
          </a:p>
          <a:p>
            <a:r>
              <a:rPr lang="uk-UA" sz="2400" dirty="0">
                <a:latin typeface="Calibri"/>
              </a:rPr>
              <a:t>18 листопада 1932 року вийшла Постанова ЦК КП(б)У про заходи щодо посилення </a:t>
            </a:r>
            <a:r>
              <a:rPr lang="uk-UA" sz="2400" dirty="0" err="1">
                <a:latin typeface="Calibri"/>
              </a:rPr>
              <a:t>хлібозаготівель</a:t>
            </a:r>
            <a:r>
              <a:rPr lang="uk-UA" sz="2400" dirty="0">
                <a:latin typeface="Calibri"/>
              </a:rPr>
              <a:t>, згідно якої, як окремі господарства за невиконання планів </a:t>
            </a:r>
            <a:r>
              <a:rPr lang="uk-UA" sz="2400" dirty="0" err="1">
                <a:latin typeface="Calibri"/>
              </a:rPr>
              <a:t>хлібозаготівель</a:t>
            </a:r>
            <a:r>
              <a:rPr lang="uk-UA" sz="2400" dirty="0">
                <a:latin typeface="Calibri"/>
              </a:rPr>
              <a:t> каралися натуральними штрафами, тобто конфіскацією 15-місячної норми м'яса. Через два дні вийшло рішення Раднаркому УРСР, згідно якого натуральні штрафи дозволялося застосовувати також щодо колгоспів. Згодом перелік компенсаційних харчів розширено картоплею і салом, наприкінці року — продуктами тривалого зберігання. Під вилучення підпали всі колгоспи УРСР за виключенням півтори тисячі. Таким чином, практично по всій Україні каральні органи конфісковували все продовольство. 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3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4525963"/>
          </a:xfrm>
        </p:spPr>
        <p:txBody>
          <a:bodyPr>
            <a:normAutofit fontScale="62500" lnSpcReduction="20000"/>
          </a:bodyPr>
          <a:lstStyle/>
          <a:p>
            <a:endParaRPr lang="uk-UA" sz="2400" dirty="0">
              <a:solidFill>
                <a:srgbClr val="000000"/>
              </a:solidFill>
              <a:latin typeface="Calibri"/>
            </a:endParaRPr>
          </a:p>
          <a:p>
            <a:r>
              <a:rPr lang="uk-UA" dirty="0">
                <a:latin typeface="Calibri"/>
              </a:rPr>
              <a:t>1 грудня Раднарком УРСР заборонив торгувати картоплею у районах, які не виконують зобов'язань по контрактації і перевірці наявних фондів картоплі у колгоспах. До цього переліку потрапили 12 районів Чернігівської, 4 — Київської і 4 — Харківської областей. 3 грудня у ряді районів заборонено торгувати м'ясом і тваринами. З 6 грудня ці райони, а також окремі села, почали заноситися на «чорні дошки». Згодом вони абсолютно </a:t>
            </a:r>
            <a:r>
              <a:rPr lang="uk-UA" dirty="0" err="1">
                <a:latin typeface="Calibri"/>
              </a:rPr>
              <a:t>ізолювалися</a:t>
            </a:r>
            <a:r>
              <a:rPr lang="uk-UA" dirty="0">
                <a:latin typeface="Calibri"/>
              </a:rPr>
              <a:t> від зовнішнього світу. Крім блокади внутрішніх адміністративних одиниць, наприкінці 1932 — на початку 1933 року було запроваджено блокаду самої Української РСР. </a:t>
            </a:r>
          </a:p>
          <a:p>
            <a:r>
              <a:rPr lang="uk-UA" dirty="0">
                <a:latin typeface="Calibri"/>
              </a:rPr>
              <a:t>Намагаючись врятуватися, тисячі селян ішли до міста, де весною скасували хлібні картки і можна було купити хліб. Однак сільським жителям хліб продавати </a:t>
            </a:r>
            <a:r>
              <a:rPr lang="uk-UA" dirty="0" err="1">
                <a:latin typeface="Calibri"/>
              </a:rPr>
              <a:t>заборонилося</a:t>
            </a:r>
            <a:r>
              <a:rPr lang="uk-UA" dirty="0">
                <a:latin typeface="Calibri"/>
              </a:rPr>
              <a:t>. Селянам не дозволялося також найматися самостійно на роботу на промислові підприємства, переходити або переїжджати в Росію. На кордоні з нею, як і з Румунією і Польщею, стояли загороджувальні загони, які розстрілювали втікачів з України. 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1" y="4292205"/>
            <a:ext cx="2969953" cy="240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2205"/>
            <a:ext cx="3089512" cy="242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58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-243408"/>
            <a:ext cx="8686800" cy="4525963"/>
          </a:xfrm>
        </p:spPr>
        <p:txBody>
          <a:bodyPr>
            <a:noAutofit/>
          </a:bodyPr>
          <a:lstStyle/>
          <a:p>
            <a:endParaRPr lang="uk-UA" sz="2400" dirty="0">
              <a:solidFill>
                <a:srgbClr val="000000"/>
              </a:solidFill>
              <a:latin typeface="Calibri"/>
            </a:endParaRPr>
          </a:p>
          <a:p>
            <a:r>
              <a:rPr lang="uk-UA" sz="2000" dirty="0">
                <a:latin typeface="Calibri"/>
              </a:rPr>
              <a:t>Так звана «харчова» блокада України була організована силами внутрішніх військ і міліції. Було заборонено виїзд селян з УРСР. Незважаючи на те, що й шляхи, які вели до міста, були блоковані, тисячі сільських жителів пробивалися туди, але не знаходили порятунку і вмирали на вулицях. У Харкові, Одесі, Дніпропетровську, Полтаві, Києві кожного ранку збирали і вивозили до братських могил померлих від голоду селян. </a:t>
            </a:r>
            <a:r>
              <a:rPr lang="uk-UA" sz="2000" dirty="0" err="1">
                <a:latin typeface="Calibri"/>
              </a:rPr>
              <a:t>Прагнучи</a:t>
            </a:r>
            <a:r>
              <a:rPr lang="uk-UA" sz="2000" dirty="0">
                <a:latin typeface="Calibri"/>
              </a:rPr>
              <a:t> врятувати від голодної смерті дітей, селяни везли їх до міста і залишали в установах, лікарнях, просто на вулицях. Загалом же, за різними підрахунками, від голодомору 1932— 1933 </a:t>
            </a:r>
            <a:r>
              <a:rPr lang="en-US" sz="2000" dirty="0">
                <a:latin typeface="Calibri"/>
              </a:rPr>
              <a:t>pp. </a:t>
            </a:r>
            <a:r>
              <a:rPr lang="uk-UA" sz="2000" dirty="0">
                <a:latin typeface="Calibri"/>
              </a:rPr>
              <a:t>В Україні загинуло від 3 до 9 млн. </a:t>
            </a:r>
            <a:r>
              <a:rPr lang="uk-UA" sz="2000" dirty="0" err="1">
                <a:latin typeface="Calibri"/>
              </a:rPr>
              <a:t>чол</a:t>
            </a:r>
            <a:r>
              <a:rPr lang="uk-UA" sz="2000" dirty="0">
                <a:latin typeface="Calibri"/>
              </a:rPr>
              <a:t>. Особливо болісно лихо відбилося на дітях: у багатьох сіл після голоду закривалися школи — їх більше нікому було відвідувати. Цим самим підривалася етнічна основа становлення української нації — село, знищувався той прошарок, від якого залежали процвітання суспільства, здатність його до розвитку. </a:t>
            </a: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09289"/>
            <a:ext cx="2664296" cy="209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02734"/>
            <a:ext cx="29241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62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400" dirty="0">
                <a:solidFill>
                  <a:srgbClr val="000000"/>
                </a:solidFill>
                <a:latin typeface="Calibri"/>
              </a:rPr>
              <a:t/>
            </a:r>
            <a:br>
              <a:rPr lang="uk-UA" sz="1400" dirty="0">
                <a:solidFill>
                  <a:srgbClr val="000000"/>
                </a:solidFill>
                <a:latin typeface="Calibri"/>
              </a:rPr>
            </a:br>
            <a:r>
              <a:rPr lang="uk-UA" sz="1400" dirty="0" smtClean="0">
                <a:solidFill>
                  <a:srgbClr val="000000"/>
                </a:solidFill>
                <a:latin typeface="Calibri"/>
              </a:rPr>
              <a:t>                                                       </a:t>
            </a:r>
            <a:r>
              <a:rPr lang="uk-UA" b="1" dirty="0" smtClean="0">
                <a:latin typeface="Calibri"/>
              </a:rPr>
              <a:t>Кількість </a:t>
            </a:r>
            <a:r>
              <a:rPr lang="uk-UA" b="1" dirty="0">
                <a:latin typeface="Calibri"/>
              </a:rPr>
              <a:t>загиблих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uk-UA" sz="2400" dirty="0">
              <a:solidFill>
                <a:srgbClr val="000000"/>
              </a:solidFill>
              <a:latin typeface="Calibri"/>
            </a:endParaRPr>
          </a:p>
          <a:p>
            <a:r>
              <a:rPr lang="uk-UA" dirty="0">
                <a:latin typeface="Calibri"/>
              </a:rPr>
              <a:t>Згідно з даними демографічної статистики можна зробити висновок, що голод 1932 року в Україні був причиною смерті 144 тисяч людей. Цей голод був наслідком конфіскації зерна для хлібозаготівлі з урожаю 1931 року. Він припинився влітку 1932 року, тобто з новим урожаєм. Голод 1933 року став наслідком чергової конфіскації, з урожаю 1932 року. На відміну від 1931 року, у 1932-ому, у разі відсутності у селян зерна, проводилася конфіскація їхніх незернових запасів продовольства. В результаті цього перевага смертності над народжуваністю в українських селах почалася вже з жовтня 1932 року. Апогей голодомору припав на червень 1933 року, коли статистичні органи реєстрували десятикратно більшу, ніж звичайно, смертність у селах (тепер також відомо, що насправді було зареєстровано не більше половини смертних випадків). Аналіз статистичних даних вказує на те, що у 1933 році від голоду померло 3 мільйони 238 тисяч людей. Або, беручи до уваги неточність статистики, цифри в діапазоні від 3 до 3,5 мільйонів людей.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898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1400" dirty="0">
                <a:solidFill>
                  <a:srgbClr val="000000"/>
                </a:solidFill>
                <a:latin typeface="Calibri"/>
              </a:rPr>
              <a:t/>
            </a:r>
            <a:br>
              <a:rPr lang="uk-UA" sz="1400" dirty="0">
                <a:solidFill>
                  <a:srgbClr val="000000"/>
                </a:solidFill>
                <a:latin typeface="Calibri"/>
              </a:rPr>
            </a:br>
            <a:r>
              <a:rPr lang="uk-UA" sz="1400" dirty="0" smtClean="0">
                <a:solidFill>
                  <a:srgbClr val="000000"/>
                </a:solidFill>
                <a:latin typeface="Calibri"/>
              </a:rPr>
              <a:t>                                                                  </a:t>
            </a:r>
            <a:r>
              <a:rPr lang="uk-UA" b="1" dirty="0" smtClean="0">
                <a:latin typeface="Calibri"/>
              </a:rPr>
              <a:t>Пік </a:t>
            </a:r>
            <a:r>
              <a:rPr lang="uk-UA" b="1" dirty="0">
                <a:latin typeface="Calibri"/>
              </a:rPr>
              <a:t>Голодомору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55000" lnSpcReduction="20000"/>
          </a:bodyPr>
          <a:lstStyle/>
          <a:p>
            <a:endParaRPr lang="uk-UA" sz="2400" dirty="0">
              <a:solidFill>
                <a:srgbClr val="000000"/>
              </a:solidFill>
              <a:latin typeface="Calibri"/>
            </a:endParaRPr>
          </a:p>
          <a:p>
            <a:endParaRPr lang="uk-UA" sz="2400" dirty="0">
              <a:latin typeface="Calibri"/>
            </a:endParaRPr>
          </a:p>
          <a:p>
            <a:r>
              <a:rPr lang="uk-UA" dirty="0">
                <a:latin typeface="Calibri"/>
              </a:rPr>
              <a:t>Після запровадження всіх цих заходів і обмежень, вже на початок 1933 року більшість селян України залишилися без їжі. Згідно свідчень Федора Коваленка з села </a:t>
            </a:r>
            <a:r>
              <a:rPr lang="uk-UA" dirty="0" err="1">
                <a:latin typeface="Calibri"/>
              </a:rPr>
              <a:t>Лютенька</a:t>
            </a:r>
            <a:r>
              <a:rPr lang="uk-UA" dirty="0">
                <a:latin typeface="Calibri"/>
              </a:rPr>
              <a:t> Гадяцького району тодішньої Полтавської області, які зафіксовані в тритомнику свідчень, виданих у 1990 році Комісією з українського голоду 1932-1933 років в Конгресі США: «В листопаді і грудні 1932 року забрали все зерно, картоплю, все забрали, включно квасолю і все, що було на горищі. Які дрібні були сушені груші, яблука, вишні - все забрали» </a:t>
            </a:r>
          </a:p>
          <a:p>
            <a:r>
              <a:rPr lang="uk-UA" dirty="0">
                <a:latin typeface="Calibri"/>
              </a:rPr>
              <a:t>Дмитро Корнієнко з села </a:t>
            </a:r>
            <a:r>
              <a:rPr lang="uk-UA" dirty="0" err="1">
                <a:latin typeface="Calibri"/>
              </a:rPr>
              <a:t>Понорниця</a:t>
            </a:r>
            <a:r>
              <a:rPr lang="uk-UA" dirty="0">
                <a:latin typeface="Calibri"/>
              </a:rPr>
              <a:t> в Чернігівській області згадував, що батько й мати після розкуркулення сиділи в тюрмі. Дітей, які жили самі, підгодовувала бабуся. В день обшуку вона принесла півстакана пшона, але зварити не встигла. Прийшла бригада з п'яти чоловік з різними за розмірами торбами. Один тримав торбу спеціально для пшона, туди півстакана й висипали. </a:t>
            </a:r>
          </a:p>
          <a:p>
            <a:r>
              <a:rPr lang="ru-RU" dirty="0" err="1">
                <a:latin typeface="Calibri"/>
              </a:rPr>
              <a:t>Варто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зазначити</a:t>
            </a:r>
            <a:r>
              <a:rPr lang="ru-RU" dirty="0">
                <a:latin typeface="Calibri"/>
              </a:rPr>
              <a:t>, </a:t>
            </a:r>
            <a:r>
              <a:rPr lang="ru-RU" dirty="0" err="1">
                <a:latin typeface="Calibri"/>
              </a:rPr>
              <a:t>що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обсяги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конфіскованого</a:t>
            </a:r>
            <a:r>
              <a:rPr lang="ru-RU" dirty="0">
                <a:latin typeface="Calibri"/>
              </a:rPr>
              <a:t> органами ДПУ та </a:t>
            </a:r>
            <a:r>
              <a:rPr lang="ru-RU" dirty="0" err="1">
                <a:latin typeface="Calibri"/>
              </a:rPr>
              <a:t>міліції</a:t>
            </a:r>
            <a:r>
              <a:rPr lang="ru-RU" dirty="0">
                <a:latin typeface="Calibri"/>
              </a:rPr>
              <a:t> зерна </a:t>
            </a:r>
            <a:r>
              <a:rPr lang="ru-RU" dirty="0" err="1">
                <a:latin typeface="Calibri"/>
              </a:rPr>
              <a:t>були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мізерними</a:t>
            </a:r>
            <a:r>
              <a:rPr lang="ru-RU" dirty="0">
                <a:latin typeface="Calibri"/>
              </a:rPr>
              <a:t>. </a:t>
            </a:r>
            <a:r>
              <a:rPr lang="ru-RU" dirty="0" err="1">
                <a:latin typeface="Calibri"/>
              </a:rPr>
              <a:t>Тобто</a:t>
            </a:r>
            <a:r>
              <a:rPr lang="ru-RU" dirty="0">
                <a:latin typeface="Calibri"/>
              </a:rPr>
              <a:t> зерно, </a:t>
            </a:r>
            <a:r>
              <a:rPr lang="ru-RU" dirty="0" err="1">
                <a:latin typeface="Calibri"/>
              </a:rPr>
              <a:t>виявлене</a:t>
            </a:r>
            <a:r>
              <a:rPr lang="ru-RU" dirty="0">
                <a:latin typeface="Calibri"/>
              </a:rPr>
              <a:t> при </a:t>
            </a:r>
            <a:r>
              <a:rPr lang="ru-RU" dirty="0" err="1">
                <a:latin typeface="Calibri"/>
              </a:rPr>
              <a:t>обшуках</a:t>
            </a:r>
            <a:r>
              <a:rPr lang="ru-RU" dirty="0">
                <a:latin typeface="Calibri"/>
              </a:rPr>
              <a:t>, </a:t>
            </a:r>
            <a:r>
              <a:rPr lang="ru-RU" dirty="0" err="1">
                <a:latin typeface="Calibri"/>
              </a:rPr>
              <a:t>які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супроводжувалися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конфіскацією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всього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незернового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продовольства</a:t>
            </a:r>
            <a:r>
              <a:rPr lang="ru-RU" dirty="0">
                <a:latin typeface="Calibri"/>
              </a:rPr>
              <a:t>, становило </a:t>
            </a:r>
            <a:r>
              <a:rPr lang="ru-RU" dirty="0" err="1">
                <a:latin typeface="Calibri"/>
              </a:rPr>
              <a:t>зовсім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маленьку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частку</a:t>
            </a:r>
            <a:r>
              <a:rPr lang="ru-RU" dirty="0">
                <a:latin typeface="Calibri"/>
              </a:rPr>
              <a:t> в </a:t>
            </a:r>
            <a:r>
              <a:rPr lang="ru-RU" dirty="0" err="1">
                <a:latin typeface="Calibri"/>
              </a:rPr>
              <a:t>усьому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обсязі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заготівель</a:t>
            </a:r>
            <a:r>
              <a:rPr lang="ru-RU" dirty="0">
                <a:latin typeface="Calibri"/>
              </a:rPr>
              <a:t>. Люди ж, </a:t>
            </a:r>
            <a:r>
              <a:rPr lang="ru-RU" dirty="0" err="1">
                <a:latin typeface="Calibri"/>
              </a:rPr>
              <a:t>позбавлені</a:t>
            </a:r>
            <a:r>
              <a:rPr lang="ru-RU" dirty="0">
                <a:latin typeface="Calibri"/>
              </a:rPr>
              <a:t> будь-</a:t>
            </a:r>
            <a:r>
              <a:rPr lang="ru-RU" dirty="0" err="1">
                <a:latin typeface="Calibri"/>
              </a:rPr>
              <a:t>якого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продовольства</a:t>
            </a:r>
            <a:r>
              <a:rPr lang="ru-RU" dirty="0">
                <a:latin typeface="Calibri"/>
              </a:rPr>
              <a:t> </a:t>
            </a:r>
            <a:r>
              <a:rPr lang="ru-RU" dirty="0" err="1">
                <a:latin typeface="Calibri"/>
              </a:rPr>
              <a:t>пухнули</a:t>
            </a:r>
            <a:r>
              <a:rPr lang="ru-RU" dirty="0">
                <a:latin typeface="Calibri"/>
              </a:rPr>
              <a:t> і помирали </a:t>
            </a:r>
            <a:r>
              <a:rPr lang="ru-RU" dirty="0" err="1">
                <a:latin typeface="Calibri"/>
              </a:rPr>
              <a:t>від</a:t>
            </a:r>
            <a:r>
              <a:rPr lang="ru-RU" dirty="0">
                <a:latin typeface="Calibri"/>
              </a:rPr>
              <a:t> голоду.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0171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1576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</vt:lpstr>
      <vt:lpstr>       Голодомор 1932—1933 років</vt:lpstr>
      <vt:lpstr>                                       Закон про п'ять колосків </vt:lpstr>
      <vt:lpstr>                 Подолання класового супротивну </vt:lpstr>
      <vt:lpstr> Запровадження натуральних штрафів і чорних                                                                                                            дошок, блокада УРСР </vt:lpstr>
      <vt:lpstr>Презентация PowerPoint</vt:lpstr>
      <vt:lpstr>Презентация PowerPoint</vt:lpstr>
      <vt:lpstr>                                                        Кількість загиблих </vt:lpstr>
      <vt:lpstr>                                                                   Пік Голодомору </vt:lpstr>
      <vt:lpstr>                        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BOIT16</dc:creator>
  <cp:lastModifiedBy>Дом</cp:lastModifiedBy>
  <cp:revision>5</cp:revision>
  <dcterms:created xsi:type="dcterms:W3CDTF">2017-11-24T06:07:33Z</dcterms:created>
  <dcterms:modified xsi:type="dcterms:W3CDTF">2017-11-25T19:25:30Z</dcterms:modified>
</cp:coreProperties>
</file>