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5"/>
  </p:sldMasterIdLst>
  <p:sldIdLst>
    <p:sldId id="266" r:id="rId6"/>
    <p:sldId id="257" r:id="rId7"/>
    <p:sldId id="258" r:id="rId8"/>
    <p:sldId id="259" r:id="rId9"/>
    <p:sldId id="260" r:id="rId10"/>
    <p:sldId id="278" r:id="rId11"/>
    <p:sldId id="279" r:id="rId12"/>
    <p:sldId id="261" r:id="rId13"/>
    <p:sldId id="262" r:id="rId14"/>
    <p:sldId id="267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105" d="100"/>
          <a:sy n="105" d="100"/>
        </p:scale>
        <p:origin x="119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79B21267-816E-48B9-BA04-B9629792A37F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44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862690AE-BE61-4D0A-BFDC-9EDACEA0F39A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350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862690AE-BE61-4D0A-BFDC-9EDACEA0F39A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501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862690AE-BE61-4D0A-BFDC-9EDACEA0F39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5860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862690AE-BE61-4D0A-BFDC-9EDACEA0F39A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436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90AE-BE61-4D0A-BFDC-9EDACEA0F39A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976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90AE-BE61-4D0A-BFDC-9EDACEA0F39A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182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DABE-43F1-49A9-8A2D-41EDC3CC508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434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5F790337-BFC8-4C67-8C43-59DE9C63128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9059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219075" y="227013"/>
            <a:ext cx="7477125" cy="58689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A216F4-154F-412A-9CEE-FF67DDA8FD16}" type="slidenum">
              <a:rPr lang="ru-RU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34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B57F-612A-4AE5-A7DA-1BC56C46E09A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5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FBCC0C4D-7DAA-4170-916A-4CEA872CF68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45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7A0D-2762-4A17-9864-26202F162F3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64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6C16-D137-4CAE-8294-409A5D087BDB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97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EBCD-AC16-48B5-B092-CF092622D28E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817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17AD-C48E-4261-8E1B-2A52F82C137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15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2942-DC5E-4F25-8D26-4371A807770B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06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204A3-6625-4EFF-AEAD-EAAA3D28C68E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354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0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690AE-BE61-4D0A-BFDC-9EDACEA0F39A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1871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  <p:sldLayoutId id="2147483816" r:id="rId15"/>
    <p:sldLayoutId id="2147483817" r:id="rId16"/>
    <p:sldLayoutId id="2147483818" r:id="rId17"/>
    <p:sldLayoutId id="214748381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764704"/>
            <a:ext cx="6913562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sz="3600" b="1" i="1" dirty="0" smtClean="0"/>
              <a:t>Тема уроку</a:t>
            </a:r>
            <a:r>
              <a:rPr lang="uk-UA" sz="3600" dirty="0" smtClean="0"/>
              <a:t>:</a:t>
            </a:r>
            <a:r>
              <a:rPr lang="uk-UA" sz="3600" i="1" dirty="0" smtClean="0"/>
              <a:t>  </a:t>
            </a:r>
            <a:br>
              <a:rPr lang="uk-UA" sz="3600" i="1" dirty="0" smtClean="0"/>
            </a:br>
            <a:r>
              <a:rPr lang="uk-UA" sz="3600" i="1" dirty="0" smtClean="0"/>
              <a:t>  « Основні лінії креслення »</a:t>
            </a:r>
            <a:endParaRPr lang="ru-RU" sz="3600" dirty="0" smtClean="0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310126"/>
            <a:ext cx="76676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sz="3200" i="1" dirty="0" smtClean="0">
              <a:latin typeface="Bodoni MT" panose="02070603080606020203" pitchFamily="18" charset="0"/>
            </a:endParaRPr>
          </a:p>
          <a:p>
            <a:pPr eaLnBrk="1" hangingPunct="1"/>
            <a:endParaRPr lang="uk-UA" sz="3200" i="1" dirty="0">
              <a:latin typeface="Bodoni MT" panose="02070603080606020203" pitchFamily="18" charset="0"/>
            </a:endParaRPr>
          </a:p>
          <a:p>
            <a:pPr eaLnBrk="1" hangingPunct="1"/>
            <a:endParaRPr lang="uk-UA" sz="3200" i="1" dirty="0">
              <a:latin typeface="Bodoni MT" panose="02070603080606020203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2996952"/>
            <a:ext cx="7488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>
                <a:latin typeface="Bookman Old Style" panose="02050604050505020204" pitchFamily="18" charset="0"/>
              </a:rPr>
              <a:t>«Не </a:t>
            </a:r>
            <a:r>
              <a:rPr lang="ru-RU" sz="3000" dirty="0" err="1">
                <a:latin typeface="Bookman Old Style" panose="02050604050505020204" pitchFamily="18" charset="0"/>
              </a:rPr>
              <a:t>нехтуйте</a:t>
            </a:r>
            <a:r>
              <a:rPr lang="ru-RU" sz="3000" dirty="0">
                <a:latin typeface="Bookman Old Style" panose="02050604050505020204" pitchFamily="18" charset="0"/>
              </a:rPr>
              <a:t> </a:t>
            </a:r>
            <a:r>
              <a:rPr lang="ru-RU" sz="3000" dirty="0" err="1">
                <a:latin typeface="Bookman Old Style" panose="02050604050505020204" pitchFamily="18" charset="0"/>
              </a:rPr>
              <a:t>дрібницями</a:t>
            </a:r>
            <a:r>
              <a:rPr lang="ru-RU" sz="3000" dirty="0">
                <a:latin typeface="Bookman Old Style" panose="02050604050505020204" pitchFamily="18" charset="0"/>
              </a:rPr>
              <a:t>, </a:t>
            </a:r>
            <a:r>
              <a:rPr lang="ru-RU" sz="3000" dirty="0" err="1">
                <a:latin typeface="Bookman Old Style" panose="02050604050505020204" pitchFamily="18" charset="0"/>
              </a:rPr>
              <a:t>бо</a:t>
            </a:r>
            <a:r>
              <a:rPr lang="ru-RU" sz="3000" dirty="0">
                <a:latin typeface="Bookman Old Style" panose="02050604050505020204" pitchFamily="18" charset="0"/>
              </a:rPr>
              <a:t> </a:t>
            </a:r>
            <a:r>
              <a:rPr lang="ru-RU" sz="3000" dirty="0" err="1">
                <a:latin typeface="Bookman Old Style" panose="02050604050505020204" pitchFamily="18" charset="0"/>
              </a:rPr>
              <a:t>від</a:t>
            </a:r>
            <a:r>
              <a:rPr lang="ru-RU" sz="3000" dirty="0">
                <a:latin typeface="Bookman Old Style" panose="02050604050505020204" pitchFamily="18" charset="0"/>
              </a:rPr>
              <a:t> них </a:t>
            </a:r>
            <a:r>
              <a:rPr lang="ru-RU" sz="3000" dirty="0" err="1">
                <a:latin typeface="Bookman Old Style" panose="02050604050505020204" pitchFamily="18" charset="0"/>
              </a:rPr>
              <a:t>залежить</a:t>
            </a:r>
            <a:r>
              <a:rPr lang="ru-RU" sz="3000" dirty="0">
                <a:latin typeface="Bookman Old Style" panose="02050604050505020204" pitchFamily="18" charset="0"/>
              </a:rPr>
              <a:t> </a:t>
            </a:r>
            <a:r>
              <a:rPr lang="ru-RU" sz="3000" dirty="0" err="1">
                <a:latin typeface="Bookman Old Style" panose="02050604050505020204" pitchFamily="18" charset="0"/>
              </a:rPr>
              <a:t>досконалість</a:t>
            </a:r>
            <a:r>
              <a:rPr lang="ru-RU" sz="3000" dirty="0">
                <a:latin typeface="Bookman Old Style" panose="02050604050505020204" pitchFamily="18" charset="0"/>
              </a:rPr>
              <a:t>, а </a:t>
            </a:r>
            <a:r>
              <a:rPr lang="ru-RU" sz="3000" dirty="0" err="1">
                <a:latin typeface="Bookman Old Style" panose="02050604050505020204" pitchFamily="18" charset="0"/>
              </a:rPr>
              <a:t>досконалість</a:t>
            </a:r>
            <a:r>
              <a:rPr lang="ru-RU" sz="3000" dirty="0">
                <a:latin typeface="Bookman Old Style" panose="02050604050505020204" pitchFamily="18" charset="0"/>
              </a:rPr>
              <a:t> – не </a:t>
            </a:r>
            <a:r>
              <a:rPr lang="ru-RU" sz="3000" dirty="0" err="1" smtClean="0">
                <a:latin typeface="Bookman Old Style" panose="02050604050505020204" pitchFamily="18" charset="0"/>
              </a:rPr>
              <a:t>дрібниця</a:t>
            </a:r>
            <a:r>
              <a:rPr lang="ru-RU" sz="3000" dirty="0" smtClean="0">
                <a:latin typeface="Bookman Old Style" panose="02050604050505020204" pitchFamily="18" charset="0"/>
              </a:rPr>
              <a:t>»</a:t>
            </a:r>
          </a:p>
          <a:p>
            <a:pPr algn="r"/>
            <a:endParaRPr lang="uk-UA" sz="3000" dirty="0" smtClean="0"/>
          </a:p>
          <a:p>
            <a:pPr algn="r"/>
            <a:endParaRPr lang="uk-UA" sz="3000" dirty="0"/>
          </a:p>
          <a:p>
            <a:pPr algn="r"/>
            <a:r>
              <a:rPr lang="uk-UA" sz="3000" dirty="0" smtClean="0"/>
              <a:t>Мікеланджело Буонарроті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0" y="0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4400" i="1" dirty="0" smtClean="0">
                <a:solidFill>
                  <a:srgbClr val="FFFF00"/>
                </a:solidFill>
              </a:rPr>
              <a:t>Таблиця відповідей</a:t>
            </a:r>
            <a:endParaRPr lang="uk-UA" sz="4400" i="1" dirty="0">
              <a:solidFill>
                <a:srgbClr val="FFFF00"/>
              </a:solidFill>
            </a:endParaRPr>
          </a:p>
        </p:txBody>
      </p:sp>
      <p:graphicFrame>
        <p:nvGraphicFramePr>
          <p:cNvPr id="27756" name="Group 108"/>
          <p:cNvGraphicFramePr>
            <a:graphicFrameLocks noGrp="1"/>
          </p:cNvGraphicFramePr>
          <p:nvPr>
            <p:ph/>
          </p:nvPr>
        </p:nvGraphicFramePr>
        <p:xfrm>
          <a:off x="-1" y="714355"/>
          <a:ext cx="9144000" cy="6143646"/>
        </p:xfrm>
        <a:graphic>
          <a:graphicData uri="http://schemas.openxmlformats.org/drawingml/2006/table">
            <a:tbl>
              <a:tblPr/>
              <a:tblGrid>
                <a:gridCol w="1271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6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746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лінії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Призначення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3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4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4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3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3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85852" y="1857364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929190" y="1857364"/>
            <a:ext cx="4214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357290" y="2928934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143504" y="2928934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357290" y="3929066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000628" y="4000504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357290" y="4929198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000628" y="5000636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357290" y="5929330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628" y="5929330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764704"/>
            <a:ext cx="5902325" cy="1008534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66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Типи</a:t>
            </a:r>
            <a:r>
              <a:rPr lang="ru-RU" sz="6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л</a:t>
            </a:r>
            <a:r>
              <a:rPr lang="uk-UA" sz="6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66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ній</a:t>
            </a:r>
            <a:endParaRPr lang="ru-RU" sz="6600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9" name="Picture 6" descr="http://shkola.ostriv.in.ua/images/publications/4/13507/content/1-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060848"/>
            <a:ext cx="5643563" cy="427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69888" y="529566"/>
            <a:ext cx="8591550" cy="15121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Суцільна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товста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основна</a:t>
            </a:r>
            <a:endParaRPr lang="ru-RU" sz="44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88840"/>
            <a:ext cx="8540750" cy="107979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dirty="0" err="1" smtClean="0">
                <a:solidFill>
                  <a:srgbClr val="020202"/>
                </a:solidFill>
                <a:effectLst/>
              </a:rPr>
              <a:t>Таку</a:t>
            </a:r>
            <a:r>
              <a:rPr lang="ru-RU" dirty="0" smtClean="0">
                <a:solidFill>
                  <a:srgbClr val="020202"/>
                </a:solidFill>
                <a:effectLst/>
              </a:rPr>
              <a:t> </a:t>
            </a:r>
            <a:r>
              <a:rPr lang="ru-RU" dirty="0" err="1" smtClean="0">
                <a:solidFill>
                  <a:srgbClr val="020202"/>
                </a:solidFill>
                <a:effectLst/>
              </a:rPr>
              <a:t>лінію</a:t>
            </a:r>
            <a:r>
              <a:rPr lang="ru-RU" dirty="0" smtClean="0">
                <a:solidFill>
                  <a:srgbClr val="020202"/>
                </a:solidFill>
                <a:effectLst/>
              </a:rPr>
              <a:t> </a:t>
            </a:r>
            <a:r>
              <a:rPr lang="ru-RU" dirty="0" err="1" smtClean="0">
                <a:solidFill>
                  <a:srgbClr val="020202"/>
                </a:solidFill>
                <a:effectLst/>
              </a:rPr>
              <a:t>використовують</a:t>
            </a:r>
            <a:r>
              <a:rPr lang="ru-RU" dirty="0" smtClean="0">
                <a:solidFill>
                  <a:srgbClr val="020202"/>
                </a:solidFill>
                <a:effectLst/>
              </a:rPr>
              <a:t>  для </a:t>
            </a:r>
            <a:r>
              <a:rPr lang="ru-RU" dirty="0" err="1" smtClean="0">
                <a:solidFill>
                  <a:srgbClr val="020202"/>
                </a:solidFill>
                <a:effectLst/>
              </a:rPr>
              <a:t>зображення</a:t>
            </a:r>
            <a:r>
              <a:rPr lang="ru-RU" dirty="0" smtClean="0">
                <a:solidFill>
                  <a:srgbClr val="020202"/>
                </a:solidFill>
                <a:effectLst/>
              </a:rPr>
              <a:t> контуру предмета. </a:t>
            </a:r>
            <a:r>
              <a:rPr lang="ru-RU" dirty="0" err="1" smtClean="0">
                <a:solidFill>
                  <a:srgbClr val="020202"/>
                </a:solidFill>
                <a:effectLst/>
              </a:rPr>
              <a:t>Товщина</a:t>
            </a:r>
            <a:r>
              <a:rPr lang="ru-RU" dirty="0" smtClean="0">
                <a:solidFill>
                  <a:srgbClr val="020202"/>
                </a:solidFill>
                <a:effectLst/>
              </a:rPr>
              <a:t> </a:t>
            </a:r>
            <a:r>
              <a:rPr lang="ru-RU" dirty="0" err="1" smtClean="0">
                <a:solidFill>
                  <a:srgbClr val="020202"/>
                </a:solidFill>
                <a:effectLst/>
              </a:rPr>
              <a:t>лінії</a:t>
            </a:r>
            <a:r>
              <a:rPr lang="ru-RU" dirty="0" smtClean="0">
                <a:solidFill>
                  <a:srgbClr val="020202"/>
                </a:solidFill>
                <a:effectLst/>
              </a:rPr>
              <a:t> </a:t>
            </a:r>
            <a:r>
              <a:rPr lang="ru-RU" dirty="0" err="1" smtClean="0">
                <a:solidFill>
                  <a:srgbClr val="020202"/>
                </a:solidFill>
                <a:effectLst/>
              </a:rPr>
              <a:t>складає</a:t>
            </a:r>
            <a:r>
              <a:rPr lang="ru-RU" dirty="0" smtClean="0">
                <a:solidFill>
                  <a:srgbClr val="020202"/>
                </a:solidFill>
                <a:effectLst/>
              </a:rPr>
              <a:t> </a:t>
            </a:r>
            <a:r>
              <a:rPr lang="ru-RU" dirty="0" err="1" smtClean="0">
                <a:solidFill>
                  <a:srgbClr val="020202"/>
                </a:solidFill>
                <a:effectLst/>
              </a:rPr>
              <a:t>від</a:t>
            </a:r>
            <a:r>
              <a:rPr lang="ru-RU" dirty="0" smtClean="0">
                <a:solidFill>
                  <a:srgbClr val="020202"/>
                </a:solidFill>
                <a:effectLst/>
              </a:rPr>
              <a:t>  0,5 до 1,4 мм.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1314" y="2915237"/>
            <a:ext cx="4155429" cy="615371"/>
          </a:xfrm>
          <a:prstGeom prst="rect">
            <a:avLst/>
          </a:prstGeom>
        </p:spPr>
      </p:pic>
      <p:pic>
        <p:nvPicPr>
          <p:cNvPr id="11" name="Объект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7554" y="3714752"/>
            <a:ext cx="4743608" cy="2357454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21256"/>
            <a:ext cx="8676456" cy="65757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dirty="0" err="1" smtClean="0">
                <a:solidFill>
                  <a:srgbClr val="020202"/>
                </a:solidFill>
                <a:latin typeface="+mn-lt"/>
              </a:rPr>
              <a:t>Використовується</a:t>
            </a:r>
            <a:r>
              <a:rPr lang="ru-RU" sz="2800" dirty="0" smtClean="0">
                <a:solidFill>
                  <a:srgbClr val="020202"/>
                </a:solidFill>
                <a:latin typeface="+mn-lt"/>
              </a:rPr>
              <a:t> для </a:t>
            </a:r>
            <a:r>
              <a:rPr lang="ru-RU" sz="2800" dirty="0" err="1" smtClean="0">
                <a:solidFill>
                  <a:srgbClr val="020202"/>
                </a:solidFill>
                <a:latin typeface="+mn-lt"/>
              </a:rPr>
              <a:t>проведення</a:t>
            </a:r>
            <a:r>
              <a:rPr lang="ru-RU" sz="2800" dirty="0" smtClean="0">
                <a:solidFill>
                  <a:srgbClr val="020202"/>
                </a:solidFill>
                <a:latin typeface="+mn-lt"/>
              </a:rPr>
              <a:t> </a:t>
            </a:r>
            <a:r>
              <a:rPr lang="ru-RU" sz="2800" dirty="0" err="1" smtClean="0">
                <a:solidFill>
                  <a:srgbClr val="020202"/>
                </a:solidFill>
                <a:latin typeface="+mn-lt"/>
              </a:rPr>
              <a:t>виносних</a:t>
            </a:r>
            <a:r>
              <a:rPr lang="ru-RU" sz="2800" dirty="0" smtClean="0">
                <a:solidFill>
                  <a:srgbClr val="020202"/>
                </a:solidFill>
                <a:latin typeface="+mn-lt"/>
              </a:rPr>
              <a:t> і </a:t>
            </a:r>
            <a:r>
              <a:rPr lang="ru-RU" sz="2800" dirty="0" err="1" smtClean="0">
                <a:solidFill>
                  <a:srgbClr val="020202"/>
                </a:solidFill>
                <a:latin typeface="+mn-lt"/>
              </a:rPr>
              <a:t>розмірних</a:t>
            </a:r>
            <a:r>
              <a:rPr lang="ru-RU" sz="2800" dirty="0" smtClean="0">
                <a:solidFill>
                  <a:srgbClr val="020202"/>
                </a:solidFill>
                <a:latin typeface="+mn-lt"/>
              </a:rPr>
              <a:t> </a:t>
            </a:r>
            <a:r>
              <a:rPr lang="ru-RU" sz="2800" dirty="0" err="1" smtClean="0">
                <a:solidFill>
                  <a:srgbClr val="020202"/>
                </a:solidFill>
                <a:latin typeface="+mn-lt"/>
              </a:rPr>
              <a:t>ліній</a:t>
            </a:r>
            <a:r>
              <a:rPr lang="ru-RU" sz="2800" dirty="0" smtClean="0">
                <a:solidFill>
                  <a:srgbClr val="020202"/>
                </a:solidFill>
                <a:latin typeface="+mn-lt"/>
              </a:rPr>
              <a:t>, </a:t>
            </a:r>
            <a:r>
              <a:rPr lang="ru-RU" sz="2800" dirty="0" err="1" smtClean="0">
                <a:solidFill>
                  <a:srgbClr val="020202"/>
                </a:solidFill>
                <a:latin typeface="+mn-lt"/>
              </a:rPr>
              <a:t>ліній</a:t>
            </a:r>
            <a:r>
              <a:rPr lang="ru-RU" sz="2800" dirty="0" smtClean="0">
                <a:solidFill>
                  <a:srgbClr val="020202"/>
                </a:solidFill>
                <a:latin typeface="+mn-lt"/>
              </a:rPr>
              <a:t> – </a:t>
            </a:r>
            <a:r>
              <a:rPr lang="ru-RU" sz="2800" dirty="0" err="1" smtClean="0">
                <a:solidFill>
                  <a:srgbClr val="020202"/>
                </a:solidFill>
                <a:latin typeface="+mn-lt"/>
              </a:rPr>
              <a:t>виносок</a:t>
            </a:r>
            <a:r>
              <a:rPr lang="ru-RU" sz="2800" dirty="0" smtClean="0">
                <a:solidFill>
                  <a:srgbClr val="020202"/>
                </a:solidFill>
                <a:latin typeface="+mn-lt"/>
              </a:rPr>
              <a:t>. </a:t>
            </a:r>
            <a:r>
              <a:rPr lang="ru-RU" sz="2800" dirty="0" err="1" smtClean="0">
                <a:solidFill>
                  <a:srgbClr val="020202"/>
                </a:solidFill>
                <a:latin typeface="+mn-lt"/>
              </a:rPr>
              <a:t>Товщина</a:t>
            </a:r>
            <a:r>
              <a:rPr lang="ru-RU" sz="2800" dirty="0" smtClean="0">
                <a:solidFill>
                  <a:srgbClr val="020202"/>
                </a:solidFill>
                <a:latin typeface="+mn-lt"/>
              </a:rPr>
              <a:t> </a:t>
            </a:r>
            <a:r>
              <a:rPr lang="ru-RU" sz="2800" dirty="0" err="1" smtClean="0">
                <a:solidFill>
                  <a:srgbClr val="020202"/>
                </a:solidFill>
                <a:latin typeface="+mn-lt"/>
              </a:rPr>
              <a:t>від</a:t>
            </a:r>
            <a:r>
              <a:rPr lang="en-US" sz="2800" dirty="0" smtClean="0">
                <a:solidFill>
                  <a:srgbClr val="020202"/>
                </a:solidFill>
                <a:latin typeface="+mn-lt"/>
              </a:rPr>
              <a:t> S/3</a:t>
            </a:r>
            <a:r>
              <a:rPr lang="ru-RU" sz="2800" dirty="0" smtClean="0">
                <a:solidFill>
                  <a:srgbClr val="020202"/>
                </a:solidFill>
                <a:latin typeface="+mn-lt"/>
              </a:rPr>
              <a:t> до</a:t>
            </a:r>
            <a:r>
              <a:rPr lang="en-US" sz="2800" dirty="0" smtClean="0">
                <a:solidFill>
                  <a:srgbClr val="020202"/>
                </a:solidFill>
                <a:latin typeface="+mn-lt"/>
              </a:rPr>
              <a:t> S/2</a:t>
            </a:r>
            <a:endParaRPr lang="ru-RU" sz="2800" dirty="0" smtClean="0">
              <a:solidFill>
                <a:srgbClr val="020202"/>
              </a:solidFill>
              <a:latin typeface="+mn-lt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133602"/>
            <a:ext cx="8377611" cy="112520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dirty="0" smtClean="0">
              <a:effectLst/>
            </a:endParaRPr>
          </a:p>
          <a:p>
            <a:pPr eaLnBrk="1" hangingPunct="1">
              <a:buFontTx/>
              <a:buNone/>
            </a:pPr>
            <a:endParaRPr lang="ru-RU" dirty="0" smtClean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803886"/>
            <a:ext cx="447808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charset="0"/>
              </a:rPr>
              <a:t>Суцільна</a:t>
            </a:r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charset="0"/>
              </a:rPr>
              <a:t> 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charset="0"/>
              </a:rPr>
              <a:t>тонка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3494494"/>
            <a:ext cx="4992987" cy="28816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741" y="3014516"/>
            <a:ext cx="3717120" cy="34347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696744" y="726941"/>
            <a:ext cx="20730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S/2</a:t>
            </a:r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S/3</a:t>
            </a:r>
            <a:endParaRPr lang="ru-RU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6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Line 9"/>
          <p:cNvSpPr>
            <a:spLocks noChangeShapeType="1"/>
          </p:cNvSpPr>
          <p:nvPr/>
        </p:nvSpPr>
        <p:spPr bwMode="auto">
          <a:xfrm flipH="1">
            <a:off x="1763713" y="68580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0" y="2005832"/>
            <a:ext cx="67946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dirty="0" err="1" smtClean="0">
                <a:solidFill>
                  <a:schemeClr val="bg1"/>
                </a:solidFill>
                <a:latin typeface="+mn-lt"/>
              </a:rPr>
              <a:t>Використовується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 для </a:t>
            </a:r>
            <a:r>
              <a:rPr lang="ru-RU" sz="2400" dirty="0" err="1" smtClean="0">
                <a:solidFill>
                  <a:schemeClr val="bg1"/>
                </a:solidFill>
                <a:latin typeface="+mn-lt"/>
              </a:rPr>
              <a:t>позначення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+mn-lt"/>
              </a:rPr>
              <a:t>осьових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 та </a:t>
            </a:r>
            <a:r>
              <a:rPr lang="ru-RU" sz="2400" dirty="0" err="1" smtClean="0">
                <a:solidFill>
                  <a:schemeClr val="bg1"/>
                </a:solidFill>
                <a:latin typeface="+mn-lt"/>
              </a:rPr>
              <a:t>центрових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 л</a:t>
            </a:r>
            <a:r>
              <a:rPr lang="uk-UA" sz="2400" dirty="0" smtClean="0">
                <a:solidFill>
                  <a:schemeClr val="bg1"/>
                </a:solidFill>
                <a:latin typeface="+mn-lt"/>
              </a:rPr>
              <a:t>іній. Товщина від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 S/3</a:t>
            </a:r>
            <a:r>
              <a:rPr lang="uk-UA" sz="2400" dirty="0" smtClean="0">
                <a:solidFill>
                  <a:schemeClr val="bg1"/>
                </a:solidFill>
                <a:latin typeface="+mn-lt"/>
              </a:rPr>
              <a:t> до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 S/2</a:t>
            </a:r>
            <a:r>
              <a:rPr lang="uk-UA" sz="2400" dirty="0" smtClean="0">
                <a:solidFill>
                  <a:schemeClr val="bg1"/>
                </a:solidFill>
                <a:latin typeface="+mn-lt"/>
              </a:rPr>
              <a:t>.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5735" y="2934971"/>
            <a:ext cx="3535986" cy="28044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665765" y="866251"/>
            <a:ext cx="103265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S/3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65" y="3501008"/>
            <a:ext cx="4546227" cy="254955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721556" y="853085"/>
            <a:ext cx="118974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S/2 </a:t>
            </a:r>
            <a:endParaRPr lang="ru-RU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990" y="818796"/>
            <a:ext cx="493436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Штрихпунктирна</a:t>
            </a:r>
            <a:endParaRPr lang="ru-RU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3" grpId="0"/>
      <p:bldP spid="5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71678"/>
            <a:ext cx="7422976" cy="87610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solidFill>
                  <a:schemeClr val="bg1"/>
                </a:solidFill>
                <a:effectLst/>
              </a:rPr>
              <a:t>Використовується для позначення ліній невидимого контуру. Товщина від </a:t>
            </a:r>
            <a:r>
              <a:rPr lang="en-US" dirty="0" smtClean="0">
                <a:solidFill>
                  <a:schemeClr val="bg1"/>
                </a:solidFill>
                <a:effectLst/>
              </a:rPr>
              <a:t>S/2 </a:t>
            </a:r>
            <a:r>
              <a:rPr lang="uk-UA" dirty="0" smtClean="0">
                <a:solidFill>
                  <a:schemeClr val="bg1"/>
                </a:solidFill>
                <a:effectLst/>
              </a:rPr>
              <a:t>до </a:t>
            </a:r>
            <a:r>
              <a:rPr lang="en-US" dirty="0" smtClean="0">
                <a:solidFill>
                  <a:schemeClr val="bg1"/>
                </a:solidFill>
                <a:effectLst/>
              </a:rPr>
              <a:t>S/3</a:t>
            </a:r>
            <a:r>
              <a:rPr lang="uk-UA" dirty="0" smtClean="0">
                <a:solidFill>
                  <a:schemeClr val="bg1"/>
                </a:solidFill>
                <a:effectLst/>
              </a:rPr>
              <a:t>.</a:t>
            </a:r>
            <a:endParaRPr lang="ru-RU" dirty="0">
              <a:solidFill>
                <a:schemeClr val="bg1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836712"/>
            <a:ext cx="30165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Штрихова</a:t>
            </a:r>
            <a:endParaRPr lang="ru-RU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88224" y="846077"/>
            <a:ext cx="203773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S/2 S/3</a:t>
            </a:r>
            <a:endParaRPr lang="ru-RU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3357562"/>
            <a:ext cx="4137384" cy="327171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143248"/>
            <a:ext cx="3562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0390154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955692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143116"/>
            <a:ext cx="6887389" cy="7320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>
                <a:solidFill>
                  <a:schemeClr val="bg1"/>
                </a:solidFill>
                <a:effectLst/>
              </a:rPr>
              <a:t>Використовують для позначення ліній згину на розгортках.</a:t>
            </a:r>
            <a:r>
              <a:rPr lang="uk-UA" dirty="0" smtClean="0">
                <a:effectLst/>
              </a:rPr>
              <a:t> </a:t>
            </a:r>
            <a:r>
              <a:rPr lang="uk-UA" dirty="0" smtClean="0">
                <a:solidFill>
                  <a:schemeClr val="bg1"/>
                </a:solidFill>
                <a:effectLst/>
              </a:rPr>
              <a:t>Товщина від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S/2</a:t>
            </a:r>
            <a:r>
              <a:rPr lang="uk-UA" dirty="0" smtClean="0">
                <a:solidFill>
                  <a:schemeClr val="bg1"/>
                </a:solidFill>
                <a:effectLst/>
              </a:rPr>
              <a:t> до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S/3</a:t>
            </a:r>
            <a:r>
              <a:rPr lang="uk-UA" dirty="0" smtClean="0">
                <a:solidFill>
                  <a:schemeClr val="bg1"/>
                </a:solidFill>
                <a:effectLst/>
              </a:rPr>
              <a:t>.</a:t>
            </a:r>
            <a:endParaRPr lang="ru-RU" dirty="0">
              <a:solidFill>
                <a:schemeClr val="bg1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571480"/>
            <a:ext cx="744319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Штрихпунктирна</a:t>
            </a:r>
            <a:r>
              <a:rPr lang="uk-UA" sz="4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з двома </a:t>
            </a:r>
          </a:p>
          <a:p>
            <a:pPr algn="ctr"/>
            <a:r>
              <a:rPr lang="uk-UA" sz="4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крапками</a:t>
            </a:r>
            <a:endParaRPr lang="ru-RU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9058" y="4000504"/>
            <a:ext cx="4758868" cy="2469685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143248"/>
            <a:ext cx="3568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0617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волниста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48" y="3714752"/>
            <a:ext cx="4161465" cy="2428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214422"/>
            <a:ext cx="4000496" cy="571504"/>
          </a:xfrm>
        </p:spPr>
        <p:txBody>
          <a:bodyPr>
            <a:normAutofit fontScale="90000"/>
          </a:bodyPr>
          <a:lstStyle/>
          <a:p>
            <a:r>
              <a:rPr lang="uk-UA" sz="49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Хвиляста</a:t>
            </a:r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/>
            </a:r>
            <a:b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endParaRPr lang="ru-RU" dirty="0" smtClean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14282" y="2071678"/>
            <a:ext cx="64801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dirty="0" err="1">
                <a:solidFill>
                  <a:srgbClr val="020202"/>
                </a:solidFill>
                <a:latin typeface="+mn-lt"/>
              </a:rPr>
              <a:t>Її</a:t>
            </a:r>
            <a:r>
              <a:rPr lang="ru-RU" sz="2400" dirty="0">
                <a:solidFill>
                  <a:srgbClr val="020202"/>
                </a:solidFill>
                <a:latin typeface="+mn-lt"/>
              </a:rPr>
              <a:t> </a:t>
            </a:r>
            <a:r>
              <a:rPr lang="ru-RU" sz="2400" dirty="0" err="1">
                <a:solidFill>
                  <a:srgbClr val="020202"/>
                </a:solidFill>
                <a:latin typeface="+mn-lt"/>
              </a:rPr>
              <a:t>використовують</a:t>
            </a:r>
            <a:r>
              <a:rPr lang="ru-RU" sz="2400" dirty="0">
                <a:solidFill>
                  <a:srgbClr val="020202"/>
                </a:solidFill>
                <a:latin typeface="+mn-lt"/>
              </a:rPr>
              <a:t> в основному як </a:t>
            </a:r>
            <a:r>
              <a:rPr lang="ru-RU" sz="2400" dirty="0" err="1">
                <a:solidFill>
                  <a:srgbClr val="020202"/>
                </a:solidFill>
                <a:latin typeface="+mn-lt"/>
              </a:rPr>
              <a:t>лінію</a:t>
            </a:r>
            <a:r>
              <a:rPr lang="ru-RU" sz="2400" dirty="0">
                <a:solidFill>
                  <a:srgbClr val="020202"/>
                </a:solidFill>
                <a:latin typeface="+mn-lt"/>
              </a:rPr>
              <a:t> </a:t>
            </a:r>
            <a:r>
              <a:rPr lang="ru-RU" sz="2400" dirty="0" err="1">
                <a:solidFill>
                  <a:srgbClr val="020202"/>
                </a:solidFill>
                <a:latin typeface="+mn-lt"/>
              </a:rPr>
              <a:t>обриву</a:t>
            </a:r>
            <a:r>
              <a:rPr lang="ru-RU" sz="2400" dirty="0">
                <a:solidFill>
                  <a:srgbClr val="020202"/>
                </a:solidFill>
                <a:latin typeface="+mn-lt"/>
              </a:rPr>
              <a:t> в тих </a:t>
            </a:r>
            <a:r>
              <a:rPr lang="ru-RU" sz="2400" dirty="0" err="1">
                <a:solidFill>
                  <a:srgbClr val="020202"/>
                </a:solidFill>
                <a:latin typeface="+mn-lt"/>
              </a:rPr>
              <a:t>випадках</a:t>
            </a:r>
            <a:r>
              <a:rPr lang="ru-RU" sz="2400" dirty="0">
                <a:solidFill>
                  <a:srgbClr val="020202"/>
                </a:solidFill>
                <a:latin typeface="+mn-lt"/>
              </a:rPr>
              <a:t>, коли </a:t>
            </a:r>
            <a:r>
              <a:rPr lang="ru-RU" sz="2400" dirty="0" err="1">
                <a:solidFill>
                  <a:srgbClr val="020202"/>
                </a:solidFill>
                <a:latin typeface="+mn-lt"/>
              </a:rPr>
              <a:t>зображення</a:t>
            </a:r>
            <a:r>
              <a:rPr lang="ru-RU" sz="2400" dirty="0">
                <a:solidFill>
                  <a:srgbClr val="020202"/>
                </a:solidFill>
                <a:latin typeface="+mn-lt"/>
              </a:rPr>
              <a:t> дано на </a:t>
            </a:r>
            <a:r>
              <a:rPr lang="ru-RU" sz="2400" dirty="0" err="1">
                <a:solidFill>
                  <a:srgbClr val="020202"/>
                </a:solidFill>
                <a:latin typeface="+mn-lt"/>
              </a:rPr>
              <a:t>кресленні</a:t>
            </a:r>
            <a:r>
              <a:rPr lang="ru-RU" sz="2400" dirty="0">
                <a:solidFill>
                  <a:srgbClr val="020202"/>
                </a:solidFill>
                <a:latin typeface="+mn-lt"/>
              </a:rPr>
              <a:t> не </a:t>
            </a:r>
            <a:r>
              <a:rPr lang="ru-RU" sz="2400" dirty="0" err="1">
                <a:solidFill>
                  <a:srgbClr val="020202"/>
                </a:solidFill>
                <a:latin typeface="+mn-lt"/>
              </a:rPr>
              <a:t>повністю</a:t>
            </a:r>
            <a:r>
              <a:rPr lang="ru-RU" sz="2400" dirty="0" smtClean="0">
                <a:solidFill>
                  <a:srgbClr val="020202"/>
                </a:solidFill>
                <a:latin typeface="+mn-lt"/>
              </a:rPr>
              <a:t>.</a:t>
            </a:r>
            <a:r>
              <a:rPr lang="uk-UA" sz="2400" dirty="0" smtClean="0">
                <a:solidFill>
                  <a:schemeClr val="bg1"/>
                </a:solidFill>
                <a:latin typeface="+mn-lt"/>
              </a:rPr>
              <a:t> Товщина від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 S/2</a:t>
            </a:r>
            <a:r>
              <a:rPr lang="uk-UA" sz="2400" dirty="0" smtClean="0">
                <a:solidFill>
                  <a:schemeClr val="bg1"/>
                </a:solidFill>
                <a:latin typeface="+mn-lt"/>
              </a:rPr>
              <a:t> до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 S/3</a:t>
            </a:r>
            <a:r>
              <a:rPr lang="uk-UA" sz="2400" dirty="0" smtClean="0">
                <a:solidFill>
                  <a:schemeClr val="bg1"/>
                </a:solidFill>
                <a:latin typeface="+mn-lt"/>
              </a:rPr>
              <a:t>.</a:t>
            </a:r>
            <a:endParaRPr lang="ru-RU" sz="2400" dirty="0">
              <a:solidFill>
                <a:srgbClr val="020202"/>
              </a:solidFill>
              <a:latin typeface="+mn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72264" y="928670"/>
            <a:ext cx="22145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S/2</a:t>
            </a:r>
            <a:r>
              <a:rPr lang="uk-UA" sz="4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S/3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714752"/>
            <a:ext cx="3643338" cy="500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1428736"/>
            <a:ext cx="8540750" cy="571504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b="1" dirty="0" err="1" smtClean="0">
                <a:solidFill>
                  <a:srgbClr val="FFFF00"/>
                </a:solidFill>
                <a:latin typeface="Bookman Old Style" panose="02050604050505020204" pitchFamily="18" charset="0"/>
              </a:rPr>
              <a:t>Визначити</a:t>
            </a:r>
            <a:r>
              <a:rPr lang="ru-RU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 тип </a:t>
            </a:r>
            <a:r>
              <a:rPr lang="ru-RU" b="1" dirty="0" err="1" smtClean="0">
                <a:solidFill>
                  <a:srgbClr val="FFFF00"/>
                </a:solidFill>
                <a:latin typeface="Bookman Old Style" panose="02050604050505020204" pitchFamily="18" charset="0"/>
              </a:rPr>
              <a:t>лінії</a:t>
            </a:r>
            <a:r>
              <a:rPr lang="ru-RU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 та </a:t>
            </a:r>
            <a:r>
              <a:rPr lang="ru-RU" b="1" dirty="0" err="1" smtClean="0">
                <a:solidFill>
                  <a:srgbClr val="FFFF00"/>
                </a:solidFill>
                <a:latin typeface="Bookman Old Style" panose="02050604050505020204" pitchFamily="18" charset="0"/>
              </a:rPr>
              <a:t>заповнити</a:t>
            </a:r>
            <a:r>
              <a:rPr lang="ru-RU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  <a:latin typeface="Bookman Old Style" panose="02050604050505020204" pitchFamily="18" charset="0"/>
              </a:rPr>
              <a:t>таблицю</a:t>
            </a:r>
            <a:r>
              <a:rPr lang="ru-RU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 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14282" y="642918"/>
            <a:ext cx="77247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4400" i="1" dirty="0" err="1">
                <a:solidFill>
                  <a:srgbClr val="FFFF66"/>
                </a:solidFill>
              </a:rPr>
              <a:t>Виконайте</a:t>
            </a:r>
            <a:r>
              <a:rPr lang="ru-RU" sz="4400" i="1" dirty="0">
                <a:solidFill>
                  <a:srgbClr val="FFFF66"/>
                </a:solidFill>
              </a:rPr>
              <a:t> </a:t>
            </a:r>
            <a:r>
              <a:rPr lang="ru-RU" sz="4400" i="1" dirty="0" err="1" smtClean="0">
                <a:solidFill>
                  <a:srgbClr val="FFFF66"/>
                </a:solidFill>
              </a:rPr>
              <a:t>вправу</a:t>
            </a:r>
            <a:endParaRPr lang="ru-RU" sz="4400" i="1" dirty="0">
              <a:solidFill>
                <a:srgbClr val="FFFF66"/>
              </a:solidFill>
            </a:endParaRPr>
          </a:p>
        </p:txBody>
      </p:sp>
      <p:pic>
        <p:nvPicPr>
          <p:cNvPr id="8196" name="Picture 4" descr="Задани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2071678"/>
            <a:ext cx="7812088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  <p:bldP spid="8195" grpId="0"/>
    </p:bld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Берлин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48FC25E490F594F890FA62FD6EE9485" ma:contentTypeVersion="1" ma:contentTypeDescription="Створення нового документа." ma:contentTypeScope="" ma:versionID="d85cf5a7385d22250040c6456ae23e32">
  <xsd:schema xmlns:xsd="http://www.w3.org/2001/XMLSchema" xmlns:xs="http://www.w3.org/2001/XMLSchema" xmlns:p="http://schemas.microsoft.com/office/2006/metadata/properties" xmlns:ns3="75e4cd08-297d-4133-bd25-fdbc54340bb7" targetNamespace="http://schemas.microsoft.com/office/2006/metadata/properties" ma:root="true" ma:fieldsID="c4b3e42a0bf02a676fc2df95c9fd1342" ns3:_="">
    <xsd:import namespace="75e4cd08-297d-4133-bd25-fdbc54340bb7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4cd08-297d-4133-bd25-fdbc54340bb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Спільний доступ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5e4cd08-297d-4133-bd25-fdbc54340bb7">
      <UserInfo>
        <DisplayName>Віктор Луценко</DisplayName>
        <AccountId>10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AAD68B1E-C7A0-4182-9120-945CA13E16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e4cd08-297d-4133-bd25-fdbc54340b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260C29-2E86-48B9-AE31-5BDABC03086F}">
  <ds:schemaRefs>
    <ds:schemaRef ds:uri="http://schemas.microsoft.com/office/2006/metadata/properties"/>
    <ds:schemaRef ds:uri="http://schemas.microsoft.com/office/infopath/2007/PartnerControls"/>
    <ds:schemaRef ds:uri="75e4cd08-297d-4133-bd25-fdbc54340bb7"/>
  </ds:schemaRefs>
</ds:datastoreItem>
</file>

<file path=customXml/itemProps3.xml><?xml version="1.0" encoding="utf-8"?>
<ds:datastoreItem xmlns:ds="http://schemas.openxmlformats.org/officeDocument/2006/customXml" ds:itemID="{C3CE1BD8-CFBE-4258-BEAF-416A3BD6E6F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EA76588-E4FA-491C-A3DF-D1A1D08BD0AA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893</TotalTime>
  <Words>167</Words>
  <Application>Microsoft Office PowerPoint</Application>
  <PresentationFormat>Екран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Bodoni MT</vt:lpstr>
      <vt:lpstr>Bookman Old Style</vt:lpstr>
      <vt:lpstr>Trebuchet MS</vt:lpstr>
      <vt:lpstr>Берлин</vt:lpstr>
      <vt:lpstr>Тема уроку:     « Основні лінії креслення »</vt:lpstr>
      <vt:lpstr>Презентація PowerPoint</vt:lpstr>
      <vt:lpstr>Суцільна  товста  основна</vt:lpstr>
      <vt:lpstr>Використовується для проведення виносних і розмірних ліній, ліній – виносок. Товщина від S/3 до S/2</vt:lpstr>
      <vt:lpstr>Презентація PowerPoint</vt:lpstr>
      <vt:lpstr>Презентація PowerPoint</vt:lpstr>
      <vt:lpstr> </vt:lpstr>
      <vt:lpstr>Хвиляста </vt:lpstr>
      <vt:lpstr>Презентація PowerPoint</vt:lpstr>
      <vt:lpstr>Презентація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DS</dc:creator>
  <cp:lastModifiedBy>Boss</cp:lastModifiedBy>
  <cp:revision>82</cp:revision>
  <dcterms:created xsi:type="dcterms:W3CDTF">2010-11-30T09:20:58Z</dcterms:created>
  <dcterms:modified xsi:type="dcterms:W3CDTF">2021-11-07T19:34:55Z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0x010100A48FC25E490F594F890FA62FD6EE9485</vt:lpwstr>
  </property>
</Properties>
</file>