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339" r:id="rId2"/>
    <p:sldId id="298" r:id="rId3"/>
    <p:sldId id="338" r:id="rId4"/>
    <p:sldId id="258" r:id="rId5"/>
    <p:sldId id="344" r:id="rId6"/>
    <p:sldId id="372" r:id="rId7"/>
    <p:sldId id="373" r:id="rId8"/>
    <p:sldId id="374" r:id="rId9"/>
    <p:sldId id="375" r:id="rId10"/>
    <p:sldId id="376" r:id="rId11"/>
    <p:sldId id="378" r:id="rId12"/>
    <p:sldId id="379" r:id="rId13"/>
    <p:sldId id="380" r:id="rId14"/>
    <p:sldId id="381" r:id="rId15"/>
    <p:sldId id="382" r:id="rId16"/>
    <p:sldId id="377" r:id="rId17"/>
    <p:sldId id="384" r:id="rId18"/>
    <p:sldId id="385" r:id="rId19"/>
    <p:sldId id="383" r:id="rId20"/>
    <p:sldId id="386" r:id="rId21"/>
    <p:sldId id="387" r:id="rId22"/>
    <p:sldId id="340" r:id="rId23"/>
    <p:sldId id="341" r:id="rId24"/>
    <p:sldId id="342" r:id="rId25"/>
    <p:sldId id="337" r:id="rId26"/>
    <p:sldId id="343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080808"/>
    <a:srgbClr val="333300"/>
    <a:srgbClr val="003300"/>
    <a:srgbClr val="000099"/>
    <a:srgbClr val="800000"/>
    <a:srgbClr val="CCFFFF"/>
    <a:srgbClr val="FFFF66"/>
    <a:srgbClr val="CCFF66"/>
    <a:srgbClr val="00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739" autoAdjust="0"/>
  </p:normalViewPr>
  <p:slideViewPr>
    <p:cSldViewPr>
      <p:cViewPr varScale="1">
        <p:scale>
          <a:sx n="80" d="100"/>
          <a:sy n="80" d="100"/>
        </p:scale>
        <p:origin x="-65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1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904BC7F-E99E-4F03-A3CA-571B3A3BB0A0}" type="doc">
      <dgm:prSet loTypeId="urn:microsoft.com/office/officeart/2005/8/layout/vList2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96DFDAB9-98F9-4C09-A456-FFDF311023EE}" type="pres">
      <dgm:prSet presAssocID="{7904BC7F-E99E-4F03-A3CA-571B3A3BB0A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</dgm:ptLst>
  <dgm:cxnLst>
    <dgm:cxn modelId="{2B9A40A2-E8DF-4089-8858-40DE1FB683F1}" type="presOf" srcId="{7904BC7F-E99E-4F03-A3CA-571B3A3BB0A0}" destId="{96DFDAB9-98F9-4C09-A456-FFDF311023E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B83CA94-6AC1-4292-B754-958C29FDA0A6}" type="doc">
      <dgm:prSet loTypeId="urn:microsoft.com/office/officeart/2005/8/layout/hList7#1" loCatId="process" qsTypeId="urn:microsoft.com/office/officeart/2005/8/quickstyle/3d2" qsCatId="3D" csTypeId="urn:microsoft.com/office/officeart/2005/8/colors/accent0_2" csCatId="mainScheme" phldr="1"/>
      <dgm:spPr/>
      <dgm:t>
        <a:bodyPr/>
        <a:lstStyle/>
        <a:p>
          <a:endParaRPr lang="uk-UA"/>
        </a:p>
      </dgm:t>
    </dgm:pt>
    <dgm:pt modelId="{44F410BD-FB35-43DA-892A-4FF5251C6796}">
      <dgm:prSet phldrT="[Текст]" custT="1"/>
      <dgm:spPr>
        <a:gradFill flip="none" rotWithShape="0">
          <a:gsLst>
            <a:gs pos="0">
              <a:srgbClr val="99CCFF">
                <a:shade val="30000"/>
                <a:satMod val="115000"/>
              </a:srgbClr>
            </a:gs>
            <a:gs pos="50000">
              <a:srgbClr val="99CCFF">
                <a:shade val="67500"/>
                <a:satMod val="115000"/>
              </a:srgbClr>
            </a:gs>
            <a:gs pos="100000">
              <a:srgbClr val="99CCFF">
                <a:shade val="100000"/>
                <a:satMod val="115000"/>
              </a:srgbClr>
            </a:gs>
          </a:gsLst>
          <a:path path="circle">
            <a:fillToRect r="100000" b="100000"/>
          </a:path>
          <a:tileRect l="-100000" t="-100000"/>
        </a:gradFill>
      </dgm:spPr>
      <dgm:t>
        <a:bodyPr/>
        <a:lstStyle/>
        <a:p>
          <a:r>
            <a:rPr lang="uk-UA" sz="3200" b="1" noProof="0" dirty="0" smtClean="0">
              <a:solidFill>
                <a:prstClr val="black"/>
              </a:solidFill>
              <a:latin typeface="+mn-lt"/>
              <a:cs typeface="Times New Roman" panose="02020603050405020304" pitchFamily="18" charset="0"/>
            </a:rPr>
            <a:t>Що таке СЕД і їх типи</a:t>
          </a:r>
        </a:p>
      </dgm:t>
    </dgm:pt>
    <dgm:pt modelId="{63978092-1CC8-4790-9B08-901CD0EE17EB}" type="parTrans" cxnId="{6451329A-991A-4956-8920-5EEDDF358944}">
      <dgm:prSet/>
      <dgm:spPr/>
      <dgm:t>
        <a:bodyPr/>
        <a:lstStyle/>
        <a:p>
          <a:endParaRPr lang="uk-UA" sz="2000"/>
        </a:p>
      </dgm:t>
    </dgm:pt>
    <dgm:pt modelId="{D03A5F0C-5D5F-4943-8887-4E2FC52A3467}" type="sibTrans" cxnId="{6451329A-991A-4956-8920-5EEDDF358944}">
      <dgm:prSet/>
      <dgm:spPr/>
      <dgm:t>
        <a:bodyPr/>
        <a:lstStyle/>
        <a:p>
          <a:endParaRPr lang="uk-UA" sz="2000"/>
        </a:p>
      </dgm:t>
    </dgm:pt>
    <dgm:pt modelId="{88AACDAA-F48D-49C6-9591-5E0019B3556C}">
      <dgm:prSet phldrT="[Текст]" custT="1"/>
      <dgm:spPr>
        <a:gradFill flip="none" rotWithShape="0">
          <a:gsLst>
            <a:gs pos="0">
              <a:srgbClr val="99FFCC">
                <a:shade val="30000"/>
                <a:satMod val="115000"/>
              </a:srgbClr>
            </a:gs>
            <a:gs pos="50000">
              <a:srgbClr val="99FFCC">
                <a:shade val="67500"/>
                <a:satMod val="115000"/>
              </a:srgbClr>
            </a:gs>
            <a:gs pos="100000">
              <a:srgbClr val="99FFCC">
                <a:shade val="100000"/>
                <a:satMod val="115000"/>
              </a:srgbClr>
            </a:gs>
          </a:gsLst>
          <a:lin ang="2700000" scaled="1"/>
          <a:tileRect/>
        </a:gradFill>
      </dgm:spPr>
      <dgm:t>
        <a:bodyPr/>
        <a:lstStyle/>
        <a:p>
          <a:r>
            <a:rPr lang="uk-UA" sz="3200" b="1" kern="0" noProof="0" dirty="0" smtClean="0">
              <a:solidFill>
                <a:srgbClr val="000066"/>
              </a:solidFill>
              <a:latin typeface="+mn-lt"/>
              <a:cs typeface="Times New Roman" panose="02020603050405020304" pitchFamily="18" charset="0"/>
            </a:rPr>
            <a:t>Які існують основні вітчизняні СЕД</a:t>
          </a:r>
          <a:endParaRPr lang="uk-UA" sz="3200" b="1" i="0" kern="0" baseline="0" noProof="0" dirty="0" smtClean="0">
            <a:solidFill>
              <a:srgbClr val="000066"/>
            </a:solidFill>
            <a:latin typeface="+mn-lt"/>
            <a:cs typeface="Calibri" pitchFamily="34" charset="0"/>
          </a:endParaRPr>
        </a:p>
      </dgm:t>
    </dgm:pt>
    <dgm:pt modelId="{71090579-ED85-466E-8942-ADAC6C754964}" type="parTrans" cxnId="{9D2345A8-CC45-41AA-906B-6B9198E6485E}">
      <dgm:prSet/>
      <dgm:spPr/>
      <dgm:t>
        <a:bodyPr/>
        <a:lstStyle/>
        <a:p>
          <a:endParaRPr lang="uk-UA" sz="2000"/>
        </a:p>
      </dgm:t>
    </dgm:pt>
    <dgm:pt modelId="{D9701739-6990-4666-AE44-2A68097BF5DC}" type="sibTrans" cxnId="{9D2345A8-CC45-41AA-906B-6B9198E6485E}">
      <dgm:prSet/>
      <dgm:spPr/>
      <dgm:t>
        <a:bodyPr/>
        <a:lstStyle/>
        <a:p>
          <a:endParaRPr lang="uk-UA" sz="2000"/>
        </a:p>
      </dgm:t>
    </dgm:pt>
    <dgm:pt modelId="{C8E0CF89-0A46-42B4-93FD-C451D4C198DC}">
      <dgm:prSet phldrT="[Текст]" custT="1"/>
      <dgm:spPr>
        <a:gradFill flip="none"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2700000" scaled="1"/>
          <a:tileRect/>
        </a:gradFill>
      </dgm:spPr>
      <dgm:t>
        <a:bodyPr/>
        <a:lstStyle/>
        <a:p>
          <a:r>
            <a:rPr lang="uk-UA" sz="3100" b="1" kern="0" noProof="0" dirty="0" smtClean="0">
              <a:solidFill>
                <a:srgbClr val="003300"/>
              </a:solidFill>
              <a:latin typeface="+mn-lt"/>
              <a:cs typeface="Times New Roman" panose="02020603050405020304" pitchFamily="18" charset="0"/>
            </a:rPr>
            <a:t>Які є технічні засоби обробки документації </a:t>
          </a:r>
          <a:endParaRPr lang="uk-UA" sz="3100" b="1" i="0" kern="0" baseline="0" noProof="0" dirty="0" smtClean="0">
            <a:solidFill>
              <a:srgbClr val="003300"/>
            </a:solidFill>
            <a:latin typeface="+mn-lt"/>
            <a:cs typeface="Calibri" pitchFamily="34" charset="0"/>
          </a:endParaRPr>
        </a:p>
      </dgm:t>
    </dgm:pt>
    <dgm:pt modelId="{1B33AA4A-F4E4-45E4-975D-8565E9718867}" type="sibTrans" cxnId="{7E4E74B4-990B-45F0-9ED7-82F6EA314146}">
      <dgm:prSet/>
      <dgm:spPr/>
      <dgm:t>
        <a:bodyPr/>
        <a:lstStyle/>
        <a:p>
          <a:endParaRPr lang="uk-UA" sz="2000"/>
        </a:p>
      </dgm:t>
    </dgm:pt>
    <dgm:pt modelId="{7E0E216D-8AF4-4C3E-BCEB-C14DDC1F4762}" type="parTrans" cxnId="{7E4E74B4-990B-45F0-9ED7-82F6EA314146}">
      <dgm:prSet/>
      <dgm:spPr/>
      <dgm:t>
        <a:bodyPr/>
        <a:lstStyle/>
        <a:p>
          <a:endParaRPr lang="uk-UA" sz="2000"/>
        </a:p>
      </dgm:t>
    </dgm:pt>
    <dgm:pt modelId="{2AA90EC1-83EC-4AF9-8C80-A3BDA7A72C30}" type="pres">
      <dgm:prSet presAssocID="{AB83CA94-6AC1-4292-B754-958C29FDA0A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437C677B-0E13-46EE-8703-BA8AADF09CC3}" type="pres">
      <dgm:prSet presAssocID="{AB83CA94-6AC1-4292-B754-958C29FDA0A6}" presName="fgShape" presStyleLbl="fgShp" presStyleIdx="0" presStyleCnt="1" custLinFactNeighborY="32913"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  <a:reflection blurRad="6350" stA="50000" endA="300" endPos="55000" dir="5400000" sy="-100000" algn="bl" rotWithShape="0"/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152400">
          <a:bevelT w="190500" h="38100"/>
        </a:sp3d>
      </dgm:spPr>
      <dgm:t>
        <a:bodyPr/>
        <a:lstStyle/>
        <a:p>
          <a:endParaRPr lang="uk-UA"/>
        </a:p>
      </dgm:t>
    </dgm:pt>
    <dgm:pt modelId="{4D715445-BB2B-475D-A44B-9AE68D75CDF7}" type="pres">
      <dgm:prSet presAssocID="{AB83CA94-6AC1-4292-B754-958C29FDA0A6}" presName="linComp" presStyleCnt="0"/>
      <dgm:spPr/>
      <dgm:t>
        <a:bodyPr/>
        <a:lstStyle/>
        <a:p>
          <a:endParaRPr lang="uk-UA"/>
        </a:p>
      </dgm:t>
    </dgm:pt>
    <dgm:pt modelId="{97E23B37-5A05-4F13-BB6F-071185782FB8}" type="pres">
      <dgm:prSet presAssocID="{44F410BD-FB35-43DA-892A-4FF5251C6796}" presName="compNode" presStyleCnt="0"/>
      <dgm:spPr/>
      <dgm:t>
        <a:bodyPr/>
        <a:lstStyle/>
        <a:p>
          <a:endParaRPr lang="uk-UA"/>
        </a:p>
      </dgm:t>
    </dgm:pt>
    <dgm:pt modelId="{8C81D510-8298-41AC-9259-DD813C9A3471}" type="pres">
      <dgm:prSet presAssocID="{44F410BD-FB35-43DA-892A-4FF5251C6796}" presName="bkgdShape" presStyleLbl="node1" presStyleIdx="0" presStyleCnt="3" custLinFactNeighborX="-1913" custLinFactNeighborY="-1918"/>
      <dgm:spPr/>
      <dgm:t>
        <a:bodyPr/>
        <a:lstStyle/>
        <a:p>
          <a:endParaRPr lang="uk-UA"/>
        </a:p>
      </dgm:t>
    </dgm:pt>
    <dgm:pt modelId="{1B2DAE73-A51C-4986-A3BC-B76DD9A33F75}" type="pres">
      <dgm:prSet presAssocID="{44F410BD-FB35-43DA-892A-4FF5251C6796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B0942E49-E179-41A7-BC5D-7797B9CAB359}" type="pres">
      <dgm:prSet presAssocID="{44F410BD-FB35-43DA-892A-4FF5251C6796}" presName="invisiNode" presStyleLbl="node1" presStyleIdx="0" presStyleCnt="3"/>
      <dgm:spPr/>
      <dgm:t>
        <a:bodyPr/>
        <a:lstStyle/>
        <a:p>
          <a:endParaRPr lang="uk-UA"/>
        </a:p>
      </dgm:t>
    </dgm:pt>
    <dgm:pt modelId="{6C9D5AD0-61D8-43F5-821D-3E7FFE4DEF35}" type="pres">
      <dgm:prSet presAssocID="{44F410BD-FB35-43DA-892A-4FF5251C6796}" presName="imagNode" presStyleLbl="fgImgPlace1" presStyleIdx="0" presStyleCnt="3" custAng="19098696" custScaleX="81629" custScaleY="79565"/>
      <dgm:spPr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innerShdw blurRad="63500" dist="50800" dir="5400000">
            <a:prstClr val="black">
              <a:alpha val="50000"/>
            </a:prstClr>
          </a:innerShdw>
        </a:effectLst>
        <a:scene3d>
          <a:camera prst="perspectiveFront" fov="5100000">
            <a:rot lat="0" lon="2100000" rev="0"/>
          </a:camera>
          <a:lightRig rig="flood" dir="t">
            <a:rot lat="0" lon="0" rev="13800000"/>
          </a:lightRig>
        </a:scene3d>
        <a:sp3d z="152400" extrusionH="107950" prstMaterial="plastic">
          <a:bevelT w="82550" h="63500" prst="divot"/>
          <a:bevelB/>
        </a:sp3d>
      </dgm:spPr>
      <dgm:t>
        <a:bodyPr/>
        <a:lstStyle/>
        <a:p>
          <a:endParaRPr lang="uk-UA"/>
        </a:p>
      </dgm:t>
    </dgm:pt>
    <dgm:pt modelId="{DB4A44B6-47FB-4AF0-A635-CB9B1BAE124E}" type="pres">
      <dgm:prSet presAssocID="{D03A5F0C-5D5F-4943-8887-4E2FC52A3467}" presName="sibTrans" presStyleLbl="sibTrans2D1" presStyleIdx="0" presStyleCnt="0"/>
      <dgm:spPr/>
      <dgm:t>
        <a:bodyPr/>
        <a:lstStyle/>
        <a:p>
          <a:endParaRPr lang="uk-UA"/>
        </a:p>
      </dgm:t>
    </dgm:pt>
    <dgm:pt modelId="{796494F3-0EAD-4712-B533-E189DEE0424C}" type="pres">
      <dgm:prSet presAssocID="{88AACDAA-F48D-49C6-9591-5E0019B3556C}" presName="compNode" presStyleCnt="0"/>
      <dgm:spPr/>
      <dgm:t>
        <a:bodyPr/>
        <a:lstStyle/>
        <a:p>
          <a:endParaRPr lang="uk-UA"/>
        </a:p>
      </dgm:t>
    </dgm:pt>
    <dgm:pt modelId="{80CE7ADE-481C-40DD-8FA9-C0A1CC4231DA}" type="pres">
      <dgm:prSet presAssocID="{88AACDAA-F48D-49C6-9591-5E0019B3556C}" presName="bkgdShape" presStyleLbl="node1" presStyleIdx="1" presStyleCnt="3"/>
      <dgm:spPr/>
      <dgm:t>
        <a:bodyPr/>
        <a:lstStyle/>
        <a:p>
          <a:endParaRPr lang="uk-UA"/>
        </a:p>
      </dgm:t>
    </dgm:pt>
    <dgm:pt modelId="{466A96BB-4600-45E4-99D6-6A95D51A1CFC}" type="pres">
      <dgm:prSet presAssocID="{88AACDAA-F48D-49C6-9591-5E0019B3556C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CA9588A7-54C5-4709-9E7E-5106A4E91FF8}" type="pres">
      <dgm:prSet presAssocID="{88AACDAA-F48D-49C6-9591-5E0019B3556C}" presName="invisiNode" presStyleLbl="node1" presStyleIdx="1" presStyleCnt="3"/>
      <dgm:spPr/>
      <dgm:t>
        <a:bodyPr/>
        <a:lstStyle/>
        <a:p>
          <a:endParaRPr lang="uk-UA"/>
        </a:p>
      </dgm:t>
    </dgm:pt>
    <dgm:pt modelId="{F8B8EF9D-465E-4BCE-A2E9-4C227CD9D77B}" type="pres">
      <dgm:prSet presAssocID="{88AACDAA-F48D-49C6-9591-5E0019B3556C}" presName="imagNode" presStyleLbl="fgImgPlace1" presStyleIdx="1" presStyleCnt="3" custScaleX="79724" custScaleY="70359" custLinFactNeighborX="0" custLinFactNeighborY="-5288"/>
      <dgm:spPr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z="152400" prstMaterial="softEdge">
          <a:bevelT w="127000" prst="artDeco"/>
        </a:sp3d>
      </dgm:spPr>
      <dgm:t>
        <a:bodyPr/>
        <a:lstStyle/>
        <a:p>
          <a:endParaRPr lang="uk-UA"/>
        </a:p>
      </dgm:t>
    </dgm:pt>
    <dgm:pt modelId="{BE127CD7-A871-423A-96A7-2FE47A6BA06F}" type="pres">
      <dgm:prSet presAssocID="{D9701739-6990-4666-AE44-2A68097BF5DC}" presName="sibTrans" presStyleLbl="sibTrans2D1" presStyleIdx="0" presStyleCnt="0"/>
      <dgm:spPr/>
      <dgm:t>
        <a:bodyPr/>
        <a:lstStyle/>
        <a:p>
          <a:endParaRPr lang="uk-UA"/>
        </a:p>
      </dgm:t>
    </dgm:pt>
    <dgm:pt modelId="{A362815D-A9EF-4219-A88F-BC6A61205388}" type="pres">
      <dgm:prSet presAssocID="{C8E0CF89-0A46-42B4-93FD-C451D4C198DC}" presName="compNode" presStyleCnt="0"/>
      <dgm:spPr/>
      <dgm:t>
        <a:bodyPr/>
        <a:lstStyle/>
        <a:p>
          <a:endParaRPr lang="uk-UA"/>
        </a:p>
      </dgm:t>
    </dgm:pt>
    <dgm:pt modelId="{77E1AE68-C4E8-4F0A-B8C0-CCBFFC8D9307}" type="pres">
      <dgm:prSet presAssocID="{C8E0CF89-0A46-42B4-93FD-C451D4C198DC}" presName="bkgdShape" presStyleLbl="node1" presStyleIdx="2" presStyleCnt="3" custLinFactNeighborX="-957" custLinFactNeighborY="-286"/>
      <dgm:spPr/>
      <dgm:t>
        <a:bodyPr/>
        <a:lstStyle/>
        <a:p>
          <a:endParaRPr lang="uk-UA"/>
        </a:p>
      </dgm:t>
    </dgm:pt>
    <dgm:pt modelId="{814AEE3F-7130-44E3-A51C-0C857DC3CE8A}" type="pres">
      <dgm:prSet presAssocID="{C8E0CF89-0A46-42B4-93FD-C451D4C198DC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177C0638-0DC3-465E-A746-AA5821ADC170}" type="pres">
      <dgm:prSet presAssocID="{C8E0CF89-0A46-42B4-93FD-C451D4C198DC}" presName="invisiNode" presStyleLbl="node1" presStyleIdx="2" presStyleCnt="3"/>
      <dgm:spPr/>
      <dgm:t>
        <a:bodyPr/>
        <a:lstStyle/>
        <a:p>
          <a:endParaRPr lang="uk-UA"/>
        </a:p>
      </dgm:t>
    </dgm:pt>
    <dgm:pt modelId="{AD0CB26A-456C-4782-A5B9-B14BFD726210}" type="pres">
      <dgm:prSet presAssocID="{C8E0CF89-0A46-42B4-93FD-C451D4C198DC}" presName="imagNode" presStyleLbl="fgImgPlace1" presStyleIdx="2" presStyleCnt="3" custAng="1219273" custScaleX="77793" custScaleY="71171" custLinFactNeighborX="-967" custLinFactNeighborY="-11883"/>
      <dgm:spPr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225425" dist="50800" dir="5220000" algn="ctr">
            <a:srgbClr val="000000">
              <a:alpha val="33000"/>
            </a:srgbClr>
          </a:outerShdw>
        </a:effectLst>
        <a:scene3d>
          <a:camera prst="perspectiveFront" fov="3300000">
            <a:rot lat="486000" lon="19530000" rev="174000"/>
          </a:camera>
          <a:lightRig rig="harsh" dir="t">
            <a:rot lat="0" lon="0" rev="3000000"/>
          </a:lightRig>
        </a:scene3d>
        <a:sp3d z="152400" extrusionH="254000" contourW="19050">
          <a:bevelT w="82550" h="44450" prst="angle"/>
          <a:bevelB w="82550" h="44450" prst="angle"/>
          <a:contourClr>
            <a:srgbClr val="FFFFFF"/>
          </a:contourClr>
        </a:sp3d>
      </dgm:spPr>
      <dgm:t>
        <a:bodyPr/>
        <a:lstStyle/>
        <a:p>
          <a:endParaRPr lang="uk-UA"/>
        </a:p>
      </dgm:t>
    </dgm:pt>
  </dgm:ptLst>
  <dgm:cxnLst>
    <dgm:cxn modelId="{7E4E74B4-990B-45F0-9ED7-82F6EA314146}" srcId="{AB83CA94-6AC1-4292-B754-958C29FDA0A6}" destId="{C8E0CF89-0A46-42B4-93FD-C451D4C198DC}" srcOrd="2" destOrd="0" parTransId="{7E0E216D-8AF4-4C3E-BCEB-C14DDC1F4762}" sibTransId="{1B33AA4A-F4E4-45E4-975D-8565E9718867}"/>
    <dgm:cxn modelId="{D1AA0784-C073-45DB-A1EE-02919C446DC4}" type="presOf" srcId="{88AACDAA-F48D-49C6-9591-5E0019B3556C}" destId="{466A96BB-4600-45E4-99D6-6A95D51A1CFC}" srcOrd="1" destOrd="0" presId="urn:microsoft.com/office/officeart/2005/8/layout/hList7#1"/>
    <dgm:cxn modelId="{389A90C5-41DD-47AF-A8C8-A7FEA4B44E66}" type="presOf" srcId="{D03A5F0C-5D5F-4943-8887-4E2FC52A3467}" destId="{DB4A44B6-47FB-4AF0-A635-CB9B1BAE124E}" srcOrd="0" destOrd="0" presId="urn:microsoft.com/office/officeart/2005/8/layout/hList7#1"/>
    <dgm:cxn modelId="{7C0CD8D3-29D2-474D-90B7-9B72D7F2CD87}" type="presOf" srcId="{88AACDAA-F48D-49C6-9591-5E0019B3556C}" destId="{80CE7ADE-481C-40DD-8FA9-C0A1CC4231DA}" srcOrd="0" destOrd="0" presId="urn:microsoft.com/office/officeart/2005/8/layout/hList7#1"/>
    <dgm:cxn modelId="{6451329A-991A-4956-8920-5EEDDF358944}" srcId="{AB83CA94-6AC1-4292-B754-958C29FDA0A6}" destId="{44F410BD-FB35-43DA-892A-4FF5251C6796}" srcOrd="0" destOrd="0" parTransId="{63978092-1CC8-4790-9B08-901CD0EE17EB}" sibTransId="{D03A5F0C-5D5F-4943-8887-4E2FC52A3467}"/>
    <dgm:cxn modelId="{9D2345A8-CC45-41AA-906B-6B9198E6485E}" srcId="{AB83CA94-6AC1-4292-B754-958C29FDA0A6}" destId="{88AACDAA-F48D-49C6-9591-5E0019B3556C}" srcOrd="1" destOrd="0" parTransId="{71090579-ED85-466E-8942-ADAC6C754964}" sibTransId="{D9701739-6990-4666-AE44-2A68097BF5DC}"/>
    <dgm:cxn modelId="{134EDE9D-4FAD-435F-BBE9-11EE12E1BA00}" type="presOf" srcId="{C8E0CF89-0A46-42B4-93FD-C451D4C198DC}" destId="{77E1AE68-C4E8-4F0A-B8C0-CCBFFC8D9307}" srcOrd="0" destOrd="0" presId="urn:microsoft.com/office/officeart/2005/8/layout/hList7#1"/>
    <dgm:cxn modelId="{002D9997-D499-4BA6-B823-E5885BA16409}" type="presOf" srcId="{D9701739-6990-4666-AE44-2A68097BF5DC}" destId="{BE127CD7-A871-423A-96A7-2FE47A6BA06F}" srcOrd="0" destOrd="0" presId="urn:microsoft.com/office/officeart/2005/8/layout/hList7#1"/>
    <dgm:cxn modelId="{8EE7AEE1-A3A0-4198-9E28-8B69B501AF37}" type="presOf" srcId="{44F410BD-FB35-43DA-892A-4FF5251C6796}" destId="{8C81D510-8298-41AC-9259-DD813C9A3471}" srcOrd="0" destOrd="0" presId="urn:microsoft.com/office/officeart/2005/8/layout/hList7#1"/>
    <dgm:cxn modelId="{8AC76FE2-298C-41C1-AE13-43C86C9994B0}" type="presOf" srcId="{AB83CA94-6AC1-4292-B754-958C29FDA0A6}" destId="{2AA90EC1-83EC-4AF9-8C80-A3BDA7A72C30}" srcOrd="0" destOrd="0" presId="urn:microsoft.com/office/officeart/2005/8/layout/hList7#1"/>
    <dgm:cxn modelId="{D31D338B-B07A-4BA2-97F2-7A110CEC0D1A}" type="presOf" srcId="{44F410BD-FB35-43DA-892A-4FF5251C6796}" destId="{1B2DAE73-A51C-4986-A3BC-B76DD9A33F75}" srcOrd="1" destOrd="0" presId="urn:microsoft.com/office/officeart/2005/8/layout/hList7#1"/>
    <dgm:cxn modelId="{299030F7-5A56-40C5-8958-6FF8FA935432}" type="presOf" srcId="{C8E0CF89-0A46-42B4-93FD-C451D4C198DC}" destId="{814AEE3F-7130-44E3-A51C-0C857DC3CE8A}" srcOrd="1" destOrd="0" presId="urn:microsoft.com/office/officeart/2005/8/layout/hList7#1"/>
    <dgm:cxn modelId="{4E65F191-B1BA-4652-B87D-1BFD61743C35}" type="presParOf" srcId="{2AA90EC1-83EC-4AF9-8C80-A3BDA7A72C30}" destId="{437C677B-0E13-46EE-8703-BA8AADF09CC3}" srcOrd="0" destOrd="0" presId="urn:microsoft.com/office/officeart/2005/8/layout/hList7#1"/>
    <dgm:cxn modelId="{8F2788F4-C21D-4931-8135-118459A7DF00}" type="presParOf" srcId="{2AA90EC1-83EC-4AF9-8C80-A3BDA7A72C30}" destId="{4D715445-BB2B-475D-A44B-9AE68D75CDF7}" srcOrd="1" destOrd="0" presId="urn:microsoft.com/office/officeart/2005/8/layout/hList7#1"/>
    <dgm:cxn modelId="{9519BB83-7563-42ED-8D36-17D712673431}" type="presParOf" srcId="{4D715445-BB2B-475D-A44B-9AE68D75CDF7}" destId="{97E23B37-5A05-4F13-BB6F-071185782FB8}" srcOrd="0" destOrd="0" presId="urn:microsoft.com/office/officeart/2005/8/layout/hList7#1"/>
    <dgm:cxn modelId="{08C315EA-A34E-405C-B3DB-FF35DD5557A4}" type="presParOf" srcId="{97E23B37-5A05-4F13-BB6F-071185782FB8}" destId="{8C81D510-8298-41AC-9259-DD813C9A3471}" srcOrd="0" destOrd="0" presId="urn:microsoft.com/office/officeart/2005/8/layout/hList7#1"/>
    <dgm:cxn modelId="{2F77F26F-F0C9-4411-B225-4779E2BB4D06}" type="presParOf" srcId="{97E23B37-5A05-4F13-BB6F-071185782FB8}" destId="{1B2DAE73-A51C-4986-A3BC-B76DD9A33F75}" srcOrd="1" destOrd="0" presId="urn:microsoft.com/office/officeart/2005/8/layout/hList7#1"/>
    <dgm:cxn modelId="{A14C4974-5CD7-4BC8-81D5-D6F1E817952A}" type="presParOf" srcId="{97E23B37-5A05-4F13-BB6F-071185782FB8}" destId="{B0942E49-E179-41A7-BC5D-7797B9CAB359}" srcOrd="2" destOrd="0" presId="urn:microsoft.com/office/officeart/2005/8/layout/hList7#1"/>
    <dgm:cxn modelId="{90DA270C-FE6D-4BC2-8FF1-7E76C979EE84}" type="presParOf" srcId="{97E23B37-5A05-4F13-BB6F-071185782FB8}" destId="{6C9D5AD0-61D8-43F5-821D-3E7FFE4DEF35}" srcOrd="3" destOrd="0" presId="urn:microsoft.com/office/officeart/2005/8/layout/hList7#1"/>
    <dgm:cxn modelId="{0346B72E-1FA1-4756-ABA6-D38C107C4E8A}" type="presParOf" srcId="{4D715445-BB2B-475D-A44B-9AE68D75CDF7}" destId="{DB4A44B6-47FB-4AF0-A635-CB9B1BAE124E}" srcOrd="1" destOrd="0" presId="urn:microsoft.com/office/officeart/2005/8/layout/hList7#1"/>
    <dgm:cxn modelId="{9761D125-64E4-4A4B-B5FC-360A4B98496A}" type="presParOf" srcId="{4D715445-BB2B-475D-A44B-9AE68D75CDF7}" destId="{796494F3-0EAD-4712-B533-E189DEE0424C}" srcOrd="2" destOrd="0" presId="urn:microsoft.com/office/officeart/2005/8/layout/hList7#1"/>
    <dgm:cxn modelId="{65E2662A-60F5-4383-8CB5-36BEAE6842C2}" type="presParOf" srcId="{796494F3-0EAD-4712-B533-E189DEE0424C}" destId="{80CE7ADE-481C-40DD-8FA9-C0A1CC4231DA}" srcOrd="0" destOrd="0" presId="urn:microsoft.com/office/officeart/2005/8/layout/hList7#1"/>
    <dgm:cxn modelId="{B5289360-DDFF-4FD4-B04D-9359A884A49F}" type="presParOf" srcId="{796494F3-0EAD-4712-B533-E189DEE0424C}" destId="{466A96BB-4600-45E4-99D6-6A95D51A1CFC}" srcOrd="1" destOrd="0" presId="urn:microsoft.com/office/officeart/2005/8/layout/hList7#1"/>
    <dgm:cxn modelId="{139B9354-D664-41AB-BFB6-05AD6731B5F7}" type="presParOf" srcId="{796494F3-0EAD-4712-B533-E189DEE0424C}" destId="{CA9588A7-54C5-4709-9E7E-5106A4E91FF8}" srcOrd="2" destOrd="0" presId="urn:microsoft.com/office/officeart/2005/8/layout/hList7#1"/>
    <dgm:cxn modelId="{57D76FEC-3880-4B09-8A10-BE240FF02EB7}" type="presParOf" srcId="{796494F3-0EAD-4712-B533-E189DEE0424C}" destId="{F8B8EF9D-465E-4BCE-A2E9-4C227CD9D77B}" srcOrd="3" destOrd="0" presId="urn:microsoft.com/office/officeart/2005/8/layout/hList7#1"/>
    <dgm:cxn modelId="{EC7AA005-9772-4C58-9DE0-D62677F28A5F}" type="presParOf" srcId="{4D715445-BB2B-475D-A44B-9AE68D75CDF7}" destId="{BE127CD7-A871-423A-96A7-2FE47A6BA06F}" srcOrd="3" destOrd="0" presId="urn:microsoft.com/office/officeart/2005/8/layout/hList7#1"/>
    <dgm:cxn modelId="{0BB47759-3241-414C-A8E7-338FF51C35D4}" type="presParOf" srcId="{4D715445-BB2B-475D-A44B-9AE68D75CDF7}" destId="{A362815D-A9EF-4219-A88F-BC6A61205388}" srcOrd="4" destOrd="0" presId="urn:microsoft.com/office/officeart/2005/8/layout/hList7#1"/>
    <dgm:cxn modelId="{FEEF6B5D-5370-45B2-AB4C-C3DF8A42AA7D}" type="presParOf" srcId="{A362815D-A9EF-4219-A88F-BC6A61205388}" destId="{77E1AE68-C4E8-4F0A-B8C0-CCBFFC8D9307}" srcOrd="0" destOrd="0" presId="urn:microsoft.com/office/officeart/2005/8/layout/hList7#1"/>
    <dgm:cxn modelId="{151C7F9D-AFEF-4E1D-8FDB-8A34648E5AEE}" type="presParOf" srcId="{A362815D-A9EF-4219-A88F-BC6A61205388}" destId="{814AEE3F-7130-44E3-A51C-0C857DC3CE8A}" srcOrd="1" destOrd="0" presId="urn:microsoft.com/office/officeart/2005/8/layout/hList7#1"/>
    <dgm:cxn modelId="{9025B317-E903-49C2-BA3F-8F67C8AA8775}" type="presParOf" srcId="{A362815D-A9EF-4219-A88F-BC6A61205388}" destId="{177C0638-0DC3-465E-A746-AA5821ADC170}" srcOrd="2" destOrd="0" presId="urn:microsoft.com/office/officeart/2005/8/layout/hList7#1"/>
    <dgm:cxn modelId="{DE6B0C8C-FDDD-4C1E-91E6-A59170380E72}" type="presParOf" srcId="{A362815D-A9EF-4219-A88F-BC6A61205388}" destId="{AD0CB26A-456C-4782-A5B9-B14BFD726210}" srcOrd="3" destOrd="0" presId="urn:microsoft.com/office/officeart/2005/8/layout/hList7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C81D510-8298-41AC-9259-DD813C9A3471}">
      <dsp:nvSpPr>
        <dsp:cNvPr id="0" name=""/>
        <dsp:cNvSpPr/>
      </dsp:nvSpPr>
      <dsp:spPr>
        <a:xfrm>
          <a:off x="0" y="0"/>
          <a:ext cx="2752090" cy="4127966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rgbClr val="99CCFF">
                <a:shade val="30000"/>
                <a:satMod val="115000"/>
              </a:srgbClr>
            </a:gs>
            <a:gs pos="50000">
              <a:srgbClr val="99CCFF">
                <a:shade val="67500"/>
                <a:satMod val="115000"/>
              </a:srgbClr>
            </a:gs>
            <a:gs pos="100000">
              <a:srgbClr val="99CCFF">
                <a:shade val="100000"/>
                <a:satMod val="115000"/>
              </a:srgbClr>
            </a:gs>
          </a:gsLst>
          <a:path path="circle">
            <a:fillToRect r="100000" b="100000"/>
          </a:path>
          <a:tileRect l="-100000" t="-10000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b="1" kern="1200" noProof="0" dirty="0" smtClean="0">
              <a:solidFill>
                <a:prstClr val="black"/>
              </a:solidFill>
              <a:latin typeface="+mn-lt"/>
              <a:cs typeface="Times New Roman" panose="02020603050405020304" pitchFamily="18" charset="0"/>
            </a:rPr>
            <a:t>Що таке СЕД і їх типи</a:t>
          </a:r>
        </a:p>
      </dsp:txBody>
      <dsp:txXfrm>
        <a:off x="0" y="1651186"/>
        <a:ext cx="2752090" cy="1651186"/>
      </dsp:txXfrm>
    </dsp:sp>
    <dsp:sp modelId="{6C9D5AD0-61D8-43F5-821D-3E7FFE4DEF35}">
      <dsp:nvSpPr>
        <dsp:cNvPr id="0" name=""/>
        <dsp:cNvSpPr/>
      </dsp:nvSpPr>
      <dsp:spPr>
        <a:xfrm rot="19098696">
          <a:off x="816773" y="388129"/>
          <a:ext cx="1122082" cy="1093710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innerShdw blurRad="63500" dist="50800" dir="5400000">
            <a:prstClr val="black">
              <a:alpha val="50000"/>
            </a:prstClr>
          </a:innerShdw>
        </a:effectLst>
        <a:scene3d>
          <a:camera prst="perspectiveFront" fov="5100000">
            <a:rot lat="0" lon="2100000" rev="0"/>
          </a:camera>
          <a:lightRig rig="flood" dir="t">
            <a:rot lat="0" lon="0" rev="13800000"/>
          </a:lightRig>
        </a:scene3d>
        <a:sp3d z="152400" extrusionH="107950" prstMaterial="plastic">
          <a:bevelT w="82550" h="63500" prst="divot"/>
          <a:bevelB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0CE7ADE-481C-40DD-8FA9-C0A1CC4231DA}">
      <dsp:nvSpPr>
        <dsp:cNvPr id="0" name=""/>
        <dsp:cNvSpPr/>
      </dsp:nvSpPr>
      <dsp:spPr>
        <a:xfrm>
          <a:off x="2836422" y="0"/>
          <a:ext cx="2752090" cy="4127966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rgbClr val="99FFCC">
                <a:shade val="30000"/>
                <a:satMod val="115000"/>
              </a:srgbClr>
            </a:gs>
            <a:gs pos="50000">
              <a:srgbClr val="99FFCC">
                <a:shade val="67500"/>
                <a:satMod val="115000"/>
              </a:srgbClr>
            </a:gs>
            <a:gs pos="100000">
              <a:srgbClr val="99FFCC">
                <a:shade val="100000"/>
                <a:satMod val="115000"/>
              </a:srgbClr>
            </a:gs>
          </a:gsLst>
          <a:lin ang="2700000" scaled="1"/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7584" tIns="227584" rIns="227584" bIns="22758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b="1" kern="0" noProof="0" dirty="0" smtClean="0">
              <a:solidFill>
                <a:srgbClr val="000066"/>
              </a:solidFill>
              <a:latin typeface="+mn-lt"/>
              <a:cs typeface="Times New Roman" panose="02020603050405020304" pitchFamily="18" charset="0"/>
            </a:rPr>
            <a:t>Які існують основні вітчизняні СЕД</a:t>
          </a:r>
          <a:endParaRPr lang="uk-UA" sz="3200" b="1" i="0" kern="0" baseline="0" noProof="0" dirty="0" smtClean="0">
            <a:solidFill>
              <a:srgbClr val="000066"/>
            </a:solidFill>
            <a:latin typeface="+mn-lt"/>
            <a:cs typeface="Calibri" pitchFamily="34" charset="0"/>
          </a:endParaRPr>
        </a:p>
      </dsp:txBody>
      <dsp:txXfrm>
        <a:off x="2836422" y="1651186"/>
        <a:ext cx="2752090" cy="1651186"/>
      </dsp:txXfrm>
    </dsp:sp>
    <dsp:sp modelId="{F8B8EF9D-465E-4BCE-A2E9-4C227CD9D77B}">
      <dsp:nvSpPr>
        <dsp:cNvPr id="0" name=""/>
        <dsp:cNvSpPr/>
      </dsp:nvSpPr>
      <dsp:spPr>
        <a:xfrm>
          <a:off x="3664519" y="378712"/>
          <a:ext cx="1095896" cy="967163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  <a:scene3d>
          <a:camera prst="orthographicFront">
            <a:rot lat="0" lon="0" rev="0"/>
          </a:camera>
          <a:lightRig rig="glow" dir="t">
            <a:rot lat="0" lon="0" rev="14100000"/>
          </a:lightRig>
        </a:scene3d>
        <a:sp3d z="152400" prstMaterial="softEdge">
          <a:bevelT w="127000" prst="artDeco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E1AE68-C4E8-4F0A-B8C0-CCBFFC8D9307}">
      <dsp:nvSpPr>
        <dsp:cNvPr id="0" name=""/>
        <dsp:cNvSpPr/>
      </dsp:nvSpPr>
      <dsp:spPr>
        <a:xfrm>
          <a:off x="5644738" y="0"/>
          <a:ext cx="2752090" cy="4127966"/>
        </a:xfrm>
        <a:prstGeom prst="roundRect">
          <a:avLst>
            <a:gd name="adj" fmla="val 10000"/>
          </a:avLst>
        </a:prstGeom>
        <a:gradFill flip="none"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2700000" scaled="1"/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0472" tIns="220472" rIns="220472" bIns="220472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100" b="1" kern="0" noProof="0" dirty="0" smtClean="0">
              <a:solidFill>
                <a:srgbClr val="003300"/>
              </a:solidFill>
              <a:latin typeface="+mn-lt"/>
              <a:cs typeface="Times New Roman" panose="02020603050405020304" pitchFamily="18" charset="0"/>
            </a:rPr>
            <a:t>Які є технічні засоби обробки документації </a:t>
          </a:r>
          <a:endParaRPr lang="uk-UA" sz="3100" b="1" i="0" kern="0" baseline="0" noProof="0" dirty="0" smtClean="0">
            <a:solidFill>
              <a:srgbClr val="003300"/>
            </a:solidFill>
            <a:latin typeface="+mn-lt"/>
            <a:cs typeface="Calibri" pitchFamily="34" charset="0"/>
          </a:endParaRPr>
        </a:p>
      </dsp:txBody>
      <dsp:txXfrm>
        <a:off x="5644738" y="1651186"/>
        <a:ext cx="2752090" cy="1651186"/>
      </dsp:txXfrm>
    </dsp:sp>
    <dsp:sp modelId="{AD0CB26A-456C-4782-A5B9-B14BFD726210}">
      <dsp:nvSpPr>
        <dsp:cNvPr id="0" name=""/>
        <dsp:cNvSpPr/>
      </dsp:nvSpPr>
      <dsp:spPr>
        <a:xfrm rot="1219273">
          <a:off x="6499152" y="282476"/>
          <a:ext cx="1069352" cy="978325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225425" dist="50800" dir="5220000" algn="ctr" rotWithShape="0">
            <a:srgbClr val="000000">
              <a:alpha val="33000"/>
            </a:srgbClr>
          </a:outerShdw>
        </a:effectLst>
        <a:scene3d>
          <a:camera prst="perspectiveFront" fov="3300000">
            <a:rot lat="486000" lon="19530000" rev="174000"/>
          </a:camera>
          <a:lightRig rig="harsh" dir="t">
            <a:rot lat="0" lon="0" rev="3000000"/>
          </a:lightRig>
        </a:scene3d>
        <a:sp3d z="152400" extrusionH="254000" contourW="19050">
          <a:bevelT w="82550" h="44450" prst="angle"/>
          <a:bevelB w="82550" h="44450" prst="angle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37C677B-0E13-46EE-8703-BA8AADF09CC3}">
      <dsp:nvSpPr>
        <dsp:cNvPr id="0" name=""/>
        <dsp:cNvSpPr/>
      </dsp:nvSpPr>
      <dsp:spPr>
        <a:xfrm>
          <a:off x="336997" y="3506168"/>
          <a:ext cx="7750941" cy="619194"/>
        </a:xfrm>
        <a:prstGeom prst="leftRightArrow">
          <a:avLst/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  <a:reflection blurRad="6350" stA="50000" endA="300" endPos="55000" dir="5400000" sy="-100000" algn="bl" rotWithShape="0"/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 z="152400"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7#1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7CA084-E035-4B6F-B373-EC8A19E6C0EF}" type="datetimeFigureOut">
              <a:rPr lang="ru-RU" smtClean="0"/>
              <a:pPr/>
              <a:t>10.03.2020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7309FD-E530-4587-9606-29CE8ADAE3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281127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C93FE9D-78C3-4330-B82A-DDA8F45EE015}" type="slidenum">
              <a:rPr lang="ru-RU" smtClean="0"/>
              <a:pPr>
                <a:defRPr/>
              </a:pPr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56930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B9C770-33C3-42A4-8C0C-A2EC58ADE47A}" type="datetimeFigureOut">
              <a:rPr lang="uk-UA"/>
              <a:pPr>
                <a:defRPr/>
              </a:pPr>
              <a:t>10.03.2020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667C49-1FF6-4D78-AE2E-6B6F5CD02ADB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42780078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A6F5F-1C3F-452D-8062-A7C3D363103E}" type="datetimeFigureOut">
              <a:rPr lang="uk-UA"/>
              <a:pPr>
                <a:defRPr/>
              </a:pPr>
              <a:t>10.03.2020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47985-6DD2-4CA4-8186-EF6129AD880B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4454791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9AAE1C-DA70-4642-B9E2-978F69423C85}" type="datetimeFigureOut">
              <a:rPr lang="uk-UA"/>
              <a:pPr>
                <a:defRPr/>
              </a:pPr>
              <a:t>10.03.2020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177F57-5FE1-4C29-8C6C-1FF27C549761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4498419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bgx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98872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40D7B-2457-4103-92B1-CA159D07C035}" type="datetimeFigureOut">
              <a:rPr lang="uk-UA"/>
              <a:pPr>
                <a:defRPr/>
              </a:pPr>
              <a:t>10.03.2020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2906C-A2EC-4243-8D45-D8F719AF8667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1506940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44D11B-99F4-44AB-8AB7-8AF15FCA2274}" type="datetimeFigureOut">
              <a:rPr lang="uk-UA"/>
              <a:pPr>
                <a:defRPr/>
              </a:pPr>
              <a:t>10.03.2020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4E059B-F546-44DB-B856-06F71C47A571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25873158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5395ED-F266-4355-894D-A9D3B0CD189D}" type="datetimeFigureOut">
              <a:rPr lang="uk-UA"/>
              <a:pPr>
                <a:defRPr/>
              </a:pPr>
              <a:t>10.03.2020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DB470A-DF66-463C-994E-28CE2A662AF5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16032803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25C9DB-AC08-40A0-90ED-46F1D3D538B2}" type="datetimeFigureOut">
              <a:rPr lang="uk-UA"/>
              <a:pPr>
                <a:defRPr/>
              </a:pPr>
              <a:t>10.03.2020</a:t>
            </a:fld>
            <a:endParaRPr lang="uk-UA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BC4500-D638-4E6C-9BCF-83F4EAF40E83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8068618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B186C7-C533-4355-AF4E-8EA36CA2B008}" type="datetimeFigureOut">
              <a:rPr lang="uk-UA"/>
              <a:pPr>
                <a:defRPr/>
              </a:pPr>
              <a:t>10.03.2020</a:t>
            </a:fld>
            <a:endParaRPr lang="uk-UA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40D904-3143-4600-90FE-B0F4B8B0B40E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27612531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3D1B2A-20CE-41D6-8EAD-9D891F0B479A}" type="datetimeFigureOut">
              <a:rPr lang="uk-UA"/>
              <a:pPr>
                <a:defRPr/>
              </a:pPr>
              <a:t>10.03.2020</a:t>
            </a:fld>
            <a:endParaRPr lang="uk-UA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F07FF-0151-4906-A68E-79D33F286E99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22442694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3CA36-1A9A-4235-9B52-14AF2E47AE77}" type="datetimeFigureOut">
              <a:rPr lang="uk-UA"/>
              <a:pPr>
                <a:defRPr/>
              </a:pPr>
              <a:t>10.03.2020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57DFBE-C473-42D0-9648-44D3F825986B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9294699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uk-UA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9765D-1763-425A-AACC-FEDCDF83FF4D}" type="datetimeFigureOut">
              <a:rPr lang="uk-UA"/>
              <a:pPr>
                <a:defRPr/>
              </a:pPr>
              <a:t>10.03.2020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A97C4E-2F8A-40A4-9095-23225DB0FD41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33307262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uk-UA" smtClean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6090F3C-F973-4B49-9DEE-B9E4546D2462}" type="datetimeFigureOut">
              <a:rPr lang="uk-UA"/>
              <a:pPr>
                <a:defRPr/>
              </a:pPr>
              <a:t>10.03.2020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4936DA7-E5C7-4342-92E8-7820567F4A38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3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11" Type="http://schemas.openxmlformats.org/officeDocument/2006/relationships/image" Target="../media/image7.jpeg"/><Relationship Id="rId5" Type="http://schemas.openxmlformats.org/officeDocument/2006/relationships/diagramColors" Target="../diagrams/colors1.xml"/><Relationship Id="rId10" Type="http://schemas.openxmlformats.org/officeDocument/2006/relationships/image" Target="../media/image6.jpe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3.png"/><Relationship Id="rId5" Type="http://schemas.openxmlformats.org/officeDocument/2006/relationships/image" Target="../media/image21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4.png"/><Relationship Id="rId5" Type="http://schemas.openxmlformats.org/officeDocument/2006/relationships/image" Target="../media/image21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5.jpeg"/><Relationship Id="rId5" Type="http://schemas.openxmlformats.org/officeDocument/2006/relationships/image" Target="../media/image21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6.jpeg"/><Relationship Id="rId5" Type="http://schemas.openxmlformats.org/officeDocument/2006/relationships/image" Target="../media/image21.png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microsoft.com/office/2007/relationships/hdphoto" Target="../media/hdphoto1.wdp"/><Relationship Id="rId5" Type="http://schemas.openxmlformats.org/officeDocument/2006/relationships/image" Target="../media/image35.png"/><Relationship Id="rId4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14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7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2385723392"/>
              </p:ext>
            </p:extLst>
          </p:nvPr>
        </p:nvGraphicFramePr>
        <p:xfrm>
          <a:off x="457200" y="274638"/>
          <a:ext cx="8291264" cy="26503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Нижний колонтитул 1"/>
          <p:cNvSpPr txBox="1">
            <a:spLocks/>
          </p:cNvSpPr>
          <p:nvPr/>
        </p:nvSpPr>
        <p:spPr>
          <a:xfrm>
            <a:off x="3707904" y="618204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uk-UA" sz="1050" dirty="0" smtClean="0">
                <a:solidFill>
                  <a:schemeClr val="tx2">
                    <a:lumMod val="25000"/>
                    <a:lumOff val="75000"/>
                  </a:schemeClr>
                </a:solidFill>
              </a:rPr>
              <a:t>Чашук О.Ф., вчитель інформатики ЗОШ№23, Луцьк</a:t>
            </a:r>
            <a:endParaRPr lang="uk-UA" sz="105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3355671" y="38108"/>
            <a:ext cx="5810067" cy="6819892"/>
            <a:chOff x="3347864" y="16881"/>
            <a:chExt cx="5810067" cy="6819892"/>
          </a:xfrm>
          <a:blipFill>
            <a:blip r:embed="rId7"/>
            <a:stretch>
              <a:fillRect/>
            </a:stretch>
          </a:blipFill>
        </p:grpSpPr>
        <p:pic>
          <p:nvPicPr>
            <p:cNvPr id="6" name="Picture 3" descr="D:\Media\Foto\2012\фотоШкола23\IMG_3837.JP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40385" y="3198874"/>
              <a:ext cx="5417546" cy="3637899"/>
            </a:xfrm>
            <a:prstGeom prst="rect">
              <a:avLst/>
            </a:prstGeom>
            <a:grpFill/>
            <a:effectLst>
              <a:reflection blurRad="6350" stA="52000" endA="300" endPos="35000" dir="5400000" sy="-100000" algn="bl" rotWithShape="0"/>
              <a:softEdge rad="635000"/>
            </a:effectLst>
            <a:extLst/>
          </p:spPr>
        </p:pic>
        <p:pic>
          <p:nvPicPr>
            <p:cNvPr id="7" name="Picture 2" descr="/Files/images/&amp;Jukcy;&amp;dcy;&amp;icy;&amp;ncy;&amp;acy;_&amp;Ucy;&amp;kcy;&amp;rcy;&amp;acy;&amp;yicy;&amp;ncy;&amp;acy;.jp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7864" y="16881"/>
              <a:ext cx="5639022" cy="3710451"/>
            </a:xfrm>
            <a:prstGeom prst="rect">
              <a:avLst/>
            </a:prstGeom>
            <a:grpFill/>
            <a:effectLst>
              <a:softEdge rad="635000"/>
            </a:effectLst>
            <a:extLst/>
          </p:spPr>
        </p:pic>
      </p:grpSp>
      <p:pic>
        <p:nvPicPr>
          <p:cNvPr id="4" name="Picture 2" descr="C:\Users\Admin\Desktop\на сайт\Осн_ел_докум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4468" y="38108"/>
            <a:ext cx="3424664" cy="4652290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dmin\Desktop\на сайт\Документообіг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4910" y="4588669"/>
            <a:ext cx="3168352" cy="2374914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288578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78934" y="1196752"/>
            <a:ext cx="8986131" cy="5015640"/>
          </a:xfrm>
          <a:prstGeom prst="round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  <a:tileRect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9" name="Нижний колонтитул 1"/>
          <p:cNvSpPr txBox="1">
            <a:spLocks/>
          </p:cNvSpPr>
          <p:nvPr/>
        </p:nvSpPr>
        <p:spPr>
          <a:xfrm>
            <a:off x="3491880" y="6284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uk-UA" sz="1050" dirty="0" smtClean="0">
                <a:solidFill>
                  <a:schemeClr val="tx2">
                    <a:lumMod val="25000"/>
                    <a:lumOff val="75000"/>
                  </a:schemeClr>
                </a:solidFill>
              </a:rPr>
              <a:t>Чашук О.Ф., вчитель інформатики ЗОШ№23, Луцьк</a:t>
            </a:r>
            <a:endParaRPr lang="uk-UA" sz="105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18" name="Нижний колонтитул 1"/>
          <p:cNvSpPr txBox="1">
            <a:spLocks/>
          </p:cNvSpPr>
          <p:nvPr/>
        </p:nvSpPr>
        <p:spPr>
          <a:xfrm>
            <a:off x="3707904" y="618204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uk-UA" sz="1050" dirty="0" smtClean="0">
                <a:solidFill>
                  <a:schemeClr val="tx2">
                    <a:lumMod val="25000"/>
                    <a:lumOff val="75000"/>
                  </a:schemeClr>
                </a:solidFill>
              </a:rPr>
              <a:t>Чашук О.Ф., вчитель інформатики ЗОШ№23, Луцьк</a:t>
            </a:r>
            <a:endParaRPr lang="uk-UA" sz="105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dirty="0"/>
              <a:t> </a:t>
            </a:r>
          </a:p>
        </p:txBody>
      </p:sp>
      <p:pic>
        <p:nvPicPr>
          <p:cNvPr id="5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8314783" y="4305"/>
            <a:ext cx="646438" cy="6945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174" y="-23839"/>
            <a:ext cx="622689" cy="6945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994007" y="147262"/>
            <a:ext cx="7155986" cy="408623"/>
          </a:xfrm>
          <a:prstGeom prst="roundRect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90000" dir="5400000" sy="-100000" algn="bl" rotWithShape="0"/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uk-UA" b="1" dirty="0" smtClean="0">
                <a:solidFill>
                  <a:srgbClr val="FFFF00"/>
                </a:solidFill>
              </a:rPr>
              <a:t>Технічні та програмні засоби обробки документів та інформації</a:t>
            </a:r>
            <a:endParaRPr lang="uk-UA" b="1" dirty="0">
              <a:solidFill>
                <a:srgbClr val="FFFF00"/>
              </a:solidFill>
            </a:endParaRPr>
          </a:p>
        </p:txBody>
      </p:sp>
      <p:grpSp>
        <p:nvGrpSpPr>
          <p:cNvPr id="29" name="Группа 28"/>
          <p:cNvGrpSpPr/>
          <p:nvPr/>
        </p:nvGrpSpPr>
        <p:grpSpPr>
          <a:xfrm>
            <a:off x="78935" y="6124337"/>
            <a:ext cx="8986131" cy="733663"/>
            <a:chOff x="78935" y="6124337"/>
            <a:chExt cx="8986131" cy="733663"/>
          </a:xfrm>
        </p:grpSpPr>
        <p:sp>
          <p:nvSpPr>
            <p:cNvPr id="30" name="TextBox 29"/>
            <p:cNvSpPr txBox="1"/>
            <p:nvPr/>
          </p:nvSpPr>
          <p:spPr>
            <a:xfrm>
              <a:off x="78935" y="6124337"/>
              <a:ext cx="8986131" cy="733663"/>
            </a:xfrm>
            <a:prstGeom prst="leftRightArrow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just"/>
              <a:endParaRPr lang="uk-UA" b="1" dirty="0">
                <a:solidFill>
                  <a:srgbClr val="333300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35416" y="6309320"/>
              <a:ext cx="76740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uk-UA" b="1" spc="1200" dirty="0">
                <a:solidFill>
                  <a:srgbClr val="333300"/>
                </a:solidFill>
              </a:endParaRPr>
            </a:p>
          </p:txBody>
        </p:sp>
      </p:grpSp>
      <p:sp>
        <p:nvSpPr>
          <p:cNvPr id="8" name="Выноска со стрелкой вниз 7"/>
          <p:cNvSpPr/>
          <p:nvPr/>
        </p:nvSpPr>
        <p:spPr>
          <a:xfrm>
            <a:off x="305174" y="717556"/>
            <a:ext cx="8611728" cy="707231"/>
          </a:xfrm>
          <a:prstGeom prst="downArrowCallout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  <a:reflection blurRad="6350" stA="50000" endA="300" endPos="385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 defTabSz="933450"/>
            <a:r>
              <a:rPr lang="uk-UA" sz="2400" b="1" dirty="0" smtClean="0">
                <a:solidFill>
                  <a:schemeClr val="tx2">
                    <a:lumMod val="50000"/>
                  </a:schemeClr>
                </a:solidFill>
                <a:cs typeface="Times New Roman" panose="02020603050405020304" pitchFamily="18" charset="0"/>
              </a:rPr>
              <a:t>СЕД на ринку України</a:t>
            </a:r>
            <a:endParaRPr lang="uk-UA" sz="2400" b="1" dirty="0">
              <a:solidFill>
                <a:schemeClr val="tx2">
                  <a:lumMod val="50000"/>
                </a:schemeClr>
              </a:solidFill>
              <a:cs typeface="Times New Roman" panose="02020603050405020304" pitchFamily="18" charset="0"/>
            </a:endParaRPr>
          </a:p>
        </p:txBody>
      </p:sp>
      <p:pic>
        <p:nvPicPr>
          <p:cNvPr id="48" name="Picture 4" descr="Результат пошуку зображень за запитом &quot;кнопка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7906" y="190296"/>
            <a:ext cx="288720" cy="28872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4" descr="Результат пошуку зображень за запитом &quot;кнопка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3071" y="179069"/>
            <a:ext cx="288720" cy="28872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16519" y="6284855"/>
            <a:ext cx="80214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kern="0" spc="150" dirty="0" smtClean="0">
                <a:solidFill>
                  <a:schemeClr val="bg2">
                    <a:lumMod val="25000"/>
                  </a:schemeClr>
                </a:solidFill>
              </a:rPr>
              <a:t>Технічні та програмні засоби обробки документів та інформації</a:t>
            </a:r>
            <a:endParaRPr lang="uk-UA" b="1" kern="0" spc="15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050" name="Picture 2" descr="Ð ÐµÐ·ÑÐ»ÑÑÐ°Ñ Ð¿Ð¾ÑÑÐºÑ Ð·Ð¾Ð±ÑÐ°Ð¶ÐµÐ½Ñ Ð·Ð° Ð·Ð°Ð¿Ð¸ÑÐ¾Ð¼ &quot;Ð¡Ð¸ÑÑÐµÐ¼Ð° ÐµÐ»ÐµÐºÑÑÐ¾Ð½Ð½Ð¾Ð³Ð¾ Ð´Ð¾ÐºÑÐ¼ÐµÐ½ÑÐ¾Ð¾Ð±ÑÐ³Ñ&quot;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5534798"/>
            <a:ext cx="2134002" cy="589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Заголовок 4"/>
          <p:cNvSpPr txBox="1">
            <a:spLocks/>
          </p:cNvSpPr>
          <p:nvPr/>
        </p:nvSpPr>
        <p:spPr bwMode="auto">
          <a:xfrm>
            <a:off x="2643528" y="1424787"/>
            <a:ext cx="6169712" cy="4524493"/>
          </a:xfrm>
          <a:prstGeom prst="roundRect">
            <a:avLst/>
          </a:prstGeom>
          <a:solidFill>
            <a:srgbClr val="99FF99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uk-UA" sz="2400" b="1" dirty="0" err="1" smtClean="0">
                <a:solidFill>
                  <a:srgbClr val="C00000"/>
                </a:solidFill>
                <a:cs typeface="Times New Roman" panose="02020603050405020304" pitchFamily="18" charset="0"/>
              </a:rPr>
              <a:t>Documentum</a:t>
            </a:r>
            <a:r>
              <a:rPr lang="uk-UA" sz="20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- головне призначення системи – управління документами, знаннями і бізнес-процесами на крупних підприємствах і організаціях.  Система також включає засоби, що дозволяють створювати додатки в середовищі </a:t>
            </a:r>
            <a:r>
              <a:rPr lang="uk-UA" sz="2000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Documentum</a:t>
            </a:r>
            <a:r>
              <a:rPr lang="uk-UA" sz="20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. Тому </a:t>
            </a:r>
            <a:r>
              <a:rPr lang="uk-UA" sz="2000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Documentum</a:t>
            </a:r>
            <a:r>
              <a:rPr lang="uk-UA" sz="20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 можна розглядати як платформу, що призначена для створення розподілених архівів, підтримки стандартів якості, управління проектами в розподілених групах, організації корпоративного діловодства, динамічного управління вмістом корпоративних </a:t>
            </a:r>
            <a:r>
              <a:rPr lang="uk-UA" sz="2000" dirty="0" err="1" smtClean="0">
                <a:solidFill>
                  <a:schemeClr val="tx1"/>
                </a:solidFill>
                <a:cs typeface="Times New Roman" panose="02020603050405020304" pitchFamily="18" charset="0"/>
              </a:rPr>
              <a:t>інтранет-порталів</a:t>
            </a:r>
            <a:endParaRPr lang="ru-RU" sz="200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pic>
        <p:nvPicPr>
          <p:cNvPr id="6146" name="Picture 2" descr="Ð ÐµÐ·ÑÐ»ÑÑÐ°Ñ Ð¿Ð¾ÑÑÐºÑ Ð·Ð¾Ð±ÑÐ°Ð¶ÐµÐ½Ñ Ð·Ð° Ð·Ð°Ð¿Ð¸ÑÐ¾Ð¼ &quot;Documentum&quot;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0410" y="1717209"/>
            <a:ext cx="2338354" cy="148095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divo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Ð ÐµÐ·ÑÐ»ÑÑÐ°Ñ Ð¿Ð¾ÑÑÐºÑ Ð·Ð¾Ð±ÑÐ°Ð¶ÐµÐ½Ñ Ð·Ð° Ð·Ð°Ð¿Ð¸ÑÐ¾Ð¼ &quot;Ð¡Ð¸ÑÑÐµÐ¼Ð° ÐµÐ»ÐµÐºÑÑÐ¾Ð½Ð½Ð¾Ð³Ð¾ Ð´Ð¾ÐºÑÐ¼ÐµÐ½ÑÐ¾Ð¾Ð±ÑÐ³Ñ&quot;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707"/>
          <a:stretch/>
        </p:blipFill>
        <p:spPr bwMode="auto">
          <a:xfrm>
            <a:off x="306240" y="3731851"/>
            <a:ext cx="2166694" cy="17871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791099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78934" y="1196752"/>
            <a:ext cx="8986131" cy="5015640"/>
          </a:xfrm>
          <a:prstGeom prst="round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  <a:tileRect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9" name="Нижний колонтитул 1"/>
          <p:cNvSpPr txBox="1">
            <a:spLocks/>
          </p:cNvSpPr>
          <p:nvPr/>
        </p:nvSpPr>
        <p:spPr>
          <a:xfrm>
            <a:off x="3491880" y="6284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uk-UA" sz="1050" dirty="0" smtClean="0">
                <a:solidFill>
                  <a:schemeClr val="tx2">
                    <a:lumMod val="25000"/>
                    <a:lumOff val="75000"/>
                  </a:schemeClr>
                </a:solidFill>
              </a:rPr>
              <a:t>Чашук О.Ф., вчитель інформатики ЗОШ№23, Луцьк</a:t>
            </a:r>
            <a:endParaRPr lang="uk-UA" sz="105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18" name="Нижний колонтитул 1"/>
          <p:cNvSpPr txBox="1">
            <a:spLocks/>
          </p:cNvSpPr>
          <p:nvPr/>
        </p:nvSpPr>
        <p:spPr>
          <a:xfrm>
            <a:off x="3707904" y="618204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uk-UA" sz="1050" dirty="0" smtClean="0">
                <a:solidFill>
                  <a:schemeClr val="tx2">
                    <a:lumMod val="25000"/>
                    <a:lumOff val="75000"/>
                  </a:schemeClr>
                </a:solidFill>
              </a:rPr>
              <a:t>Чашук О.Ф., вчитель інформатики ЗОШ№23, Луцьк</a:t>
            </a:r>
            <a:endParaRPr lang="uk-UA" sz="105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dirty="0"/>
              <a:t> </a:t>
            </a:r>
          </a:p>
        </p:txBody>
      </p:sp>
      <p:pic>
        <p:nvPicPr>
          <p:cNvPr id="5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8314783" y="4305"/>
            <a:ext cx="646438" cy="6945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174" y="-23839"/>
            <a:ext cx="622689" cy="6945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994007" y="147262"/>
            <a:ext cx="7155986" cy="408623"/>
          </a:xfrm>
          <a:prstGeom prst="roundRect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90000" dir="5400000" sy="-100000" algn="bl" rotWithShape="0"/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uk-UA" b="1" dirty="0" smtClean="0">
                <a:solidFill>
                  <a:srgbClr val="FFFF00"/>
                </a:solidFill>
              </a:rPr>
              <a:t>Технічні та програмні засоби обробки документів та інформації</a:t>
            </a:r>
            <a:endParaRPr lang="uk-UA" b="1" dirty="0">
              <a:solidFill>
                <a:srgbClr val="FFFF00"/>
              </a:solidFill>
            </a:endParaRPr>
          </a:p>
        </p:txBody>
      </p:sp>
      <p:grpSp>
        <p:nvGrpSpPr>
          <p:cNvPr id="29" name="Группа 28"/>
          <p:cNvGrpSpPr/>
          <p:nvPr/>
        </p:nvGrpSpPr>
        <p:grpSpPr>
          <a:xfrm>
            <a:off x="78935" y="6124337"/>
            <a:ext cx="8986131" cy="733663"/>
            <a:chOff x="78935" y="6124337"/>
            <a:chExt cx="8986131" cy="733663"/>
          </a:xfrm>
        </p:grpSpPr>
        <p:sp>
          <p:nvSpPr>
            <p:cNvPr id="30" name="TextBox 29"/>
            <p:cNvSpPr txBox="1"/>
            <p:nvPr/>
          </p:nvSpPr>
          <p:spPr>
            <a:xfrm>
              <a:off x="78935" y="6124337"/>
              <a:ext cx="8986131" cy="733663"/>
            </a:xfrm>
            <a:prstGeom prst="leftRightArrow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just"/>
              <a:endParaRPr lang="uk-UA" b="1" dirty="0">
                <a:solidFill>
                  <a:srgbClr val="333300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35416" y="6309320"/>
              <a:ext cx="76740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uk-UA" b="1" spc="1200" dirty="0">
                <a:solidFill>
                  <a:srgbClr val="333300"/>
                </a:solidFill>
              </a:endParaRPr>
            </a:p>
          </p:txBody>
        </p:sp>
      </p:grpSp>
      <p:sp>
        <p:nvSpPr>
          <p:cNvPr id="8" name="Выноска со стрелкой вниз 7"/>
          <p:cNvSpPr/>
          <p:nvPr/>
        </p:nvSpPr>
        <p:spPr>
          <a:xfrm>
            <a:off x="305174" y="717556"/>
            <a:ext cx="8611728" cy="707231"/>
          </a:xfrm>
          <a:prstGeom prst="downArrowCallout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  <a:reflection blurRad="6350" stA="50000" endA="300" endPos="385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 defTabSz="933450"/>
            <a:r>
              <a:rPr lang="uk-UA" sz="2400" b="1" dirty="0" smtClean="0">
                <a:solidFill>
                  <a:schemeClr val="tx2">
                    <a:lumMod val="50000"/>
                  </a:schemeClr>
                </a:solidFill>
                <a:cs typeface="Times New Roman" panose="02020603050405020304" pitchFamily="18" charset="0"/>
              </a:rPr>
              <a:t>СЕД на ринку України</a:t>
            </a:r>
            <a:endParaRPr lang="uk-UA" sz="2400" b="1" dirty="0">
              <a:solidFill>
                <a:schemeClr val="tx2">
                  <a:lumMod val="50000"/>
                </a:schemeClr>
              </a:solidFill>
              <a:cs typeface="Times New Roman" panose="02020603050405020304" pitchFamily="18" charset="0"/>
            </a:endParaRPr>
          </a:p>
        </p:txBody>
      </p:sp>
      <p:pic>
        <p:nvPicPr>
          <p:cNvPr id="48" name="Picture 4" descr="Результат пошуку зображень за запитом &quot;кнопка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7906" y="190296"/>
            <a:ext cx="288720" cy="28872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4" descr="Результат пошуку зображень за запитом &quot;кнопка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3071" y="179069"/>
            <a:ext cx="288720" cy="28872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16519" y="6284855"/>
            <a:ext cx="80214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kern="0" spc="150" dirty="0" smtClean="0">
                <a:solidFill>
                  <a:schemeClr val="bg2">
                    <a:lumMod val="25000"/>
                  </a:schemeClr>
                </a:solidFill>
              </a:rPr>
              <a:t>Технічні та програмні засоби обробки документів та інформації</a:t>
            </a:r>
            <a:endParaRPr lang="uk-UA" b="1" kern="0" spc="15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050" name="Picture 2" descr="Ð ÐµÐ·ÑÐ»ÑÑÐ°Ñ Ð¿Ð¾ÑÑÐºÑ Ð·Ð¾Ð±ÑÐ°Ð¶ÐµÐ½Ñ Ð·Ð° Ð·Ð°Ð¿Ð¸ÑÐ¾Ð¼ &quot;Ð¡Ð¸ÑÑÐµÐ¼Ð° ÐµÐ»ÐµÐºÑÑÐ¾Ð½Ð½Ð¾Ð³Ð¾ Ð´Ð¾ÐºÑÐ¼ÐµÐ½ÑÐ¾Ð¾Ð±ÑÐ³Ñ&quot;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5534798"/>
            <a:ext cx="2134002" cy="589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Заголовок 4"/>
          <p:cNvSpPr txBox="1">
            <a:spLocks/>
          </p:cNvSpPr>
          <p:nvPr/>
        </p:nvSpPr>
        <p:spPr bwMode="auto">
          <a:xfrm>
            <a:off x="2643528" y="1424787"/>
            <a:ext cx="6169712" cy="4524493"/>
          </a:xfrm>
          <a:prstGeom prst="roundRect">
            <a:avLst/>
          </a:prstGeom>
          <a:solidFill>
            <a:srgbClr val="99FF99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uk-UA" sz="2400" b="1" dirty="0">
                <a:solidFill>
                  <a:srgbClr val="C00000"/>
                </a:solidFill>
                <a:cs typeface="Times New Roman" panose="02020603050405020304" pitchFamily="18" charset="0"/>
              </a:rPr>
              <a:t>Система </a:t>
            </a:r>
            <a:r>
              <a:rPr lang="uk-UA" sz="2400" b="1" dirty="0" err="1">
                <a:solidFill>
                  <a:srgbClr val="C00000"/>
                </a:solidFill>
                <a:cs typeface="Times New Roman" panose="02020603050405020304" pitchFamily="18" charset="0"/>
              </a:rPr>
              <a:t>LanDocs</a:t>
            </a:r>
            <a:r>
              <a:rPr lang="uk-UA" sz="2400" b="1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uk-UA" sz="2000" dirty="0">
                <a:solidFill>
                  <a:schemeClr val="tx1"/>
                </a:solidFill>
                <a:cs typeface="Times New Roman" panose="02020603050405020304" pitchFamily="18" charset="0"/>
              </a:rPr>
              <a:t>головним чином орієнтована на діловодство і архівне зберігання документів. Програмне забезпечення для централізованого управління зберіганням документів в електронному архіві реалізовано у вигляді окремого сервера.  Поштова служба </a:t>
            </a:r>
            <a:r>
              <a:rPr lang="uk-UA" sz="2000" dirty="0" err="1">
                <a:solidFill>
                  <a:schemeClr val="tx1"/>
                </a:solidFill>
                <a:cs typeface="Times New Roman" panose="02020603050405020304" pitchFamily="18" charset="0"/>
              </a:rPr>
              <a:t>LanDocs</a:t>
            </a:r>
            <a:r>
              <a:rPr lang="uk-UA" sz="2000" dirty="0">
                <a:solidFill>
                  <a:schemeClr val="tx1"/>
                </a:solidFill>
                <a:cs typeface="Times New Roman" panose="02020603050405020304" pitchFamily="18" charset="0"/>
              </a:rPr>
              <a:t> побудована так, що співробітники, у яких встановлений спеціальний клієнтський компонент </a:t>
            </a:r>
            <a:r>
              <a:rPr lang="uk-UA" sz="2000" dirty="0" err="1">
                <a:solidFill>
                  <a:schemeClr val="tx1"/>
                </a:solidFill>
                <a:cs typeface="Times New Roman" panose="02020603050405020304" pitchFamily="18" charset="0"/>
              </a:rPr>
              <a:t>LanDocs</a:t>
            </a:r>
            <a:r>
              <a:rPr lang="uk-UA" sz="2000" dirty="0">
                <a:solidFill>
                  <a:schemeClr val="tx1"/>
                </a:solidFill>
                <a:cs typeface="Times New Roman" panose="02020603050405020304" pitchFamily="18" charset="0"/>
              </a:rPr>
              <a:t>, можуть одержувати повідомлення-завдання і звітувати по ним, використовуючи стандартну поштову скриньку Microsoft Exchange або </a:t>
            </a:r>
            <a:r>
              <a:rPr lang="uk-UA" sz="2000" dirty="0" err="1">
                <a:solidFill>
                  <a:schemeClr val="tx1"/>
                </a:solidFill>
                <a:cs typeface="Times New Roman" panose="02020603050405020304" pitchFamily="18" charset="0"/>
              </a:rPr>
              <a:t>Lotus</a:t>
            </a:r>
            <a:r>
              <a:rPr lang="uk-UA" sz="2000" dirty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tx1"/>
                </a:solidFill>
                <a:cs typeface="Times New Roman" panose="02020603050405020304" pitchFamily="18" charset="0"/>
              </a:rPr>
              <a:t>Notes</a:t>
            </a:r>
            <a:r>
              <a:rPr lang="uk-UA" sz="2000" dirty="0">
                <a:solidFill>
                  <a:schemeClr val="tx1"/>
                </a:solidFill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pic>
        <p:nvPicPr>
          <p:cNvPr id="20" name="Picture 2" descr="Ð ÐµÐ·ÑÐ»ÑÑÐ°Ñ Ð¿Ð¾ÑÑÐºÑ Ð·Ð¾Ð±ÑÐ°Ð¶ÐµÐ½Ñ Ð·Ð° Ð·Ð°Ð¿Ð¸ÑÐ¾Ð¼ &quot;Ð¡Ð¸ÑÑÐµÐ¼Ð° ÐµÐ»ÐµÐºÑÑÐ¾Ð½Ð½Ð¾Ð³Ð¾ Ð´Ð¾ÐºÑÐ¼ÐµÐ½ÑÐ¾Ð¾Ð±ÑÐ³Ñ&quot;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707"/>
          <a:stretch/>
        </p:blipFill>
        <p:spPr bwMode="auto">
          <a:xfrm>
            <a:off x="306240" y="3731851"/>
            <a:ext cx="2166694" cy="17871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ÐÐ¾Ð²âÑÐ·Ð°Ð½Ðµ Ð·Ð¾Ð±ÑÐ°Ð¶ÐµÐ½Ð½Ñ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2689" y="2059973"/>
            <a:ext cx="2163747" cy="133202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49363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78934" y="1196752"/>
            <a:ext cx="8986131" cy="5015640"/>
          </a:xfrm>
          <a:prstGeom prst="round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  <a:tileRect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9" name="Нижний колонтитул 1"/>
          <p:cNvSpPr txBox="1">
            <a:spLocks/>
          </p:cNvSpPr>
          <p:nvPr/>
        </p:nvSpPr>
        <p:spPr>
          <a:xfrm>
            <a:off x="3491880" y="6284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uk-UA" sz="1050" dirty="0" smtClean="0">
                <a:solidFill>
                  <a:schemeClr val="tx2">
                    <a:lumMod val="25000"/>
                    <a:lumOff val="75000"/>
                  </a:schemeClr>
                </a:solidFill>
              </a:rPr>
              <a:t>Чашук О.Ф., вчитель інформатики ЗОШ№23, Луцьк</a:t>
            </a:r>
            <a:endParaRPr lang="uk-UA" sz="105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18" name="Нижний колонтитул 1"/>
          <p:cNvSpPr txBox="1">
            <a:spLocks/>
          </p:cNvSpPr>
          <p:nvPr/>
        </p:nvSpPr>
        <p:spPr>
          <a:xfrm>
            <a:off x="3707904" y="618204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uk-UA" sz="1050" dirty="0" smtClean="0">
                <a:solidFill>
                  <a:schemeClr val="tx2">
                    <a:lumMod val="25000"/>
                    <a:lumOff val="75000"/>
                  </a:schemeClr>
                </a:solidFill>
              </a:rPr>
              <a:t>Чашук О.Ф., вчитель інформатики ЗОШ№23, Луцьк</a:t>
            </a:r>
            <a:endParaRPr lang="uk-UA" sz="105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dirty="0"/>
              <a:t> </a:t>
            </a:r>
          </a:p>
        </p:txBody>
      </p:sp>
      <p:pic>
        <p:nvPicPr>
          <p:cNvPr id="5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8314783" y="4305"/>
            <a:ext cx="646438" cy="6945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174" y="-23839"/>
            <a:ext cx="622689" cy="6945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994007" y="147262"/>
            <a:ext cx="7155986" cy="408623"/>
          </a:xfrm>
          <a:prstGeom prst="roundRect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90000" dir="5400000" sy="-100000" algn="bl" rotWithShape="0"/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uk-UA" b="1" dirty="0" smtClean="0">
                <a:solidFill>
                  <a:srgbClr val="FFFF00"/>
                </a:solidFill>
              </a:rPr>
              <a:t>Технічні та програмні засоби обробки документів та інформації</a:t>
            </a:r>
            <a:endParaRPr lang="uk-UA" b="1" dirty="0">
              <a:solidFill>
                <a:srgbClr val="FFFF00"/>
              </a:solidFill>
            </a:endParaRPr>
          </a:p>
        </p:txBody>
      </p:sp>
      <p:grpSp>
        <p:nvGrpSpPr>
          <p:cNvPr id="29" name="Группа 28"/>
          <p:cNvGrpSpPr/>
          <p:nvPr/>
        </p:nvGrpSpPr>
        <p:grpSpPr>
          <a:xfrm>
            <a:off x="78935" y="6124337"/>
            <a:ext cx="8986131" cy="733663"/>
            <a:chOff x="78935" y="6124337"/>
            <a:chExt cx="8986131" cy="733663"/>
          </a:xfrm>
        </p:grpSpPr>
        <p:sp>
          <p:nvSpPr>
            <p:cNvPr id="30" name="TextBox 29"/>
            <p:cNvSpPr txBox="1"/>
            <p:nvPr/>
          </p:nvSpPr>
          <p:spPr>
            <a:xfrm>
              <a:off x="78935" y="6124337"/>
              <a:ext cx="8986131" cy="733663"/>
            </a:xfrm>
            <a:prstGeom prst="leftRightArrow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just"/>
              <a:endParaRPr lang="uk-UA" b="1" dirty="0">
                <a:solidFill>
                  <a:srgbClr val="333300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35416" y="6309320"/>
              <a:ext cx="76740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uk-UA" b="1" spc="1200" dirty="0">
                <a:solidFill>
                  <a:srgbClr val="333300"/>
                </a:solidFill>
              </a:endParaRPr>
            </a:p>
          </p:txBody>
        </p:sp>
      </p:grpSp>
      <p:sp>
        <p:nvSpPr>
          <p:cNvPr id="8" name="Выноска со стрелкой вниз 7"/>
          <p:cNvSpPr/>
          <p:nvPr/>
        </p:nvSpPr>
        <p:spPr>
          <a:xfrm>
            <a:off x="305174" y="717556"/>
            <a:ext cx="8611728" cy="707231"/>
          </a:xfrm>
          <a:prstGeom prst="downArrowCallout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  <a:reflection blurRad="6350" stA="50000" endA="300" endPos="385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 defTabSz="933450"/>
            <a:r>
              <a:rPr lang="uk-UA" sz="2400" b="1" dirty="0" smtClean="0">
                <a:solidFill>
                  <a:schemeClr val="tx2">
                    <a:lumMod val="50000"/>
                  </a:schemeClr>
                </a:solidFill>
                <a:cs typeface="Times New Roman" panose="02020603050405020304" pitchFamily="18" charset="0"/>
              </a:rPr>
              <a:t>СЕД на ринку України</a:t>
            </a:r>
            <a:endParaRPr lang="uk-UA" sz="2400" b="1" dirty="0">
              <a:solidFill>
                <a:schemeClr val="tx2">
                  <a:lumMod val="50000"/>
                </a:schemeClr>
              </a:solidFill>
              <a:cs typeface="Times New Roman" panose="02020603050405020304" pitchFamily="18" charset="0"/>
            </a:endParaRPr>
          </a:p>
        </p:txBody>
      </p:sp>
      <p:pic>
        <p:nvPicPr>
          <p:cNvPr id="48" name="Picture 4" descr="Результат пошуку зображень за запитом &quot;кнопка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7906" y="190296"/>
            <a:ext cx="288720" cy="28872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4" descr="Результат пошуку зображень за запитом &quot;кнопка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3071" y="179069"/>
            <a:ext cx="288720" cy="28872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16519" y="6284855"/>
            <a:ext cx="80214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kern="0" spc="150" dirty="0" smtClean="0">
                <a:solidFill>
                  <a:schemeClr val="bg2">
                    <a:lumMod val="25000"/>
                  </a:schemeClr>
                </a:solidFill>
              </a:rPr>
              <a:t>Технічні та програмні засоби обробки документів та інформації</a:t>
            </a:r>
            <a:endParaRPr lang="uk-UA" b="1" kern="0" spc="15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050" name="Picture 2" descr="Ð ÐµÐ·ÑÐ»ÑÑÐ°Ñ Ð¿Ð¾ÑÑÐºÑ Ð·Ð¾Ð±ÑÐ°Ð¶ÐµÐ½Ñ Ð·Ð° Ð·Ð°Ð¿Ð¸ÑÐ¾Ð¼ &quot;Ð¡Ð¸ÑÑÐµÐ¼Ð° ÐµÐ»ÐµÐºÑÑÐ¾Ð½Ð½Ð¾Ð³Ð¾ Ð´Ð¾ÐºÑÐ¼ÐµÐ½ÑÐ¾Ð¾Ð±ÑÐ³Ñ&quot;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5534798"/>
            <a:ext cx="2134002" cy="589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Заголовок 4"/>
          <p:cNvSpPr txBox="1">
            <a:spLocks/>
          </p:cNvSpPr>
          <p:nvPr/>
        </p:nvSpPr>
        <p:spPr bwMode="auto">
          <a:xfrm>
            <a:off x="2643528" y="1424787"/>
            <a:ext cx="6169712" cy="4524493"/>
          </a:xfrm>
          <a:prstGeom prst="roundRect">
            <a:avLst/>
          </a:prstGeom>
          <a:solidFill>
            <a:srgbClr val="99FF99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uk-UA" sz="2400" b="1" dirty="0">
                <a:solidFill>
                  <a:srgbClr val="C00000"/>
                </a:solidFill>
                <a:cs typeface="Times New Roman" panose="02020603050405020304" pitchFamily="18" charset="0"/>
              </a:rPr>
              <a:t>Система «</a:t>
            </a:r>
            <a:r>
              <a:rPr lang="uk-UA" sz="2400" b="1" dirty="0" err="1">
                <a:solidFill>
                  <a:srgbClr val="C00000"/>
                </a:solidFill>
                <a:cs typeface="Times New Roman" panose="02020603050405020304" pitchFamily="18" charset="0"/>
              </a:rPr>
              <a:t>Дело</a:t>
            </a:r>
            <a:r>
              <a:rPr lang="uk-UA" sz="2400" b="1" dirty="0">
                <a:solidFill>
                  <a:srgbClr val="C00000"/>
                </a:solidFill>
                <a:cs typeface="Times New Roman" panose="02020603050405020304" pitchFamily="18" charset="0"/>
              </a:rPr>
              <a:t>»</a:t>
            </a:r>
            <a:r>
              <a:rPr lang="uk-UA" sz="2400" b="1" dirty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uk-UA" sz="2000" dirty="0">
                <a:solidFill>
                  <a:schemeClr val="tx1"/>
                </a:solidFill>
                <a:cs typeface="Times New Roman" panose="02020603050405020304" pitchFamily="18" charset="0"/>
              </a:rPr>
              <a:t>здійснює повне протоколювання дій користувачів з документами.  У системі реалізований </a:t>
            </a:r>
            <a:r>
              <a:rPr lang="uk-UA" sz="2000" dirty="0" err="1">
                <a:solidFill>
                  <a:schemeClr val="tx1"/>
                </a:solidFill>
                <a:cs typeface="Times New Roman" panose="02020603050405020304" pitchFamily="18" charset="0"/>
              </a:rPr>
              <a:t>веб-інтерфейс</a:t>
            </a:r>
            <a:r>
              <a:rPr lang="uk-UA" sz="2000" dirty="0">
                <a:solidFill>
                  <a:schemeClr val="tx1"/>
                </a:solidFill>
                <a:cs typeface="Times New Roman" panose="02020603050405020304" pitchFamily="18" charset="0"/>
              </a:rPr>
              <a:t> для організації віддаленого доступу і побудови </a:t>
            </a:r>
            <a:r>
              <a:rPr lang="uk-UA" sz="2000" dirty="0" err="1">
                <a:solidFill>
                  <a:schemeClr val="tx1"/>
                </a:solidFill>
                <a:cs typeface="Times New Roman" panose="02020603050405020304" pitchFamily="18" charset="0"/>
              </a:rPr>
              <a:t>інтранет-порталів</a:t>
            </a:r>
            <a:r>
              <a:rPr lang="uk-UA" sz="2000" dirty="0">
                <a:solidFill>
                  <a:schemeClr val="tx1"/>
                </a:solidFill>
                <a:cs typeface="Times New Roman" panose="02020603050405020304" pitchFamily="18" charset="0"/>
              </a:rPr>
              <a:t>.  Остання версія інтегрована з системою розпізнавання тексту </a:t>
            </a:r>
            <a:r>
              <a:rPr lang="uk-UA" sz="2000" dirty="0" err="1">
                <a:solidFill>
                  <a:schemeClr val="tx1"/>
                </a:solidFill>
                <a:cs typeface="Times New Roman" panose="02020603050405020304" pitchFamily="18" charset="0"/>
              </a:rPr>
              <a:t>FineReader</a:t>
            </a:r>
            <a:r>
              <a:rPr lang="uk-UA" sz="2000" dirty="0">
                <a:solidFill>
                  <a:schemeClr val="tx1"/>
                </a:solidFill>
                <a:cs typeface="Times New Roman" panose="02020603050405020304" pitchFamily="18" charset="0"/>
              </a:rPr>
              <a:t> для занесення в неї даних з паперових документів </a:t>
            </a:r>
            <a:endParaRPr lang="ru-RU" sz="200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pic>
        <p:nvPicPr>
          <p:cNvPr id="20" name="Picture 2" descr="Ð ÐµÐ·ÑÐ»ÑÑÐ°Ñ Ð¿Ð¾ÑÑÐºÑ Ð·Ð¾Ð±ÑÐ°Ð¶ÐµÐ½Ñ Ð·Ð° Ð·Ð°Ð¿Ð¸ÑÐ¾Ð¼ &quot;Ð¡Ð¸ÑÑÐµÐ¼Ð° ÐµÐ»ÐµÐºÑÑÐ¾Ð½Ð½Ð¾Ð³Ð¾ Ð´Ð¾ÐºÑÐ¼ÐµÐ½ÑÐ¾Ð¾Ð±ÑÐ³Ñ&quot;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707"/>
          <a:stretch/>
        </p:blipFill>
        <p:spPr bwMode="auto">
          <a:xfrm>
            <a:off x="306240" y="3731851"/>
            <a:ext cx="2166694" cy="17871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Ð ÐµÐ·ÑÐ»ÑÑÐ°Ñ Ð¿Ð¾ÑÑÐºÑ Ð·Ð¾Ð±ÑÐ°Ð¶ÐµÐ½Ñ Ð·Ð° Ð·Ð°Ð¿Ð¸ÑÐ¾Ð¼ &quot;Ð¡Ð¸ÑÑÐµÐ¼Ð° Â«ÐÐµÐ»Ð¾Â»&quot;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175" y="1700808"/>
            <a:ext cx="2167760" cy="1641376"/>
          </a:xfrm>
          <a:prstGeom prst="roundRect">
            <a:avLst>
              <a:gd name="adj" fmla="val 16667"/>
            </a:avLst>
          </a:prstGeom>
          <a:ln w="9525"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627201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78934" y="1196752"/>
            <a:ext cx="8986131" cy="5015640"/>
          </a:xfrm>
          <a:prstGeom prst="round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  <a:tileRect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9" name="Нижний колонтитул 1"/>
          <p:cNvSpPr txBox="1">
            <a:spLocks/>
          </p:cNvSpPr>
          <p:nvPr/>
        </p:nvSpPr>
        <p:spPr>
          <a:xfrm>
            <a:off x="3491880" y="6284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uk-UA" sz="1050" dirty="0" smtClean="0">
                <a:solidFill>
                  <a:schemeClr val="tx2">
                    <a:lumMod val="25000"/>
                    <a:lumOff val="75000"/>
                  </a:schemeClr>
                </a:solidFill>
              </a:rPr>
              <a:t>Чашук О.Ф., вчитель інформатики ЗОШ№23, Луцьк</a:t>
            </a:r>
            <a:endParaRPr lang="uk-UA" sz="105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18" name="Нижний колонтитул 1"/>
          <p:cNvSpPr txBox="1">
            <a:spLocks/>
          </p:cNvSpPr>
          <p:nvPr/>
        </p:nvSpPr>
        <p:spPr>
          <a:xfrm>
            <a:off x="3707904" y="618204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uk-UA" sz="1050" dirty="0" smtClean="0">
                <a:solidFill>
                  <a:schemeClr val="tx2">
                    <a:lumMod val="25000"/>
                    <a:lumOff val="75000"/>
                  </a:schemeClr>
                </a:solidFill>
              </a:rPr>
              <a:t>Чашук О.Ф., вчитель інформатики ЗОШ№23, Луцьк</a:t>
            </a:r>
            <a:endParaRPr lang="uk-UA" sz="105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dirty="0"/>
              <a:t> </a:t>
            </a:r>
          </a:p>
        </p:txBody>
      </p:sp>
      <p:pic>
        <p:nvPicPr>
          <p:cNvPr id="5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8314783" y="4305"/>
            <a:ext cx="646438" cy="6945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174" y="-23839"/>
            <a:ext cx="622689" cy="6945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994007" y="147262"/>
            <a:ext cx="7155986" cy="408623"/>
          </a:xfrm>
          <a:prstGeom prst="roundRect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90000" dir="5400000" sy="-100000" algn="bl" rotWithShape="0"/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uk-UA" b="1" dirty="0" smtClean="0">
                <a:solidFill>
                  <a:srgbClr val="FFFF00"/>
                </a:solidFill>
              </a:rPr>
              <a:t>Технічні та програмні засоби обробки документів та інформації</a:t>
            </a:r>
            <a:endParaRPr lang="uk-UA" b="1" dirty="0">
              <a:solidFill>
                <a:srgbClr val="FFFF00"/>
              </a:solidFill>
            </a:endParaRPr>
          </a:p>
        </p:txBody>
      </p:sp>
      <p:grpSp>
        <p:nvGrpSpPr>
          <p:cNvPr id="29" name="Группа 28"/>
          <p:cNvGrpSpPr/>
          <p:nvPr/>
        </p:nvGrpSpPr>
        <p:grpSpPr>
          <a:xfrm>
            <a:off x="78935" y="6124337"/>
            <a:ext cx="8986131" cy="733663"/>
            <a:chOff x="78935" y="6124337"/>
            <a:chExt cx="8986131" cy="733663"/>
          </a:xfrm>
        </p:grpSpPr>
        <p:sp>
          <p:nvSpPr>
            <p:cNvPr id="30" name="TextBox 29"/>
            <p:cNvSpPr txBox="1"/>
            <p:nvPr/>
          </p:nvSpPr>
          <p:spPr>
            <a:xfrm>
              <a:off x="78935" y="6124337"/>
              <a:ext cx="8986131" cy="733663"/>
            </a:xfrm>
            <a:prstGeom prst="leftRightArrow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just"/>
              <a:endParaRPr lang="uk-UA" b="1" dirty="0">
                <a:solidFill>
                  <a:srgbClr val="333300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35416" y="6309320"/>
              <a:ext cx="76740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uk-UA" b="1" spc="1200" dirty="0">
                <a:solidFill>
                  <a:srgbClr val="333300"/>
                </a:solidFill>
              </a:endParaRPr>
            </a:p>
          </p:txBody>
        </p:sp>
      </p:grpSp>
      <p:sp>
        <p:nvSpPr>
          <p:cNvPr id="8" name="Выноска со стрелкой вниз 7"/>
          <p:cNvSpPr/>
          <p:nvPr/>
        </p:nvSpPr>
        <p:spPr>
          <a:xfrm>
            <a:off x="305174" y="717556"/>
            <a:ext cx="8611728" cy="707231"/>
          </a:xfrm>
          <a:prstGeom prst="downArrowCallout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  <a:reflection blurRad="6350" stA="50000" endA="300" endPos="385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 defTabSz="933450"/>
            <a:r>
              <a:rPr lang="uk-UA" sz="2400" b="1" dirty="0" smtClean="0">
                <a:solidFill>
                  <a:schemeClr val="tx2">
                    <a:lumMod val="50000"/>
                  </a:schemeClr>
                </a:solidFill>
                <a:cs typeface="Times New Roman" panose="02020603050405020304" pitchFamily="18" charset="0"/>
              </a:rPr>
              <a:t>СЕД на ринку України</a:t>
            </a:r>
            <a:endParaRPr lang="uk-UA" sz="2400" b="1" dirty="0">
              <a:solidFill>
                <a:schemeClr val="tx2">
                  <a:lumMod val="50000"/>
                </a:schemeClr>
              </a:solidFill>
              <a:cs typeface="Times New Roman" panose="02020603050405020304" pitchFamily="18" charset="0"/>
            </a:endParaRPr>
          </a:p>
        </p:txBody>
      </p:sp>
      <p:pic>
        <p:nvPicPr>
          <p:cNvPr id="48" name="Picture 4" descr="Результат пошуку зображень за запитом &quot;кнопка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7906" y="190296"/>
            <a:ext cx="288720" cy="28872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4" descr="Результат пошуку зображень за запитом &quot;кнопка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3071" y="179069"/>
            <a:ext cx="288720" cy="28872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16519" y="6284855"/>
            <a:ext cx="80214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kern="0" spc="150" dirty="0" smtClean="0">
                <a:solidFill>
                  <a:schemeClr val="bg2">
                    <a:lumMod val="25000"/>
                  </a:schemeClr>
                </a:solidFill>
              </a:rPr>
              <a:t>Технічні та програмні засоби обробки документів та інформації</a:t>
            </a:r>
            <a:endParaRPr lang="uk-UA" b="1" kern="0" spc="15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050" name="Picture 2" descr="Ð ÐµÐ·ÑÐ»ÑÑÐ°Ñ Ð¿Ð¾ÑÑÐºÑ Ð·Ð¾Ð±ÑÐ°Ð¶ÐµÐ½Ñ Ð·Ð° Ð·Ð°Ð¿Ð¸ÑÐ¾Ð¼ &quot;Ð¡Ð¸ÑÑÐµÐ¼Ð° ÐµÐ»ÐµÐºÑÑÐ¾Ð½Ð½Ð¾Ð³Ð¾ Ð´Ð¾ÐºÑÐ¼ÐµÐ½ÑÐ¾Ð¾Ð±ÑÐ³Ñ&quot;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5534798"/>
            <a:ext cx="2134002" cy="589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Заголовок 4"/>
          <p:cNvSpPr txBox="1">
            <a:spLocks/>
          </p:cNvSpPr>
          <p:nvPr/>
        </p:nvSpPr>
        <p:spPr bwMode="auto">
          <a:xfrm>
            <a:off x="3338230" y="1424787"/>
            <a:ext cx="5554250" cy="4524493"/>
          </a:xfrm>
          <a:prstGeom prst="roundRect">
            <a:avLst/>
          </a:prstGeom>
          <a:solidFill>
            <a:srgbClr val="99FF99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uk-UA" sz="2400" b="1" dirty="0">
                <a:solidFill>
                  <a:srgbClr val="C00000"/>
                </a:solidFill>
                <a:cs typeface="Times New Roman" panose="02020603050405020304" pitchFamily="18" charset="0"/>
              </a:rPr>
              <a:t>Система «</a:t>
            </a:r>
            <a:r>
              <a:rPr lang="uk-UA" sz="2400" b="1" dirty="0" err="1">
                <a:solidFill>
                  <a:srgbClr val="C00000"/>
                </a:solidFill>
                <a:cs typeface="Times New Roman" panose="02020603050405020304" pitchFamily="18" charset="0"/>
              </a:rPr>
              <a:t>БОСС-Референт</a:t>
            </a:r>
            <a:r>
              <a:rPr lang="uk-UA" sz="2400" b="1" dirty="0">
                <a:solidFill>
                  <a:srgbClr val="C00000"/>
                </a:solidFill>
                <a:cs typeface="Times New Roman" panose="02020603050405020304" pitchFamily="18" charset="0"/>
              </a:rPr>
              <a:t>»</a:t>
            </a:r>
            <a:r>
              <a:rPr lang="uk-UA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  </a:t>
            </a:r>
            <a:r>
              <a:rPr lang="uk-UA" sz="2000" dirty="0">
                <a:solidFill>
                  <a:schemeClr val="tx1"/>
                </a:solidFill>
                <a:cs typeface="Times New Roman" panose="02020603050405020304" pitchFamily="18" charset="0"/>
              </a:rPr>
              <a:t>призначена для використання в крупних корпораціях з складною ієрархічною структурою. Система характеризується високою функціональністю. В системі реалізовані функції контролю договорів, обліку матеріальних цінностей, потокового сканування і розпізнавання, електронної конференції і дошки оголошень. «</a:t>
            </a:r>
            <a:r>
              <a:rPr lang="uk-UA" sz="2000" dirty="0" err="1">
                <a:solidFill>
                  <a:schemeClr val="tx1"/>
                </a:solidFill>
                <a:cs typeface="Times New Roman" panose="02020603050405020304" pitchFamily="18" charset="0"/>
              </a:rPr>
              <a:t>БОСС-Референт</a:t>
            </a:r>
            <a:r>
              <a:rPr lang="uk-UA" sz="2000" dirty="0">
                <a:solidFill>
                  <a:schemeClr val="tx1"/>
                </a:solidFill>
                <a:cs typeface="Times New Roman" panose="02020603050405020304" pitchFamily="18" charset="0"/>
              </a:rPr>
              <a:t>» реалізована на платформі </a:t>
            </a:r>
            <a:r>
              <a:rPr lang="uk-UA" sz="2000" dirty="0" err="1">
                <a:solidFill>
                  <a:schemeClr val="tx1"/>
                </a:solidFill>
                <a:cs typeface="Times New Roman" panose="02020603050405020304" pitchFamily="18" charset="0"/>
              </a:rPr>
              <a:t>Lotus</a:t>
            </a:r>
            <a:r>
              <a:rPr lang="uk-UA" sz="2000" dirty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tx1"/>
                </a:solidFill>
                <a:cs typeface="Times New Roman" panose="02020603050405020304" pitchFamily="18" charset="0"/>
              </a:rPr>
              <a:t>Notes</a:t>
            </a:r>
            <a:r>
              <a:rPr lang="uk-UA" sz="2000" dirty="0">
                <a:solidFill>
                  <a:schemeClr val="tx1"/>
                </a:solidFill>
                <a:cs typeface="Times New Roman" panose="02020603050405020304" pitchFamily="18" charset="0"/>
              </a:rPr>
              <a:t>, тому її використання є доцільним в першу чергу в тих організаціях, які  вже почали використовувати </a:t>
            </a:r>
            <a:r>
              <a:rPr lang="uk-UA" sz="2000" dirty="0" err="1">
                <a:solidFill>
                  <a:schemeClr val="tx1"/>
                </a:solidFill>
                <a:cs typeface="Times New Roman" panose="02020603050405020304" pitchFamily="18" charset="0"/>
              </a:rPr>
              <a:t>Lotus</a:t>
            </a:r>
            <a:r>
              <a:rPr lang="uk-UA" sz="2000" dirty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uk-UA" sz="2000" dirty="0" err="1">
                <a:solidFill>
                  <a:schemeClr val="tx1"/>
                </a:solidFill>
                <a:cs typeface="Times New Roman" panose="02020603050405020304" pitchFamily="18" charset="0"/>
              </a:rPr>
              <a:t>Notes</a:t>
            </a:r>
            <a:endParaRPr lang="ru-RU" sz="200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pic>
        <p:nvPicPr>
          <p:cNvPr id="20" name="Picture 2" descr="Ð ÐµÐ·ÑÐ»ÑÑÐ°Ñ Ð¿Ð¾ÑÑÐºÑ Ð·Ð¾Ð±ÑÐ°Ð¶ÐµÐ½Ñ Ð·Ð° Ð·Ð°Ð¿Ð¸ÑÐ¾Ð¼ &quot;Ð¡Ð¸ÑÑÐµÐ¼Ð° ÐµÐ»ÐµÐºÑÑÐ¾Ð½Ð½Ð¾Ð³Ð¾ Ð´Ð¾ÐºÑÐ¼ÐµÐ½ÑÐ¾Ð¾Ð±ÑÐ³Ñ&quot;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707"/>
          <a:stretch/>
        </p:blipFill>
        <p:spPr bwMode="auto">
          <a:xfrm>
            <a:off x="658300" y="3501008"/>
            <a:ext cx="2166694" cy="17871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Ð ÐµÐ·ÑÐ»ÑÑÐ°Ñ Ð¿Ð¾ÑÑÐºÑ Ð·Ð¾Ð±ÑÐ°Ð¶ÐµÐ½Ñ Ð·Ð° Ð·Ð°Ð¿Ð¸ÑÐ¾Ð¼ &quot;Ð¡Ð¸ÑÑÐµÐ¼Ð° Â«ÐÐÐ¡Ð¡-Ð ÐµÑÐµÑÐµÐ½ÑÂ»&quot;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8454" y="2046714"/>
            <a:ext cx="2952750" cy="96678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606054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78934" y="1196752"/>
            <a:ext cx="8986131" cy="5015640"/>
          </a:xfrm>
          <a:prstGeom prst="round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  <a:tileRect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9" name="Нижний колонтитул 1"/>
          <p:cNvSpPr txBox="1">
            <a:spLocks/>
          </p:cNvSpPr>
          <p:nvPr/>
        </p:nvSpPr>
        <p:spPr>
          <a:xfrm>
            <a:off x="3491880" y="6284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uk-UA" sz="1050" dirty="0" smtClean="0">
                <a:solidFill>
                  <a:schemeClr val="tx2">
                    <a:lumMod val="25000"/>
                    <a:lumOff val="75000"/>
                  </a:schemeClr>
                </a:solidFill>
              </a:rPr>
              <a:t>Чашук О.Ф., вчитель інформатики ЗОШ№23, Луцьк</a:t>
            </a:r>
            <a:endParaRPr lang="uk-UA" sz="105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18" name="Нижний колонтитул 1"/>
          <p:cNvSpPr txBox="1">
            <a:spLocks/>
          </p:cNvSpPr>
          <p:nvPr/>
        </p:nvSpPr>
        <p:spPr>
          <a:xfrm>
            <a:off x="3707904" y="618204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uk-UA" sz="1050" dirty="0" smtClean="0">
                <a:solidFill>
                  <a:schemeClr val="tx2">
                    <a:lumMod val="25000"/>
                    <a:lumOff val="75000"/>
                  </a:schemeClr>
                </a:solidFill>
              </a:rPr>
              <a:t>Чашук О.Ф., вчитель інформатики ЗОШ№23, Луцьк</a:t>
            </a:r>
            <a:endParaRPr lang="uk-UA" sz="105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dirty="0"/>
              <a:t> </a:t>
            </a:r>
          </a:p>
        </p:txBody>
      </p:sp>
      <p:pic>
        <p:nvPicPr>
          <p:cNvPr id="5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8314783" y="4305"/>
            <a:ext cx="646438" cy="6945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174" y="-23839"/>
            <a:ext cx="622689" cy="6945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994007" y="147262"/>
            <a:ext cx="7155986" cy="408623"/>
          </a:xfrm>
          <a:prstGeom prst="roundRect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90000" dir="5400000" sy="-100000" algn="bl" rotWithShape="0"/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uk-UA" b="1" dirty="0" smtClean="0">
                <a:solidFill>
                  <a:srgbClr val="FFFF00"/>
                </a:solidFill>
              </a:rPr>
              <a:t>Технічні та програмні засоби обробки документів та інформації</a:t>
            </a:r>
            <a:endParaRPr lang="uk-UA" b="1" dirty="0">
              <a:solidFill>
                <a:srgbClr val="FFFF00"/>
              </a:solidFill>
            </a:endParaRPr>
          </a:p>
        </p:txBody>
      </p:sp>
      <p:grpSp>
        <p:nvGrpSpPr>
          <p:cNvPr id="29" name="Группа 28"/>
          <p:cNvGrpSpPr/>
          <p:nvPr/>
        </p:nvGrpSpPr>
        <p:grpSpPr>
          <a:xfrm>
            <a:off x="78935" y="6124337"/>
            <a:ext cx="8986131" cy="733663"/>
            <a:chOff x="78935" y="6124337"/>
            <a:chExt cx="8986131" cy="733663"/>
          </a:xfrm>
        </p:grpSpPr>
        <p:sp>
          <p:nvSpPr>
            <p:cNvPr id="30" name="TextBox 29"/>
            <p:cNvSpPr txBox="1"/>
            <p:nvPr/>
          </p:nvSpPr>
          <p:spPr>
            <a:xfrm>
              <a:off x="78935" y="6124337"/>
              <a:ext cx="8986131" cy="733663"/>
            </a:xfrm>
            <a:prstGeom prst="leftRightArrow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just"/>
              <a:endParaRPr lang="uk-UA" b="1" dirty="0">
                <a:solidFill>
                  <a:srgbClr val="333300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35416" y="6309320"/>
              <a:ext cx="76740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uk-UA" b="1" spc="1200" dirty="0">
                <a:solidFill>
                  <a:srgbClr val="333300"/>
                </a:solidFill>
              </a:endParaRPr>
            </a:p>
          </p:txBody>
        </p:sp>
      </p:grpSp>
      <p:sp>
        <p:nvSpPr>
          <p:cNvPr id="8" name="Выноска со стрелкой вниз 7"/>
          <p:cNvSpPr/>
          <p:nvPr/>
        </p:nvSpPr>
        <p:spPr>
          <a:xfrm>
            <a:off x="305174" y="717556"/>
            <a:ext cx="8611728" cy="707231"/>
          </a:xfrm>
          <a:prstGeom prst="downArrowCallout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  <a:reflection blurRad="6350" stA="50000" endA="300" endPos="385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 defTabSz="933450"/>
            <a:r>
              <a:rPr lang="uk-UA" sz="2400" b="1" dirty="0" smtClean="0">
                <a:solidFill>
                  <a:schemeClr val="tx2">
                    <a:lumMod val="50000"/>
                  </a:schemeClr>
                </a:solidFill>
                <a:cs typeface="Times New Roman" panose="02020603050405020304" pitchFamily="18" charset="0"/>
              </a:rPr>
              <a:t>СЕД на ринку України</a:t>
            </a:r>
            <a:endParaRPr lang="uk-UA" sz="2400" b="1" dirty="0">
              <a:solidFill>
                <a:schemeClr val="tx2">
                  <a:lumMod val="50000"/>
                </a:schemeClr>
              </a:solidFill>
              <a:cs typeface="Times New Roman" panose="02020603050405020304" pitchFamily="18" charset="0"/>
            </a:endParaRPr>
          </a:p>
        </p:txBody>
      </p:sp>
      <p:pic>
        <p:nvPicPr>
          <p:cNvPr id="48" name="Picture 4" descr="Результат пошуку зображень за запитом &quot;кнопка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7906" y="190296"/>
            <a:ext cx="288720" cy="28872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4" descr="Результат пошуку зображень за запитом &quot;кнопка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3071" y="179069"/>
            <a:ext cx="288720" cy="28872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16519" y="6284855"/>
            <a:ext cx="80214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kern="0" spc="150" dirty="0" smtClean="0">
                <a:solidFill>
                  <a:schemeClr val="bg2">
                    <a:lumMod val="25000"/>
                  </a:schemeClr>
                </a:solidFill>
              </a:rPr>
              <a:t>Технічні та програмні засоби обробки документів та інформації</a:t>
            </a:r>
            <a:endParaRPr lang="uk-UA" b="1" kern="0" spc="15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050" name="Picture 2" descr="Ð ÐµÐ·ÑÐ»ÑÑÐ°Ñ Ð¿Ð¾ÑÑÐºÑ Ð·Ð¾Ð±ÑÐ°Ð¶ÐµÐ½Ñ Ð·Ð° Ð·Ð°Ð¿Ð¸ÑÐ¾Ð¼ &quot;Ð¡Ð¸ÑÑÐµÐ¼Ð° ÐµÐ»ÐµÐºÑÑÐ¾Ð½Ð½Ð¾Ð³Ð¾ Ð´Ð¾ÐºÑÐ¼ÐµÐ½ÑÐ¾Ð¾Ð±ÑÐ³Ñ&quot;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5534798"/>
            <a:ext cx="2134002" cy="589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Заголовок 4"/>
          <p:cNvSpPr txBox="1">
            <a:spLocks/>
          </p:cNvSpPr>
          <p:nvPr/>
        </p:nvSpPr>
        <p:spPr bwMode="auto">
          <a:xfrm>
            <a:off x="2987824" y="1424787"/>
            <a:ext cx="5904656" cy="4524493"/>
          </a:xfrm>
          <a:prstGeom prst="roundRect">
            <a:avLst/>
          </a:prstGeom>
          <a:solidFill>
            <a:srgbClr val="99FF99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uk-UA" sz="2400" b="1" dirty="0" err="1">
                <a:solidFill>
                  <a:srgbClr val="C00000"/>
                </a:solidFill>
                <a:cs typeface="Times New Roman" panose="02020603050405020304" pitchFamily="18" charset="0"/>
              </a:rPr>
              <a:t>Docs</a:t>
            </a:r>
            <a:r>
              <a:rPr lang="uk-UA" sz="2400" b="1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uk-UA" sz="2400" b="1" dirty="0" err="1">
                <a:solidFill>
                  <a:srgbClr val="C00000"/>
                </a:solidFill>
                <a:cs typeface="Times New Roman" panose="02020603050405020304" pitchFamily="18" charset="0"/>
              </a:rPr>
              <a:t>Fusion</a:t>
            </a:r>
            <a:r>
              <a:rPr lang="uk-UA" sz="2400" b="1" dirty="0">
                <a:solidFill>
                  <a:srgbClr val="C00000"/>
                </a:solidFill>
                <a:cs typeface="Times New Roman" panose="02020603050405020304" pitchFamily="18" charset="0"/>
              </a:rPr>
              <a:t> і </a:t>
            </a:r>
            <a:r>
              <a:rPr lang="uk-UA" sz="2400" b="1" dirty="0" err="1">
                <a:solidFill>
                  <a:srgbClr val="C00000"/>
                </a:solidFill>
                <a:cs typeface="Times New Roman" panose="02020603050405020304" pitchFamily="18" charset="0"/>
              </a:rPr>
              <a:t>Docs</a:t>
            </a:r>
            <a:r>
              <a:rPr lang="uk-UA" sz="2400" b="1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uk-UA" sz="2400" b="1" dirty="0" err="1">
                <a:solidFill>
                  <a:srgbClr val="C00000"/>
                </a:solidFill>
                <a:cs typeface="Times New Roman" panose="02020603050405020304" pitchFamily="18" charset="0"/>
              </a:rPr>
              <a:t>Open</a:t>
            </a:r>
            <a:r>
              <a:rPr lang="uk-UA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.  </a:t>
            </a:r>
            <a:r>
              <a:rPr lang="uk-UA" sz="2000" dirty="0">
                <a:solidFill>
                  <a:schemeClr val="tx1"/>
                </a:solidFill>
                <a:cs typeface="Times New Roman" panose="02020603050405020304" pitchFamily="18" charset="0"/>
              </a:rPr>
              <a:t>Системи можуть ефективно застосовуватися і в великих організаціях з великим числом співробітників (тисячі чоловік), і в невеликих фірмах з чисельністю 5-6 чоловік. Вони призначені в першу чергу для організацій, які займаються інтенсивним створенням документів і їх редагуванням  – головні офіси компаній, консалтингові компанії, органи влади і т. д. Системи є відкритими і містять засоби розробки для створення спеціалізованих додатків або інтеграції з іншими системами. </a:t>
            </a:r>
            <a:endParaRPr lang="ru-RU" sz="200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pic>
        <p:nvPicPr>
          <p:cNvPr id="20" name="Picture 2" descr="Ð ÐµÐ·ÑÐ»ÑÑÐ°Ñ Ð¿Ð¾ÑÑÐºÑ Ð·Ð¾Ð±ÑÐ°Ð¶ÐµÐ½Ñ Ð·Ð° Ð·Ð°Ð¿Ð¸ÑÐ¾Ð¼ &quot;Ð¡Ð¸ÑÑÐµÐ¼Ð° ÐµÐ»ÐµÐºÑÑÐ¾Ð½Ð½Ð¾Ð³Ð¾ Ð´Ð¾ÐºÑÐ¼ÐµÐ½ÑÐ¾Ð¾Ð±ÑÐ³Ñ&quot;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707"/>
          <a:stretch/>
        </p:blipFill>
        <p:spPr bwMode="auto">
          <a:xfrm>
            <a:off x="511203" y="3765256"/>
            <a:ext cx="2166694" cy="17871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Ð ÐµÐ·ÑÐ»ÑÑÐ°Ñ Ð¿Ð¾ÑÑÐºÑ Ð·Ð¾Ð±ÑÐ°Ð¶ÐµÐ½Ñ Ð·Ð° Ð·Ð°Ð¿Ð¸ÑÐ¾Ð¼ &quot;docs open&quot;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6240" y="1556792"/>
            <a:ext cx="2576620" cy="192731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091687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78934" y="1196752"/>
            <a:ext cx="8986131" cy="5015640"/>
          </a:xfrm>
          <a:prstGeom prst="round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  <a:tileRect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9" name="Нижний колонтитул 1"/>
          <p:cNvSpPr txBox="1">
            <a:spLocks/>
          </p:cNvSpPr>
          <p:nvPr/>
        </p:nvSpPr>
        <p:spPr>
          <a:xfrm>
            <a:off x="3491880" y="6284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uk-UA" sz="1050" dirty="0" smtClean="0">
                <a:solidFill>
                  <a:schemeClr val="tx2">
                    <a:lumMod val="25000"/>
                    <a:lumOff val="75000"/>
                  </a:schemeClr>
                </a:solidFill>
              </a:rPr>
              <a:t>Чашук О.Ф., вчитель інформатики ЗОШ№23, Луцьк</a:t>
            </a:r>
            <a:endParaRPr lang="uk-UA" sz="105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18" name="Нижний колонтитул 1"/>
          <p:cNvSpPr txBox="1">
            <a:spLocks/>
          </p:cNvSpPr>
          <p:nvPr/>
        </p:nvSpPr>
        <p:spPr>
          <a:xfrm>
            <a:off x="3707904" y="618204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uk-UA" sz="1050" dirty="0" smtClean="0">
                <a:solidFill>
                  <a:schemeClr val="tx2">
                    <a:lumMod val="25000"/>
                    <a:lumOff val="75000"/>
                  </a:schemeClr>
                </a:solidFill>
              </a:rPr>
              <a:t>Чашук О.Ф., вчитель інформатики ЗОШ№23, Луцьк</a:t>
            </a:r>
            <a:endParaRPr lang="uk-UA" sz="105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dirty="0"/>
              <a:t> </a:t>
            </a:r>
          </a:p>
        </p:txBody>
      </p:sp>
      <p:pic>
        <p:nvPicPr>
          <p:cNvPr id="5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8314783" y="4305"/>
            <a:ext cx="646438" cy="6945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174" y="-23839"/>
            <a:ext cx="622689" cy="6945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994007" y="147262"/>
            <a:ext cx="7155986" cy="408623"/>
          </a:xfrm>
          <a:prstGeom prst="roundRect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90000" dir="5400000" sy="-100000" algn="bl" rotWithShape="0"/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uk-UA" b="1" dirty="0" smtClean="0">
                <a:solidFill>
                  <a:srgbClr val="FFFF00"/>
                </a:solidFill>
              </a:rPr>
              <a:t>Технічні та програмні засоби обробки документів та інформації</a:t>
            </a:r>
            <a:endParaRPr lang="uk-UA" b="1" dirty="0">
              <a:solidFill>
                <a:srgbClr val="FFFF00"/>
              </a:solidFill>
            </a:endParaRPr>
          </a:p>
        </p:txBody>
      </p:sp>
      <p:grpSp>
        <p:nvGrpSpPr>
          <p:cNvPr id="29" name="Группа 28"/>
          <p:cNvGrpSpPr/>
          <p:nvPr/>
        </p:nvGrpSpPr>
        <p:grpSpPr>
          <a:xfrm>
            <a:off x="78935" y="6124337"/>
            <a:ext cx="8986131" cy="733663"/>
            <a:chOff x="78935" y="6124337"/>
            <a:chExt cx="8986131" cy="733663"/>
          </a:xfrm>
        </p:grpSpPr>
        <p:sp>
          <p:nvSpPr>
            <p:cNvPr id="30" name="TextBox 29"/>
            <p:cNvSpPr txBox="1"/>
            <p:nvPr/>
          </p:nvSpPr>
          <p:spPr>
            <a:xfrm>
              <a:off x="78935" y="6124337"/>
              <a:ext cx="8986131" cy="733663"/>
            </a:xfrm>
            <a:prstGeom prst="leftRightArrow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just"/>
              <a:endParaRPr lang="uk-UA" b="1" dirty="0">
                <a:solidFill>
                  <a:srgbClr val="333300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35416" y="6309320"/>
              <a:ext cx="76740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uk-UA" b="1" spc="1200" dirty="0">
                <a:solidFill>
                  <a:srgbClr val="333300"/>
                </a:solidFill>
              </a:endParaRPr>
            </a:p>
          </p:txBody>
        </p:sp>
      </p:grpSp>
      <p:sp>
        <p:nvSpPr>
          <p:cNvPr id="8" name="Выноска со стрелкой вниз 7"/>
          <p:cNvSpPr/>
          <p:nvPr/>
        </p:nvSpPr>
        <p:spPr>
          <a:xfrm>
            <a:off x="305174" y="717556"/>
            <a:ext cx="8611728" cy="707231"/>
          </a:xfrm>
          <a:prstGeom prst="downArrowCallout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  <a:reflection blurRad="6350" stA="50000" endA="300" endPos="385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 defTabSz="933450"/>
            <a:r>
              <a:rPr lang="uk-UA" sz="2400" b="1" dirty="0" smtClean="0">
                <a:solidFill>
                  <a:schemeClr val="tx2">
                    <a:lumMod val="50000"/>
                  </a:schemeClr>
                </a:solidFill>
                <a:cs typeface="Times New Roman" panose="02020603050405020304" pitchFamily="18" charset="0"/>
              </a:rPr>
              <a:t>СЕД на ринку України</a:t>
            </a:r>
            <a:endParaRPr lang="uk-UA" sz="2400" b="1" dirty="0">
              <a:solidFill>
                <a:schemeClr val="tx2">
                  <a:lumMod val="50000"/>
                </a:schemeClr>
              </a:solidFill>
              <a:cs typeface="Times New Roman" panose="02020603050405020304" pitchFamily="18" charset="0"/>
            </a:endParaRPr>
          </a:p>
        </p:txBody>
      </p:sp>
      <p:pic>
        <p:nvPicPr>
          <p:cNvPr id="48" name="Picture 4" descr="Результат пошуку зображень за запитом &quot;кнопка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7906" y="190296"/>
            <a:ext cx="288720" cy="28872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4" descr="Результат пошуку зображень за запитом &quot;кнопка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3071" y="179069"/>
            <a:ext cx="288720" cy="28872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16519" y="6284855"/>
            <a:ext cx="80214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kern="0" spc="150" dirty="0" smtClean="0">
                <a:solidFill>
                  <a:schemeClr val="bg2">
                    <a:lumMod val="25000"/>
                  </a:schemeClr>
                </a:solidFill>
              </a:rPr>
              <a:t>Технічні та програмні засоби обробки документів та інформації</a:t>
            </a:r>
            <a:endParaRPr lang="uk-UA" b="1" kern="0" spc="15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050" name="Picture 2" descr="Ð ÐµÐ·ÑÐ»ÑÑÐ°Ñ Ð¿Ð¾ÑÑÐºÑ Ð·Ð¾Ð±ÑÐ°Ð¶ÐµÐ½Ñ Ð·Ð° Ð·Ð°Ð¿Ð¸ÑÐ¾Ð¼ &quot;Ð¡Ð¸ÑÑÐµÐ¼Ð° ÐµÐ»ÐµÐºÑÑÐ¾Ð½Ð½Ð¾Ð³Ð¾ Ð´Ð¾ÐºÑÐ¼ÐµÐ½ÑÐ¾Ð¾Ð±ÑÐ³Ñ&quot;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5534798"/>
            <a:ext cx="2134002" cy="589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Заголовок 4"/>
          <p:cNvSpPr txBox="1">
            <a:spLocks/>
          </p:cNvSpPr>
          <p:nvPr/>
        </p:nvSpPr>
        <p:spPr bwMode="auto">
          <a:xfrm>
            <a:off x="3780603" y="1424787"/>
            <a:ext cx="5111877" cy="4524493"/>
          </a:xfrm>
          <a:prstGeom prst="roundRect">
            <a:avLst/>
          </a:prstGeom>
          <a:solidFill>
            <a:srgbClr val="99FF99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uk-UA" sz="2400" b="1" dirty="0" err="1">
                <a:solidFill>
                  <a:srgbClr val="C00000"/>
                </a:solidFill>
                <a:cs typeface="Times New Roman" panose="02020603050405020304" pitchFamily="18" charset="0"/>
              </a:rPr>
              <a:t>Optima</a:t>
            </a:r>
            <a:r>
              <a:rPr lang="uk-UA" sz="2400" b="1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uk-UA" sz="2400" b="1" dirty="0" err="1">
                <a:solidFill>
                  <a:srgbClr val="C00000"/>
                </a:solidFill>
                <a:cs typeface="Times New Roman" panose="02020603050405020304" pitchFamily="18" charset="0"/>
              </a:rPr>
              <a:t>Workflow</a:t>
            </a:r>
            <a:r>
              <a:rPr lang="uk-UA" sz="2400" b="1" dirty="0">
                <a:solidFill>
                  <a:srgbClr val="C00000"/>
                </a:solidFill>
                <a:cs typeface="Times New Roman" panose="02020603050405020304" pitchFamily="18" charset="0"/>
              </a:rPr>
              <a:t>. </a:t>
            </a:r>
            <a:r>
              <a:rPr lang="uk-UA" sz="2000" dirty="0">
                <a:solidFill>
                  <a:schemeClr val="tx1"/>
                </a:solidFill>
                <a:cs typeface="Times New Roman" panose="02020603050405020304" pitchFamily="18" charset="0"/>
              </a:rPr>
              <a:t>Система призначена для формалізації типових процедур роботи з документами  в організаціях, де така робота є щоденною практикою.  Система автоматизує процеси реєстрації документів за правилами діловодства, реалізує механізми анотування і збору резолюцій, доставки звітів про виконання </a:t>
            </a:r>
            <a:r>
              <a:rPr lang="uk-UA" sz="2000" dirty="0" smtClean="0">
                <a:solidFill>
                  <a:schemeClr val="tx1"/>
                </a:solidFill>
                <a:cs typeface="Times New Roman" panose="02020603050405020304" pitchFamily="18" charset="0"/>
              </a:rPr>
              <a:t>доручень</a:t>
            </a:r>
            <a:endParaRPr lang="ru-RU" sz="200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pic>
        <p:nvPicPr>
          <p:cNvPr id="20" name="Picture 2" descr="Ð ÐµÐ·ÑÐ»ÑÑÐ°Ñ Ð¿Ð¾ÑÑÐºÑ Ð·Ð¾Ð±ÑÐ°Ð¶ÐµÐ½Ñ Ð·Ð° Ð·Ð°Ð¿Ð¸ÑÐ¾Ð¼ &quot;Ð¡Ð¸ÑÑÐµÐ¼Ð° ÐµÐ»ÐµÐºÑÑÐ¾Ð½Ð½Ð¾Ð³Ð¾ Ð´Ð¾ÐºÑÐ¼ÐµÐ½ÑÐ¾Ð¾Ð±ÑÐ³Ñ&quot;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707"/>
          <a:stretch/>
        </p:blipFill>
        <p:spPr bwMode="auto">
          <a:xfrm>
            <a:off x="905887" y="3765256"/>
            <a:ext cx="2166694" cy="17871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ÐÐ¾Ð²âÑÐ·Ð°Ð½Ðµ Ð·Ð¾Ð±ÑÐ°Ð¶ÐµÐ½Ð½Ñ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98835"/>
            <a:ext cx="3475429" cy="13245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1046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78934" y="1196752"/>
            <a:ext cx="8986131" cy="5015640"/>
          </a:xfrm>
          <a:prstGeom prst="round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  <a:tileRect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9" name="Нижний колонтитул 1"/>
          <p:cNvSpPr txBox="1">
            <a:spLocks/>
          </p:cNvSpPr>
          <p:nvPr/>
        </p:nvSpPr>
        <p:spPr>
          <a:xfrm>
            <a:off x="3491880" y="6284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uk-UA" sz="1050" dirty="0" smtClean="0">
                <a:solidFill>
                  <a:schemeClr val="tx2">
                    <a:lumMod val="25000"/>
                    <a:lumOff val="75000"/>
                  </a:schemeClr>
                </a:solidFill>
              </a:rPr>
              <a:t>Чашук О.Ф., вчитель інформатики ЗОШ№23, Луцьк</a:t>
            </a:r>
            <a:endParaRPr lang="uk-UA" sz="105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18" name="Нижний колонтитул 1"/>
          <p:cNvSpPr txBox="1">
            <a:spLocks/>
          </p:cNvSpPr>
          <p:nvPr/>
        </p:nvSpPr>
        <p:spPr>
          <a:xfrm>
            <a:off x="3707904" y="618204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uk-UA" sz="1050" dirty="0" smtClean="0">
                <a:solidFill>
                  <a:schemeClr val="tx2">
                    <a:lumMod val="25000"/>
                    <a:lumOff val="75000"/>
                  </a:schemeClr>
                </a:solidFill>
              </a:rPr>
              <a:t>Чашук О.Ф., вчитель інформатики ЗОШ№23, Луцьк</a:t>
            </a:r>
            <a:endParaRPr lang="uk-UA" sz="105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dirty="0"/>
              <a:t> </a:t>
            </a:r>
          </a:p>
        </p:txBody>
      </p:sp>
      <p:pic>
        <p:nvPicPr>
          <p:cNvPr id="5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8314783" y="4305"/>
            <a:ext cx="646438" cy="6945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174" y="-23839"/>
            <a:ext cx="622689" cy="6945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994007" y="147262"/>
            <a:ext cx="7155986" cy="408623"/>
          </a:xfrm>
          <a:prstGeom prst="roundRect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90000" dir="5400000" sy="-100000" algn="bl" rotWithShape="0"/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uk-UA" b="1" dirty="0" smtClean="0">
                <a:solidFill>
                  <a:srgbClr val="FFFF00"/>
                </a:solidFill>
              </a:rPr>
              <a:t>Технічні та програмні засоби обробки документів та інформації</a:t>
            </a:r>
            <a:endParaRPr lang="uk-UA" b="1" dirty="0">
              <a:solidFill>
                <a:srgbClr val="FFFF00"/>
              </a:solidFill>
            </a:endParaRPr>
          </a:p>
        </p:txBody>
      </p:sp>
      <p:grpSp>
        <p:nvGrpSpPr>
          <p:cNvPr id="29" name="Группа 28"/>
          <p:cNvGrpSpPr/>
          <p:nvPr/>
        </p:nvGrpSpPr>
        <p:grpSpPr>
          <a:xfrm>
            <a:off x="78935" y="6124337"/>
            <a:ext cx="8986131" cy="733663"/>
            <a:chOff x="78935" y="6124337"/>
            <a:chExt cx="8986131" cy="733663"/>
          </a:xfrm>
        </p:grpSpPr>
        <p:sp>
          <p:nvSpPr>
            <p:cNvPr id="30" name="TextBox 29"/>
            <p:cNvSpPr txBox="1"/>
            <p:nvPr/>
          </p:nvSpPr>
          <p:spPr>
            <a:xfrm>
              <a:off x="78935" y="6124337"/>
              <a:ext cx="8986131" cy="733663"/>
            </a:xfrm>
            <a:prstGeom prst="leftRightArrow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just"/>
              <a:endParaRPr lang="uk-UA" b="1" dirty="0">
                <a:solidFill>
                  <a:srgbClr val="333300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35416" y="6309320"/>
              <a:ext cx="76740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uk-UA" b="1" spc="1200" dirty="0">
                <a:solidFill>
                  <a:srgbClr val="333300"/>
                </a:solidFill>
              </a:endParaRPr>
            </a:p>
          </p:txBody>
        </p:sp>
      </p:grpSp>
      <p:sp>
        <p:nvSpPr>
          <p:cNvPr id="8" name="Выноска со стрелкой вниз 7"/>
          <p:cNvSpPr/>
          <p:nvPr/>
        </p:nvSpPr>
        <p:spPr>
          <a:xfrm>
            <a:off x="305174" y="717556"/>
            <a:ext cx="8611728" cy="707231"/>
          </a:xfrm>
          <a:prstGeom prst="downArrowCallout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  <a:reflection blurRad="6350" stA="50000" endA="300" endPos="385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 defTabSz="933450"/>
            <a:r>
              <a:rPr lang="uk-UA" sz="2400" b="1" dirty="0">
                <a:solidFill>
                  <a:schemeClr val="tx2">
                    <a:lumMod val="50000"/>
                  </a:schemeClr>
                </a:solidFill>
                <a:cs typeface="Times New Roman" panose="02020603050405020304" pitchFamily="18" charset="0"/>
              </a:rPr>
              <a:t>Засоби обробки та зберігання </a:t>
            </a:r>
            <a:r>
              <a:rPr lang="uk-UA" sz="2400" b="1" dirty="0" smtClean="0">
                <a:solidFill>
                  <a:schemeClr val="tx2">
                    <a:lumMod val="50000"/>
                  </a:schemeClr>
                </a:solidFill>
                <a:cs typeface="Times New Roman" panose="02020603050405020304" pitchFamily="18" charset="0"/>
              </a:rPr>
              <a:t>документів</a:t>
            </a:r>
            <a:endParaRPr lang="ru-RU" sz="2400" b="1" dirty="0">
              <a:solidFill>
                <a:schemeClr val="tx2">
                  <a:lumMod val="50000"/>
                </a:schemeClr>
              </a:solidFill>
              <a:cs typeface="Times New Roman" panose="02020603050405020304" pitchFamily="18" charset="0"/>
            </a:endParaRPr>
          </a:p>
        </p:txBody>
      </p:sp>
      <p:pic>
        <p:nvPicPr>
          <p:cNvPr id="48" name="Picture 4" descr="Результат пошуку зображень за запитом &quot;кнопка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7906" y="190296"/>
            <a:ext cx="288720" cy="28872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4" descr="Результат пошуку зображень за запитом &quot;кнопка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3071" y="179069"/>
            <a:ext cx="288720" cy="28872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16519" y="6284855"/>
            <a:ext cx="80214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kern="0" spc="150" dirty="0" smtClean="0">
                <a:solidFill>
                  <a:schemeClr val="bg2">
                    <a:lumMod val="25000"/>
                  </a:schemeClr>
                </a:solidFill>
              </a:rPr>
              <a:t>Технічні та програмні засоби обробки документів та інформації</a:t>
            </a:r>
            <a:endParaRPr lang="uk-UA" b="1" kern="0" spc="15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050" name="Picture 2" descr="Ð ÐµÐ·ÑÐ»ÑÑÐ°Ñ Ð¿Ð¾ÑÑÐºÑ Ð·Ð¾Ð±ÑÐ°Ð¶ÐµÐ½Ñ Ð·Ð° Ð·Ð°Ð¿Ð¸ÑÐ¾Ð¼ &quot;Ð¡Ð¸ÑÑÐµÐ¼Ð° ÐµÐ»ÐµÐºÑÑÐ¾Ð½Ð½Ð¾Ð³Ð¾ Ð´Ð¾ÐºÑÐ¼ÐµÐ½ÑÐ¾Ð¾Ð±ÑÐ³Ñ&quot;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57979" y="4512416"/>
            <a:ext cx="2710066" cy="7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Группа 3"/>
          <p:cNvGrpSpPr/>
          <p:nvPr/>
        </p:nvGrpSpPr>
        <p:grpSpPr>
          <a:xfrm>
            <a:off x="305174" y="1424787"/>
            <a:ext cx="8611728" cy="4082423"/>
            <a:chOff x="870318" y="1405744"/>
            <a:chExt cx="7481438" cy="4802851"/>
          </a:xfrm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</p:grpSpPr>
        <p:sp>
          <p:nvSpPr>
            <p:cNvPr id="6" name="Полилиния 5"/>
            <p:cNvSpPr/>
            <p:nvPr/>
          </p:nvSpPr>
          <p:spPr>
            <a:xfrm>
              <a:off x="870318" y="1532697"/>
              <a:ext cx="2337949" cy="1402769"/>
            </a:xfrm>
            <a:prstGeom prst="snip2DiagRect">
              <a:avLst/>
            </a:prstGeom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 prst="relaxedInset"/>
            </a:sp3d>
          </p:spPr>
          <p:style>
            <a:lnRef idx="0">
              <a:scrgbClr r="0" g="0" b="0"/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uk-UA" b="1" kern="1200" dirty="0" err="1" smtClean="0">
                  <a:solidFill>
                    <a:schemeClr val="tx2">
                      <a:lumMod val="50000"/>
                    </a:schemeClr>
                  </a:solidFill>
                </a:rPr>
                <a:t>несвітлочутливі</a:t>
              </a:r>
              <a:r>
                <a:rPr lang="uk-UA" b="1" kern="1200" dirty="0" smtClean="0">
                  <a:solidFill>
                    <a:schemeClr val="tx2">
                      <a:lumMod val="50000"/>
                    </a:schemeClr>
                  </a:solidFill>
                </a:rPr>
                <a:t> носії інформації на паперовій основі</a:t>
              </a:r>
              <a:endParaRPr lang="uk-UA" b="1" kern="12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7" name="Полилиния 6"/>
            <p:cNvSpPr/>
            <p:nvPr/>
          </p:nvSpPr>
          <p:spPr>
            <a:xfrm>
              <a:off x="3325985" y="1405744"/>
              <a:ext cx="2564835" cy="1529722"/>
            </a:xfrm>
            <a:prstGeom prst="snip2DiagRect">
              <a:avLst/>
            </a:prstGeom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 prst="relaxedInset"/>
            </a:sp3d>
          </p:spPr>
          <p:style>
            <a:lnRef idx="0">
              <a:scrgbClr r="0" g="0" b="0"/>
            </a:lnRef>
            <a:fillRef idx="1">
              <a:schemeClr val="accent5">
                <a:hueOff val="-1655646"/>
                <a:satOff val="6635"/>
                <a:lumOff val="1438"/>
                <a:alphaOff val="0"/>
              </a:schemeClr>
            </a:fillRef>
            <a:effectRef idx="2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uk-UA" b="1" kern="1200" smtClean="0">
                  <a:solidFill>
                    <a:schemeClr val="tx2">
                      <a:lumMod val="50000"/>
                    </a:schemeClr>
                  </a:solidFill>
                </a:rPr>
                <a:t>носії для репрографічних процесів (термопапір, діазопапір, фотоплівка, калька, папір багатошаровий та інші)</a:t>
              </a:r>
              <a:endParaRPr lang="uk-UA" b="1" kern="120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9" name="Полилиния 8"/>
            <p:cNvSpPr/>
            <p:nvPr/>
          </p:nvSpPr>
          <p:spPr>
            <a:xfrm>
              <a:off x="6013807" y="1532697"/>
              <a:ext cx="2337949" cy="1402769"/>
            </a:xfrm>
            <a:prstGeom prst="snip2DiagRect">
              <a:avLst/>
            </a:prstGeom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 prst="relaxedInset"/>
            </a:sp3d>
          </p:spPr>
          <p:style>
            <a:lnRef idx="0">
              <a:scrgbClr r="0" g="0" b="0"/>
            </a:lnRef>
            <a:fillRef idx="1">
              <a:schemeClr val="accent5">
                <a:hueOff val="-3311292"/>
                <a:satOff val="13270"/>
                <a:lumOff val="2876"/>
                <a:alphaOff val="0"/>
              </a:schemeClr>
            </a:fillRef>
            <a:effectRef idx="2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uk-UA" b="1" kern="1200" smtClean="0">
                  <a:solidFill>
                    <a:schemeClr val="tx2">
                      <a:lumMod val="50000"/>
                    </a:schemeClr>
                  </a:solidFill>
                </a:rPr>
                <a:t>мікроносії візуальної інформації</a:t>
              </a:r>
              <a:endParaRPr lang="uk-UA" b="1" kern="120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870318" y="3169261"/>
              <a:ext cx="2337949" cy="1402769"/>
            </a:xfrm>
            <a:prstGeom prst="snip2DiagRect">
              <a:avLst/>
            </a:prstGeom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 prst="relaxedInset"/>
            </a:sp3d>
          </p:spPr>
          <p:style>
            <a:lnRef idx="0">
              <a:scrgbClr r="0" g="0" b="0"/>
            </a:lnRef>
            <a:fillRef idx="1">
              <a:schemeClr val="accent5">
                <a:hueOff val="-4966938"/>
                <a:satOff val="19906"/>
                <a:lumOff val="4314"/>
                <a:alphaOff val="0"/>
              </a:schemeClr>
            </a:fillRef>
            <a:effectRef idx="2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uk-UA" b="1" kern="1200" smtClean="0">
                  <a:solidFill>
                    <a:schemeClr val="tx2">
                      <a:lumMod val="50000"/>
                    </a:schemeClr>
                  </a:solidFill>
                </a:rPr>
                <a:t>звуконосії</a:t>
              </a:r>
              <a:endParaRPr lang="uk-UA" b="1" kern="120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3442062" y="3169261"/>
              <a:ext cx="2337949" cy="1402769"/>
            </a:xfrm>
            <a:prstGeom prst="snip2DiagRect">
              <a:avLst/>
            </a:prstGeom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 prst="relaxedInset"/>
            </a:sp3d>
          </p:spPr>
          <p:style>
            <a:lnRef idx="0">
              <a:scrgbClr r="0" g="0" b="0"/>
            </a:lnRef>
            <a:fillRef idx="1">
              <a:schemeClr val="accent5">
                <a:hueOff val="-6622584"/>
                <a:satOff val="26541"/>
                <a:lumOff val="5752"/>
                <a:alphaOff val="0"/>
              </a:schemeClr>
            </a:fillRef>
            <a:effectRef idx="2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uk-UA" b="1" kern="1200" smtClean="0">
                  <a:solidFill>
                    <a:schemeClr val="tx2">
                      <a:lumMod val="50000"/>
                    </a:schemeClr>
                  </a:solidFill>
                </a:rPr>
                <a:t>відеоносії </a:t>
              </a:r>
              <a:endParaRPr lang="uk-UA" b="1" kern="120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2" name="Полилиния 11"/>
            <p:cNvSpPr/>
            <p:nvPr/>
          </p:nvSpPr>
          <p:spPr>
            <a:xfrm>
              <a:off x="6013807" y="3169261"/>
              <a:ext cx="2337949" cy="1402769"/>
            </a:xfrm>
            <a:prstGeom prst="snip2DiagRect">
              <a:avLst/>
            </a:prstGeom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 prst="relaxedInset"/>
            </a:sp3d>
          </p:spPr>
          <p:style>
            <a:lnRef idx="0">
              <a:scrgbClr r="0" g="0" b="0"/>
            </a:lnRef>
            <a:fillRef idx="1">
              <a:schemeClr val="accent5">
                <a:hueOff val="-8278230"/>
                <a:satOff val="33176"/>
                <a:lumOff val="7190"/>
                <a:alphaOff val="0"/>
              </a:schemeClr>
            </a:fillRef>
            <a:effectRef idx="2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uk-UA" b="1" kern="1200" smtClean="0">
                  <a:solidFill>
                    <a:schemeClr val="tx2">
                      <a:lumMod val="50000"/>
                    </a:schemeClr>
                  </a:solidFill>
                </a:rPr>
                <a:t>магнітні носії для запису кодованої інформації </a:t>
              </a:r>
              <a:endParaRPr lang="uk-UA" b="1" kern="120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3" name="Полилиния 12"/>
            <p:cNvSpPr/>
            <p:nvPr/>
          </p:nvSpPr>
          <p:spPr>
            <a:xfrm>
              <a:off x="3442062" y="4805826"/>
              <a:ext cx="2337949" cy="1402769"/>
            </a:xfrm>
            <a:prstGeom prst="snip2DiagRect">
              <a:avLst/>
            </a:prstGeom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 prst="relaxedInset"/>
            </a:sp3d>
          </p:spPr>
          <p:style>
            <a:lnRef idx="0">
              <a:scrgbClr r="0" g="0" b="0"/>
            </a:lnRef>
            <a:fillRef idx="1">
              <a:schemeClr val="accent5">
                <a:hueOff val="-9933876"/>
                <a:satOff val="39811"/>
                <a:lumOff val="8628"/>
                <a:alphaOff val="0"/>
              </a:schemeClr>
            </a:fillRef>
            <a:effectRef idx="2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uk-UA" b="1" kern="1200" smtClean="0">
                  <a:solidFill>
                    <a:schemeClr val="tx2">
                      <a:lumMod val="50000"/>
                    </a:schemeClr>
                  </a:solidFill>
                </a:rPr>
                <a:t>машинні перфоносії для запису кодованої інформації</a:t>
              </a:r>
              <a:endParaRPr lang="uk-UA" b="1" kern="120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pic>
        <p:nvPicPr>
          <p:cNvPr id="27" name="Picture 2" descr="Ð ÐµÐ·ÑÐ»ÑÑÐ°Ñ Ð¿Ð¾ÑÑÐºÑ Ð·Ð¾Ð±ÑÐ°Ð¶ÐµÐ½Ñ Ð·Ð° Ð·Ð°Ð¿Ð¸ÑÐ¾Ð¼ &quot;Ð¡Ð¸ÑÑÐµÐ¼Ð° ÐµÐ»ÐµÐºÑÑÐ¾Ð½Ð½Ð¾Ð³Ð¾ Ð´Ð¾ÐºÑÐ¼ÐµÐ½ÑÐ¾Ð¾Ð±ÑÐ³Ñ&quot;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8910" y="4576813"/>
            <a:ext cx="2710066" cy="7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81456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78934" y="1196752"/>
            <a:ext cx="8986131" cy="5015640"/>
          </a:xfrm>
          <a:prstGeom prst="round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  <a:tileRect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9" name="Нижний колонтитул 1"/>
          <p:cNvSpPr txBox="1">
            <a:spLocks/>
          </p:cNvSpPr>
          <p:nvPr/>
        </p:nvSpPr>
        <p:spPr>
          <a:xfrm>
            <a:off x="3491880" y="6284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uk-UA" sz="1050" dirty="0" smtClean="0">
                <a:solidFill>
                  <a:schemeClr val="tx2">
                    <a:lumMod val="25000"/>
                    <a:lumOff val="75000"/>
                  </a:schemeClr>
                </a:solidFill>
              </a:rPr>
              <a:t>Чашук О.Ф., вчитель інформатики ЗОШ№23, Луцьк</a:t>
            </a:r>
            <a:endParaRPr lang="uk-UA" sz="105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18" name="Нижний колонтитул 1"/>
          <p:cNvSpPr txBox="1">
            <a:spLocks/>
          </p:cNvSpPr>
          <p:nvPr/>
        </p:nvSpPr>
        <p:spPr>
          <a:xfrm>
            <a:off x="3707904" y="618204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uk-UA" sz="1050" dirty="0" smtClean="0">
                <a:solidFill>
                  <a:schemeClr val="tx2">
                    <a:lumMod val="25000"/>
                    <a:lumOff val="75000"/>
                  </a:schemeClr>
                </a:solidFill>
              </a:rPr>
              <a:t>Чашук О.Ф., вчитель інформатики ЗОШ№23, Луцьк</a:t>
            </a:r>
            <a:endParaRPr lang="uk-UA" sz="105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dirty="0"/>
              <a:t> </a:t>
            </a:r>
          </a:p>
        </p:txBody>
      </p:sp>
      <p:pic>
        <p:nvPicPr>
          <p:cNvPr id="5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8314783" y="4305"/>
            <a:ext cx="646438" cy="6945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174" y="-23839"/>
            <a:ext cx="622689" cy="6945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994007" y="147262"/>
            <a:ext cx="7155986" cy="408623"/>
          </a:xfrm>
          <a:prstGeom prst="roundRect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90000" dir="5400000" sy="-100000" algn="bl" rotWithShape="0"/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uk-UA" b="1" dirty="0" smtClean="0">
                <a:solidFill>
                  <a:srgbClr val="FFFF00"/>
                </a:solidFill>
              </a:rPr>
              <a:t>Технічні та програмні засоби обробки документів та інформації</a:t>
            </a:r>
            <a:endParaRPr lang="uk-UA" b="1" dirty="0">
              <a:solidFill>
                <a:srgbClr val="FFFF00"/>
              </a:solidFill>
            </a:endParaRPr>
          </a:p>
        </p:txBody>
      </p:sp>
      <p:grpSp>
        <p:nvGrpSpPr>
          <p:cNvPr id="29" name="Группа 28"/>
          <p:cNvGrpSpPr/>
          <p:nvPr/>
        </p:nvGrpSpPr>
        <p:grpSpPr>
          <a:xfrm>
            <a:off x="78935" y="6124337"/>
            <a:ext cx="8986131" cy="733663"/>
            <a:chOff x="78935" y="6124337"/>
            <a:chExt cx="8986131" cy="733663"/>
          </a:xfrm>
        </p:grpSpPr>
        <p:sp>
          <p:nvSpPr>
            <p:cNvPr id="30" name="TextBox 29"/>
            <p:cNvSpPr txBox="1"/>
            <p:nvPr/>
          </p:nvSpPr>
          <p:spPr>
            <a:xfrm>
              <a:off x="78935" y="6124337"/>
              <a:ext cx="8986131" cy="733663"/>
            </a:xfrm>
            <a:prstGeom prst="leftRightArrow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just"/>
              <a:endParaRPr lang="uk-UA" b="1" dirty="0">
                <a:solidFill>
                  <a:srgbClr val="333300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35416" y="6309320"/>
              <a:ext cx="76740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uk-UA" b="1" spc="1200" dirty="0">
                <a:solidFill>
                  <a:srgbClr val="333300"/>
                </a:solidFill>
              </a:endParaRPr>
            </a:p>
          </p:txBody>
        </p:sp>
      </p:grpSp>
      <p:sp>
        <p:nvSpPr>
          <p:cNvPr id="8" name="Выноска со стрелкой вниз 7"/>
          <p:cNvSpPr/>
          <p:nvPr/>
        </p:nvSpPr>
        <p:spPr>
          <a:xfrm>
            <a:off x="305174" y="717556"/>
            <a:ext cx="8611728" cy="707231"/>
          </a:xfrm>
          <a:prstGeom prst="downArrowCallout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  <a:reflection blurRad="6350" stA="50000" endA="300" endPos="385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 defTabSz="933450"/>
            <a:r>
              <a:rPr lang="uk-UA" sz="2400" b="1" dirty="0">
                <a:solidFill>
                  <a:schemeClr val="tx2">
                    <a:lumMod val="50000"/>
                  </a:schemeClr>
                </a:solidFill>
                <a:cs typeface="Times New Roman" panose="02020603050405020304" pitchFamily="18" charset="0"/>
              </a:rPr>
              <a:t>Засоби обробки та зберігання </a:t>
            </a:r>
            <a:r>
              <a:rPr lang="uk-UA" sz="2400" b="1" dirty="0" smtClean="0">
                <a:solidFill>
                  <a:schemeClr val="tx2">
                    <a:lumMod val="50000"/>
                  </a:schemeClr>
                </a:solidFill>
                <a:cs typeface="Times New Roman" panose="02020603050405020304" pitchFamily="18" charset="0"/>
              </a:rPr>
              <a:t>документів</a:t>
            </a:r>
            <a:endParaRPr lang="ru-RU" sz="2400" b="1" dirty="0">
              <a:solidFill>
                <a:schemeClr val="tx2">
                  <a:lumMod val="50000"/>
                </a:schemeClr>
              </a:solidFill>
              <a:cs typeface="Times New Roman" panose="02020603050405020304" pitchFamily="18" charset="0"/>
            </a:endParaRPr>
          </a:p>
        </p:txBody>
      </p:sp>
      <p:pic>
        <p:nvPicPr>
          <p:cNvPr id="48" name="Picture 4" descr="Результат пошуку зображень за запитом &quot;кнопка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7906" y="190296"/>
            <a:ext cx="288720" cy="28872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4" descr="Результат пошуку зображень за запитом &quot;кнопка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3071" y="179069"/>
            <a:ext cx="288720" cy="28872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16519" y="6284855"/>
            <a:ext cx="80214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kern="0" spc="150" dirty="0" smtClean="0">
                <a:solidFill>
                  <a:schemeClr val="bg2">
                    <a:lumMod val="25000"/>
                  </a:schemeClr>
                </a:solidFill>
              </a:rPr>
              <a:t>Технічні та програмні засоби обробки документів та інформації</a:t>
            </a:r>
            <a:endParaRPr lang="uk-UA" b="1" kern="0" spc="15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050" name="Picture 2" descr="Ð ÐµÐ·ÑÐ»ÑÑÐ°Ñ Ð¿Ð¾ÑÑÐºÑ Ð·Ð¾Ð±ÑÐ°Ð¶ÐµÐ½Ñ Ð·Ð° Ð·Ð°Ð¿Ð¸ÑÐ¾Ð¼ &quot;Ð¡Ð¸ÑÑÐµÐ¼Ð° ÐµÐ»ÐµÐºÑÑÐ¾Ð½Ð½Ð¾Ð³Ð¾ Ð´Ð¾ÐºÑÐ¼ÐµÐ½ÑÐ¾Ð¾Ð±ÑÐ³Ñ&quot;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5375657"/>
            <a:ext cx="2710066" cy="7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4" name="Группа 13"/>
          <p:cNvGrpSpPr/>
          <p:nvPr/>
        </p:nvGrpSpPr>
        <p:grpSpPr>
          <a:xfrm>
            <a:off x="305174" y="1851198"/>
            <a:ext cx="8611727" cy="3498515"/>
            <a:chOff x="305174" y="1851198"/>
            <a:chExt cx="8611727" cy="3498515"/>
          </a:xfrm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</p:grpSpPr>
        <p:sp>
          <p:nvSpPr>
            <p:cNvPr id="15" name="Полилиния 14"/>
            <p:cNvSpPr/>
            <p:nvPr/>
          </p:nvSpPr>
          <p:spPr>
            <a:xfrm>
              <a:off x="305174" y="1851198"/>
              <a:ext cx="2691164" cy="1614699"/>
            </a:xfrm>
            <a:prstGeom prst="snip2DiagRect">
              <a:avLst/>
            </a:prstGeom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0">
              <a:scrgbClr r="0" g="0" b="0"/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lvl="0" algn="ctr" defTabSz="9779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uk-UA" b="1" kern="1200" dirty="0" smtClean="0">
                  <a:solidFill>
                    <a:schemeClr val="tx2">
                      <a:lumMod val="50000"/>
                    </a:schemeClr>
                  </a:solidFill>
                </a:rPr>
                <a:t>ручні письмові засоби</a:t>
              </a:r>
              <a:endParaRPr lang="uk-UA" kern="12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6" name="Полилиния 15"/>
            <p:cNvSpPr/>
            <p:nvPr/>
          </p:nvSpPr>
          <p:spPr>
            <a:xfrm>
              <a:off x="3265455" y="1851198"/>
              <a:ext cx="2691164" cy="1614699"/>
            </a:xfrm>
            <a:prstGeom prst="snip2DiagRect">
              <a:avLst/>
            </a:prstGeom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0">
              <a:scrgbClr r="0" g="0" b="0"/>
            </a:lnRef>
            <a:fillRef idx="1">
              <a:schemeClr val="accent5">
                <a:hueOff val="-2483469"/>
                <a:satOff val="9953"/>
                <a:lumOff val="2157"/>
                <a:alphaOff val="0"/>
              </a:schemeClr>
            </a:fillRef>
            <a:effectRef idx="2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lvl="0" algn="ctr" defTabSz="9779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uk-UA" b="1" kern="1200" smtClean="0">
                  <a:solidFill>
                    <a:schemeClr val="tx2">
                      <a:lumMod val="50000"/>
                    </a:schemeClr>
                  </a:solidFill>
                </a:rPr>
                <a:t>друкарські машинки</a:t>
              </a:r>
              <a:endParaRPr lang="uk-UA" kern="120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7" name="Полилиния 16"/>
            <p:cNvSpPr/>
            <p:nvPr/>
          </p:nvSpPr>
          <p:spPr>
            <a:xfrm>
              <a:off x="6225737" y="1851198"/>
              <a:ext cx="2691164" cy="1614699"/>
            </a:xfrm>
            <a:prstGeom prst="snip2DiagRect">
              <a:avLst/>
            </a:prstGeom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0">
              <a:scrgbClr r="0" g="0" b="0"/>
            </a:lnRef>
            <a:fillRef idx="1">
              <a:schemeClr val="accent5">
                <a:hueOff val="-4966938"/>
                <a:satOff val="19906"/>
                <a:lumOff val="4314"/>
                <a:alphaOff val="0"/>
              </a:schemeClr>
            </a:fillRef>
            <a:effectRef idx="2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lvl="0" algn="ctr" defTabSz="9779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uk-UA" b="1" kern="1200" smtClean="0">
                  <a:solidFill>
                    <a:schemeClr val="tx2">
                      <a:lumMod val="50000"/>
                    </a:schemeClr>
                  </a:solidFill>
                </a:rPr>
                <a:t>диктофонна техніка </a:t>
              </a:r>
              <a:endParaRPr lang="uk-UA" kern="120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20" name="Полилиния 19"/>
            <p:cNvSpPr/>
            <p:nvPr/>
          </p:nvSpPr>
          <p:spPr>
            <a:xfrm>
              <a:off x="1475656" y="3735014"/>
              <a:ext cx="3000822" cy="1614699"/>
            </a:xfrm>
            <a:prstGeom prst="snip2DiagRect">
              <a:avLst/>
            </a:prstGeom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0">
              <a:scrgbClr r="0" g="0" b="0"/>
            </a:lnRef>
            <a:fillRef idx="1">
              <a:schemeClr val="accent5">
                <a:hueOff val="-7450407"/>
                <a:satOff val="29858"/>
                <a:lumOff val="6471"/>
                <a:alphaOff val="0"/>
              </a:schemeClr>
            </a:fillRef>
            <a:effectRef idx="2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lvl="0" algn="ctr" defTabSz="9779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uk-UA" b="1" kern="1200" dirty="0" smtClean="0">
                  <a:solidFill>
                    <a:schemeClr val="tx2">
                      <a:lumMod val="50000"/>
                    </a:schemeClr>
                  </a:solidFill>
                </a:rPr>
                <a:t>друкарські пристрої персональних комп'ютерів і </a:t>
              </a:r>
              <a:r>
                <a:rPr lang="uk-UA" b="1" kern="1200" dirty="0" err="1" smtClean="0">
                  <a:solidFill>
                    <a:schemeClr val="tx2">
                      <a:lumMod val="50000"/>
                    </a:schemeClr>
                  </a:solidFill>
                </a:rPr>
                <a:t>графопобудовувачі</a:t>
              </a:r>
              <a:endParaRPr lang="uk-UA" kern="12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21" name="Полилиния 20"/>
            <p:cNvSpPr/>
            <p:nvPr/>
          </p:nvSpPr>
          <p:spPr>
            <a:xfrm>
              <a:off x="4745596" y="3735014"/>
              <a:ext cx="2691164" cy="1614699"/>
            </a:xfrm>
            <a:prstGeom prst="snip2DiagRect">
              <a:avLst/>
            </a:prstGeom>
            <a:ln>
              <a:noFill/>
            </a:ln>
            <a:effectLst/>
            <a:scene3d>
              <a:camera prst="orthographicFront">
                <a:rot lat="0" lon="0" rev="0"/>
              </a:camera>
              <a:lightRig rig="chilly" dir="t">
                <a:rot lat="0" lon="0" rev="18480000"/>
              </a:lightRig>
            </a:scene3d>
            <a:sp3d prstMaterial="clear">
              <a:bevelT h="63500"/>
            </a:sp3d>
          </p:spPr>
          <p:style>
            <a:lnRef idx="0">
              <a:scrgbClr r="0" g="0" b="0"/>
            </a:lnRef>
            <a:fillRef idx="1">
              <a:schemeClr val="accent5">
                <a:hueOff val="-9933876"/>
                <a:satOff val="39811"/>
                <a:lumOff val="8628"/>
                <a:alphaOff val="0"/>
              </a:schemeClr>
            </a:fillRef>
            <a:effectRef idx="2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lvl="0" algn="ctr" defTabSz="9779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uk-UA" b="1" kern="1200" smtClean="0">
                  <a:solidFill>
                    <a:schemeClr val="tx2">
                      <a:lumMod val="50000"/>
                    </a:schemeClr>
                  </a:solidFill>
                </a:rPr>
                <a:t>спеціалізовані програмні продукти для персональних комп'ютерів</a:t>
              </a:r>
              <a:endParaRPr lang="uk-UA" kern="120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3407312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78934" y="1196752"/>
            <a:ext cx="8986131" cy="5015640"/>
          </a:xfrm>
          <a:prstGeom prst="round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  <a:tileRect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9" name="Нижний колонтитул 1"/>
          <p:cNvSpPr txBox="1">
            <a:spLocks/>
          </p:cNvSpPr>
          <p:nvPr/>
        </p:nvSpPr>
        <p:spPr>
          <a:xfrm>
            <a:off x="3491880" y="6284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uk-UA" sz="1050" dirty="0" smtClean="0">
                <a:solidFill>
                  <a:schemeClr val="tx2">
                    <a:lumMod val="25000"/>
                    <a:lumOff val="75000"/>
                  </a:schemeClr>
                </a:solidFill>
              </a:rPr>
              <a:t>Чашук О.Ф., вчитель інформатики ЗОШ№23, Луцьк</a:t>
            </a:r>
            <a:endParaRPr lang="uk-UA" sz="105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18" name="Нижний колонтитул 1"/>
          <p:cNvSpPr txBox="1">
            <a:spLocks/>
          </p:cNvSpPr>
          <p:nvPr/>
        </p:nvSpPr>
        <p:spPr>
          <a:xfrm>
            <a:off x="3707904" y="618204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uk-UA" sz="1050" dirty="0" smtClean="0">
                <a:solidFill>
                  <a:schemeClr val="tx2">
                    <a:lumMod val="25000"/>
                    <a:lumOff val="75000"/>
                  </a:schemeClr>
                </a:solidFill>
              </a:rPr>
              <a:t>Чашук О.Ф., вчитель інформатики ЗОШ№23, Луцьк</a:t>
            </a:r>
            <a:endParaRPr lang="uk-UA" sz="105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dirty="0"/>
              <a:t> </a:t>
            </a:r>
          </a:p>
        </p:txBody>
      </p:sp>
      <p:pic>
        <p:nvPicPr>
          <p:cNvPr id="5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8314783" y="4305"/>
            <a:ext cx="646438" cy="6945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174" y="-23839"/>
            <a:ext cx="622689" cy="6945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994007" y="147262"/>
            <a:ext cx="7155986" cy="408623"/>
          </a:xfrm>
          <a:prstGeom prst="roundRect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90000" dir="5400000" sy="-100000" algn="bl" rotWithShape="0"/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uk-UA" b="1" dirty="0" smtClean="0">
                <a:solidFill>
                  <a:srgbClr val="FFFF00"/>
                </a:solidFill>
              </a:rPr>
              <a:t>Технічні та програмні засоби обробки документів та інформації</a:t>
            </a:r>
            <a:endParaRPr lang="uk-UA" b="1" dirty="0">
              <a:solidFill>
                <a:srgbClr val="FFFF00"/>
              </a:solidFill>
            </a:endParaRPr>
          </a:p>
        </p:txBody>
      </p:sp>
      <p:grpSp>
        <p:nvGrpSpPr>
          <p:cNvPr id="29" name="Группа 28"/>
          <p:cNvGrpSpPr/>
          <p:nvPr/>
        </p:nvGrpSpPr>
        <p:grpSpPr>
          <a:xfrm>
            <a:off x="78935" y="6124337"/>
            <a:ext cx="8986131" cy="733663"/>
            <a:chOff x="78935" y="6124337"/>
            <a:chExt cx="8986131" cy="733663"/>
          </a:xfrm>
        </p:grpSpPr>
        <p:sp>
          <p:nvSpPr>
            <p:cNvPr id="30" name="TextBox 29"/>
            <p:cNvSpPr txBox="1"/>
            <p:nvPr/>
          </p:nvSpPr>
          <p:spPr>
            <a:xfrm>
              <a:off x="78935" y="6124337"/>
              <a:ext cx="8986131" cy="733663"/>
            </a:xfrm>
            <a:prstGeom prst="leftRightArrow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just"/>
              <a:endParaRPr lang="uk-UA" b="1" dirty="0">
                <a:solidFill>
                  <a:srgbClr val="333300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35416" y="6309320"/>
              <a:ext cx="76740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uk-UA" b="1" spc="1200" dirty="0">
                <a:solidFill>
                  <a:srgbClr val="333300"/>
                </a:solidFill>
              </a:endParaRPr>
            </a:p>
          </p:txBody>
        </p:sp>
      </p:grpSp>
      <p:sp>
        <p:nvSpPr>
          <p:cNvPr id="8" name="Выноска со стрелкой вниз 7"/>
          <p:cNvSpPr/>
          <p:nvPr/>
        </p:nvSpPr>
        <p:spPr>
          <a:xfrm>
            <a:off x="305174" y="717556"/>
            <a:ext cx="8611728" cy="707231"/>
          </a:xfrm>
          <a:prstGeom prst="downArrowCallout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  <a:reflection blurRad="6350" stA="50000" endA="300" endPos="385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 defTabSz="933450"/>
            <a:r>
              <a:rPr lang="uk-UA" sz="2400" b="1" dirty="0">
                <a:solidFill>
                  <a:schemeClr val="tx2">
                    <a:lumMod val="50000"/>
                  </a:schemeClr>
                </a:solidFill>
                <a:cs typeface="Times New Roman" panose="02020603050405020304" pitchFamily="18" charset="0"/>
              </a:rPr>
              <a:t>Засоби обробки та зберігання </a:t>
            </a:r>
            <a:r>
              <a:rPr lang="uk-UA" sz="2400" b="1" dirty="0" smtClean="0">
                <a:solidFill>
                  <a:schemeClr val="tx2">
                    <a:lumMod val="50000"/>
                  </a:schemeClr>
                </a:solidFill>
                <a:cs typeface="Times New Roman" panose="02020603050405020304" pitchFamily="18" charset="0"/>
              </a:rPr>
              <a:t>документів</a:t>
            </a:r>
            <a:endParaRPr lang="ru-RU" sz="2400" b="1" dirty="0">
              <a:solidFill>
                <a:schemeClr val="tx2">
                  <a:lumMod val="50000"/>
                </a:schemeClr>
              </a:solidFill>
              <a:cs typeface="Times New Roman" panose="02020603050405020304" pitchFamily="18" charset="0"/>
            </a:endParaRPr>
          </a:p>
        </p:txBody>
      </p:sp>
      <p:pic>
        <p:nvPicPr>
          <p:cNvPr id="48" name="Picture 4" descr="Результат пошуку зображень за запитом &quot;кнопка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7906" y="190296"/>
            <a:ext cx="288720" cy="28872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4" descr="Результат пошуку зображень за запитом &quot;кнопка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3071" y="179069"/>
            <a:ext cx="288720" cy="28872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16519" y="6284855"/>
            <a:ext cx="80214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kern="0" spc="150" dirty="0" smtClean="0">
                <a:solidFill>
                  <a:schemeClr val="bg2">
                    <a:lumMod val="25000"/>
                  </a:schemeClr>
                </a:solidFill>
              </a:rPr>
              <a:t>Технічні та програмні засоби обробки документів та інформації</a:t>
            </a:r>
            <a:endParaRPr lang="uk-UA" b="1" kern="0" spc="15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050" name="Picture 2" descr="Ð ÐµÐ·ÑÐ»ÑÑÐ°Ñ Ð¿Ð¾ÑÑÐºÑ Ð·Ð¾Ð±ÑÐ°Ð¶ÐµÐ½Ñ Ð·Ð° Ð·Ð°Ð¿Ð¸ÑÐ¾Ð¼ &quot;Ð¡Ð¸ÑÑÐµÐ¼Ð° ÐµÐ»ÐµÐºÑÑÐ¾Ð½Ð½Ð¾Ð³Ð¾ Ð´Ð¾ÐºÑÐ¼ÐµÐ½ÑÐ¾Ð¾Ð±ÑÐ³Ñ&quot;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97469" y="5085183"/>
            <a:ext cx="2614515" cy="722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Группа 3"/>
          <p:cNvGrpSpPr/>
          <p:nvPr/>
        </p:nvGrpSpPr>
        <p:grpSpPr>
          <a:xfrm>
            <a:off x="414366" y="1628800"/>
            <a:ext cx="8449358" cy="4225970"/>
            <a:chOff x="1230261" y="1289818"/>
            <a:chExt cx="6761553" cy="4225970"/>
          </a:xfrm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</p:grpSpPr>
        <p:sp>
          <p:nvSpPr>
            <p:cNvPr id="6" name="Полилиния 5"/>
            <p:cNvSpPr/>
            <p:nvPr/>
          </p:nvSpPr>
          <p:spPr>
            <a:xfrm>
              <a:off x="1230261" y="1289818"/>
              <a:ext cx="2112985" cy="1267791"/>
            </a:xfrm>
            <a:prstGeom prst="snip2DiagRect">
              <a:avLst/>
            </a:prstGeom>
            <a:ln>
              <a:noFill/>
            </a:ln>
            <a:effectLst/>
            <a:sp3d prstMaterial="clear">
              <a:bevelT h="635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 rtl="0">
                <a:spcBef>
                  <a:spcPct val="0"/>
                </a:spcBef>
                <a:spcAft>
                  <a:spcPts val="0"/>
                </a:spcAft>
              </a:pPr>
              <a:r>
                <a:rPr lang="uk-UA" b="1" kern="1200" dirty="0" smtClean="0">
                  <a:solidFill>
                    <a:schemeClr val="tx2">
                      <a:lumMod val="50000"/>
                    </a:schemeClr>
                  </a:solidFill>
                </a:rPr>
                <a:t>фальцювальні, </a:t>
              </a:r>
              <a:r>
                <a:rPr lang="uk-UA" b="1" kern="1200" dirty="0" err="1" smtClean="0">
                  <a:solidFill>
                    <a:schemeClr val="tx2">
                      <a:lumMod val="50000"/>
                    </a:schemeClr>
                  </a:solidFill>
                </a:rPr>
                <a:t>бігувальні</a:t>
              </a:r>
              <a:r>
                <a:rPr lang="uk-UA" b="1" kern="1200" dirty="0" smtClean="0">
                  <a:solidFill>
                    <a:schemeClr val="tx2">
                      <a:lumMod val="50000"/>
                    </a:schemeClr>
                  </a:solidFill>
                </a:rPr>
                <a:t>, </a:t>
              </a:r>
              <a:r>
                <a:rPr lang="uk-UA" b="1" kern="1200" dirty="0" err="1" smtClean="0">
                  <a:solidFill>
                    <a:schemeClr val="tx2">
                      <a:lumMod val="50000"/>
                    </a:schemeClr>
                  </a:solidFill>
                </a:rPr>
                <a:t>перфоруючі</a:t>
              </a:r>
              <a:r>
                <a:rPr lang="uk-UA" b="1" kern="1200" dirty="0" smtClean="0">
                  <a:solidFill>
                    <a:schemeClr val="tx2">
                      <a:lumMod val="50000"/>
                    </a:schemeClr>
                  </a:solidFill>
                </a:rPr>
                <a:t> і ріжучі машини (</a:t>
              </a:r>
              <a:r>
                <a:rPr lang="uk-UA" b="1" kern="1200" dirty="0" err="1" smtClean="0">
                  <a:solidFill>
                    <a:schemeClr val="tx2">
                      <a:lumMod val="50000"/>
                    </a:schemeClr>
                  </a:solidFill>
                </a:rPr>
                <a:t>фольдери</a:t>
              </a:r>
              <a:r>
                <a:rPr lang="uk-UA" b="1" kern="1200" dirty="0" smtClean="0">
                  <a:solidFill>
                    <a:schemeClr val="tx2">
                      <a:lumMod val="50000"/>
                    </a:schemeClr>
                  </a:solidFill>
                </a:rPr>
                <a:t>) </a:t>
              </a:r>
              <a:endParaRPr lang="uk-UA" b="1" kern="12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7" name="Полилиния 6"/>
            <p:cNvSpPr/>
            <p:nvPr/>
          </p:nvSpPr>
          <p:spPr>
            <a:xfrm>
              <a:off x="3554545" y="1289818"/>
              <a:ext cx="2112985" cy="1267791"/>
            </a:xfrm>
            <a:prstGeom prst="snip2DiagRect">
              <a:avLst/>
            </a:prstGeom>
            <a:ln>
              <a:noFill/>
            </a:ln>
            <a:effectLst/>
            <a:sp3d prstMaterial="clear">
              <a:bevelT h="635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1655646"/>
                <a:satOff val="6635"/>
                <a:lumOff val="1438"/>
                <a:alphaOff val="0"/>
              </a:schemeClr>
            </a:fillRef>
            <a:effectRef idx="2">
              <a:schemeClr val="accent5">
                <a:hueOff val="-1655646"/>
                <a:satOff val="6635"/>
                <a:lumOff val="143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 rtl="0">
                <a:spcBef>
                  <a:spcPct val="0"/>
                </a:spcBef>
                <a:spcAft>
                  <a:spcPts val="0"/>
                </a:spcAft>
              </a:pPr>
              <a:r>
                <a:rPr lang="uk-UA" b="1" kern="1200" smtClean="0">
                  <a:solidFill>
                    <a:schemeClr val="tx2">
                      <a:lumMod val="50000"/>
                    </a:schemeClr>
                  </a:solidFill>
                </a:rPr>
                <a:t>листовідбірні та сортувальні пристрої</a:t>
              </a:r>
              <a:endParaRPr lang="uk-UA" b="1" kern="120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9" name="Полилиния 8"/>
            <p:cNvSpPr/>
            <p:nvPr/>
          </p:nvSpPr>
          <p:spPr>
            <a:xfrm>
              <a:off x="5878829" y="1289818"/>
              <a:ext cx="2112985" cy="1267791"/>
            </a:xfrm>
            <a:prstGeom prst="snip2DiagRect">
              <a:avLst/>
            </a:prstGeom>
            <a:ln>
              <a:noFill/>
            </a:ln>
            <a:effectLst/>
            <a:sp3d prstMaterial="clear">
              <a:bevelT h="635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3311292"/>
                <a:satOff val="13270"/>
                <a:lumOff val="2876"/>
                <a:alphaOff val="0"/>
              </a:schemeClr>
            </a:fillRef>
            <a:effectRef idx="2">
              <a:schemeClr val="accent5">
                <a:hueOff val="-3311292"/>
                <a:satOff val="13270"/>
                <a:lumOff val="2876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 rtl="0">
                <a:spcBef>
                  <a:spcPct val="0"/>
                </a:spcBef>
                <a:spcAft>
                  <a:spcPts val="0"/>
                </a:spcAft>
              </a:pPr>
              <a:r>
                <a:rPr lang="uk-UA" b="1" kern="1200" smtClean="0">
                  <a:solidFill>
                    <a:schemeClr val="tx2">
                      <a:lumMod val="50000"/>
                    </a:schemeClr>
                  </a:solidFill>
                </a:rPr>
                <a:t>скріплююче і склеююче обладнання, брошюровальні машини</a:t>
              </a:r>
              <a:endParaRPr lang="uk-UA" b="1" kern="120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1230261" y="2768907"/>
              <a:ext cx="2112985" cy="1267791"/>
            </a:xfrm>
            <a:prstGeom prst="snip2DiagRect">
              <a:avLst/>
            </a:prstGeom>
            <a:ln>
              <a:noFill/>
            </a:ln>
            <a:effectLst/>
            <a:sp3d prstMaterial="clear">
              <a:bevelT h="635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4966938"/>
                <a:satOff val="19906"/>
                <a:lumOff val="4314"/>
                <a:alphaOff val="0"/>
              </a:schemeClr>
            </a:fillRef>
            <a:effectRef idx="2">
              <a:schemeClr val="accent5">
                <a:hueOff val="-4966938"/>
                <a:satOff val="19906"/>
                <a:lumOff val="4314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 rtl="0">
                <a:spcBef>
                  <a:spcPct val="0"/>
                </a:spcBef>
                <a:spcAft>
                  <a:spcPts val="0"/>
                </a:spcAft>
              </a:pPr>
              <a:r>
                <a:rPr lang="uk-UA" b="1" kern="1200" smtClean="0">
                  <a:solidFill>
                    <a:schemeClr val="tx2">
                      <a:lumMod val="50000"/>
                    </a:schemeClr>
                  </a:solidFill>
                </a:rPr>
                <a:t>конвертовідкриваючі і ріжучі пристрої</a:t>
              </a:r>
              <a:endParaRPr lang="uk-UA" b="1" kern="120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3554544" y="2674521"/>
              <a:ext cx="2212944" cy="1362178"/>
            </a:xfrm>
            <a:prstGeom prst="snip2DiagRect">
              <a:avLst/>
            </a:prstGeom>
            <a:ln>
              <a:noFill/>
            </a:ln>
            <a:effectLst/>
            <a:sp3d prstMaterial="clear">
              <a:bevelT h="635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6622584"/>
                <a:satOff val="26541"/>
                <a:lumOff val="5752"/>
                <a:alphaOff val="0"/>
              </a:schemeClr>
            </a:fillRef>
            <a:effectRef idx="2">
              <a:schemeClr val="accent5">
                <a:hueOff val="-6622584"/>
                <a:satOff val="26541"/>
                <a:lumOff val="5752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 rtl="0">
                <a:spcBef>
                  <a:spcPct val="0"/>
                </a:spcBef>
                <a:spcAft>
                  <a:spcPts val="0"/>
                </a:spcAft>
              </a:pPr>
              <a:r>
                <a:rPr lang="uk-UA" b="1" kern="1200" dirty="0" smtClean="0">
                  <a:solidFill>
                    <a:schemeClr val="tx2">
                      <a:lumMod val="50000"/>
                    </a:schemeClr>
                  </a:solidFill>
                </a:rPr>
                <a:t>машини для нанесення захисних покриттів на документ (</a:t>
              </a:r>
              <a:r>
                <a:rPr lang="uk-UA" b="1" kern="1200" dirty="0" err="1" smtClean="0">
                  <a:solidFill>
                    <a:schemeClr val="tx2">
                      <a:lumMod val="50000"/>
                    </a:schemeClr>
                  </a:solidFill>
                </a:rPr>
                <a:t>ламінатори</a:t>
              </a:r>
              <a:r>
                <a:rPr lang="uk-UA" b="1" kern="1200" dirty="0" smtClean="0">
                  <a:solidFill>
                    <a:schemeClr val="tx2">
                      <a:lumMod val="50000"/>
                    </a:schemeClr>
                  </a:solidFill>
                </a:rPr>
                <a:t> і </a:t>
              </a:r>
              <a:r>
                <a:rPr lang="uk-UA" b="1" kern="1200" dirty="0" err="1" smtClean="0">
                  <a:solidFill>
                    <a:schemeClr val="tx2">
                      <a:lumMod val="50000"/>
                    </a:schemeClr>
                  </a:solidFill>
                </a:rPr>
                <a:t>лакофарбувальні</a:t>
              </a:r>
              <a:r>
                <a:rPr lang="uk-UA" b="1" kern="1200" dirty="0" smtClean="0">
                  <a:solidFill>
                    <a:schemeClr val="tx2">
                      <a:lumMod val="50000"/>
                    </a:schemeClr>
                  </a:solidFill>
                </a:rPr>
                <a:t> станки)</a:t>
              </a:r>
              <a:endParaRPr lang="uk-UA" b="1" kern="12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2" name="Полилиния 11"/>
            <p:cNvSpPr/>
            <p:nvPr/>
          </p:nvSpPr>
          <p:spPr>
            <a:xfrm>
              <a:off x="5878829" y="2768907"/>
              <a:ext cx="2112985" cy="1267791"/>
            </a:xfrm>
            <a:prstGeom prst="snip2DiagRect">
              <a:avLst/>
            </a:prstGeom>
            <a:ln>
              <a:noFill/>
            </a:ln>
            <a:effectLst/>
            <a:sp3d prstMaterial="clear">
              <a:bevelT h="635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8278230"/>
                <a:satOff val="33176"/>
                <a:lumOff val="7190"/>
                <a:alphaOff val="0"/>
              </a:schemeClr>
            </a:fillRef>
            <a:effectRef idx="2">
              <a:schemeClr val="accent5">
                <a:hueOff val="-8278230"/>
                <a:satOff val="33176"/>
                <a:lumOff val="719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 rtl="0">
                <a:spcBef>
                  <a:spcPct val="0"/>
                </a:spcBef>
                <a:spcAft>
                  <a:spcPts val="0"/>
                </a:spcAft>
              </a:pPr>
              <a:r>
                <a:rPr lang="uk-UA" b="1" kern="1200" smtClean="0">
                  <a:solidFill>
                    <a:schemeClr val="tx2">
                      <a:lumMod val="50000"/>
                    </a:schemeClr>
                  </a:solidFill>
                </a:rPr>
                <a:t>адресувальні, штемпелювальні і франкірувальні машини </a:t>
              </a:r>
              <a:endParaRPr lang="uk-UA" b="1" kern="120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3" name="Полилиния 12"/>
            <p:cNvSpPr/>
            <p:nvPr/>
          </p:nvSpPr>
          <p:spPr>
            <a:xfrm>
              <a:off x="3554545" y="4247997"/>
              <a:ext cx="2112985" cy="1267791"/>
            </a:xfrm>
            <a:prstGeom prst="snip2DiagRect">
              <a:avLst/>
            </a:prstGeom>
            <a:ln>
              <a:noFill/>
            </a:ln>
            <a:effectLst/>
            <a:sp3d prstMaterial="clear">
              <a:bevelT h="635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9933876"/>
                <a:satOff val="39811"/>
                <a:lumOff val="8628"/>
                <a:alphaOff val="0"/>
              </a:schemeClr>
            </a:fillRef>
            <a:effectRef idx="2">
              <a:schemeClr val="accent5">
                <a:hueOff val="-9933876"/>
                <a:satOff val="39811"/>
                <a:lumOff val="862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 rtl="0">
                <a:spcBef>
                  <a:spcPct val="0"/>
                </a:spcBef>
                <a:spcAft>
                  <a:spcPts val="0"/>
                </a:spcAft>
              </a:pPr>
              <a:r>
                <a:rPr lang="uk-UA" b="1" kern="1200" smtClean="0">
                  <a:solidFill>
                    <a:schemeClr val="tx2">
                      <a:lumMod val="50000"/>
                    </a:schemeClr>
                  </a:solidFill>
                </a:rPr>
                <a:t>машини для знищення документів (шредери)</a:t>
              </a:r>
              <a:endParaRPr lang="uk-UA" b="1" kern="120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pic>
        <p:nvPicPr>
          <p:cNvPr id="33" name="Picture 2" descr="Ð ÐµÐ·ÑÐ»ÑÑÐ°Ñ Ð¿Ð¾ÑÑÐºÑ Ð·Ð¾Ð±ÑÐ°Ð¶ÐµÐ½Ñ Ð·Ð° Ð·Ð°Ð¿Ð¸ÑÐ¾Ð¼ &quot;Ð¡Ð¸ÑÑÐµÐ¼Ð° ÐµÐ»ÐµÐºÑÑÐ¾Ð½Ð½Ð¾Ð³Ð¾ Ð´Ð¾ÐºÑÐ¼ÐµÐ½ÑÐ¾Ð¾Ð±ÑÐ³Ñ&quot;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2054" y="4972560"/>
            <a:ext cx="2614515" cy="722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2" descr="Ð ÐµÐ·ÑÐ»ÑÑÐ°Ñ Ð¿Ð¾ÑÑÐºÑ Ð·Ð¾Ð±ÑÐ°Ð¶ÐµÐ½Ñ Ð·Ð° Ð·Ð°Ð¿Ð¸ÑÐ¾Ð¼ &quot;Ð¡Ð¸ÑÑÐµÐ¼Ð° ÐµÐ»ÐµÐºÑÑÐ¾Ð½Ð½Ð¾Ð³Ð¾ Ð´Ð¾ÐºÑÐ¼ÐµÐ½ÑÐ¾Ð¾Ð±ÑÐ³Ñ&quot;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2053" y="4996714"/>
            <a:ext cx="2614515" cy="722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875647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78934" y="1196752"/>
            <a:ext cx="8986131" cy="5015640"/>
          </a:xfrm>
          <a:prstGeom prst="round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  <a:tileRect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9" name="Нижний колонтитул 1"/>
          <p:cNvSpPr txBox="1">
            <a:spLocks/>
          </p:cNvSpPr>
          <p:nvPr/>
        </p:nvSpPr>
        <p:spPr>
          <a:xfrm>
            <a:off x="3491880" y="6284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uk-UA" sz="1050" dirty="0" smtClean="0">
                <a:solidFill>
                  <a:schemeClr val="tx2">
                    <a:lumMod val="25000"/>
                    <a:lumOff val="75000"/>
                  </a:schemeClr>
                </a:solidFill>
              </a:rPr>
              <a:t>Чашук О.Ф., вчитель інформатики ЗОШ№23, Луцьк</a:t>
            </a:r>
            <a:endParaRPr lang="uk-UA" sz="105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18" name="Нижний колонтитул 1"/>
          <p:cNvSpPr txBox="1">
            <a:spLocks/>
          </p:cNvSpPr>
          <p:nvPr/>
        </p:nvSpPr>
        <p:spPr>
          <a:xfrm>
            <a:off x="3707904" y="618204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uk-UA" sz="1050" dirty="0" smtClean="0">
                <a:solidFill>
                  <a:schemeClr val="tx2">
                    <a:lumMod val="25000"/>
                    <a:lumOff val="75000"/>
                  </a:schemeClr>
                </a:solidFill>
              </a:rPr>
              <a:t>Чашук О.Ф., вчитель інформатики ЗОШ№23, Луцьк</a:t>
            </a:r>
            <a:endParaRPr lang="uk-UA" sz="105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dirty="0"/>
              <a:t> </a:t>
            </a:r>
          </a:p>
        </p:txBody>
      </p:sp>
      <p:pic>
        <p:nvPicPr>
          <p:cNvPr id="5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8314783" y="4305"/>
            <a:ext cx="646438" cy="6945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174" y="-23839"/>
            <a:ext cx="622689" cy="6945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994007" y="147262"/>
            <a:ext cx="7155986" cy="408623"/>
          </a:xfrm>
          <a:prstGeom prst="roundRect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90000" dir="5400000" sy="-100000" algn="bl" rotWithShape="0"/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uk-UA" b="1" dirty="0" smtClean="0">
                <a:solidFill>
                  <a:srgbClr val="FFFF00"/>
                </a:solidFill>
              </a:rPr>
              <a:t>Технічні та програмні засоби обробки документів та інформації</a:t>
            </a:r>
            <a:endParaRPr lang="uk-UA" b="1" dirty="0">
              <a:solidFill>
                <a:srgbClr val="FFFF00"/>
              </a:solidFill>
            </a:endParaRPr>
          </a:p>
        </p:txBody>
      </p:sp>
      <p:grpSp>
        <p:nvGrpSpPr>
          <p:cNvPr id="29" name="Группа 28"/>
          <p:cNvGrpSpPr/>
          <p:nvPr/>
        </p:nvGrpSpPr>
        <p:grpSpPr>
          <a:xfrm>
            <a:off x="78935" y="6124337"/>
            <a:ext cx="8986131" cy="733663"/>
            <a:chOff x="78935" y="6124337"/>
            <a:chExt cx="8986131" cy="733663"/>
          </a:xfrm>
        </p:grpSpPr>
        <p:sp>
          <p:nvSpPr>
            <p:cNvPr id="30" name="TextBox 29"/>
            <p:cNvSpPr txBox="1"/>
            <p:nvPr/>
          </p:nvSpPr>
          <p:spPr>
            <a:xfrm>
              <a:off x="78935" y="6124337"/>
              <a:ext cx="8986131" cy="733663"/>
            </a:xfrm>
            <a:prstGeom prst="leftRightArrow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just"/>
              <a:endParaRPr lang="uk-UA" b="1" dirty="0">
                <a:solidFill>
                  <a:srgbClr val="333300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35416" y="6309320"/>
              <a:ext cx="76740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uk-UA" b="1" spc="1200" dirty="0">
                <a:solidFill>
                  <a:srgbClr val="333300"/>
                </a:solidFill>
              </a:endParaRPr>
            </a:p>
          </p:txBody>
        </p:sp>
      </p:grpSp>
      <p:sp>
        <p:nvSpPr>
          <p:cNvPr id="8" name="Выноска со стрелкой вниз 7"/>
          <p:cNvSpPr/>
          <p:nvPr/>
        </p:nvSpPr>
        <p:spPr>
          <a:xfrm>
            <a:off x="305174" y="717556"/>
            <a:ext cx="8611728" cy="707231"/>
          </a:xfrm>
          <a:prstGeom prst="downArrowCallout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  <a:reflection blurRad="6350" stA="50000" endA="300" endPos="385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 defTabSz="933450"/>
            <a:r>
              <a:rPr lang="uk-UA" sz="2400" b="1" dirty="0">
                <a:solidFill>
                  <a:schemeClr val="tx2">
                    <a:lumMod val="50000"/>
                  </a:schemeClr>
                </a:solidFill>
                <a:cs typeface="Times New Roman" panose="02020603050405020304" pitchFamily="18" charset="0"/>
              </a:rPr>
              <a:t>Технічні засоби інформаційної діяльності</a:t>
            </a:r>
            <a:endParaRPr lang="uk-UA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8" name="Picture 4" descr="Результат пошуку зображень за запитом &quot;кнопка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7906" y="190296"/>
            <a:ext cx="288720" cy="28872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4" descr="Результат пошуку зображень за запитом &quot;кнопка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3071" y="179069"/>
            <a:ext cx="288720" cy="28872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16519" y="6284855"/>
            <a:ext cx="80214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kern="0" spc="150" dirty="0" smtClean="0">
                <a:solidFill>
                  <a:schemeClr val="bg2">
                    <a:lumMod val="25000"/>
                  </a:schemeClr>
                </a:solidFill>
              </a:rPr>
              <a:t>Технічні та програмні засоби обробки документів та інформації</a:t>
            </a:r>
            <a:endParaRPr lang="uk-UA" b="1" kern="0" spc="15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050" name="Picture 2" descr="Ð ÐµÐ·ÑÐ»ÑÑÐ°Ñ Ð¿Ð¾ÑÑÐºÑ Ð·Ð¾Ð±ÑÐ°Ð¶ÐµÐ½Ñ Ð·Ð° Ð·Ð°Ð¿Ð¸ÑÐ¾Ð¼ &quot;Ð¡Ð¸ÑÑÐµÐ¼Ð° ÐµÐ»ÐµÐºÑÑÐ¾Ð½Ð½Ð¾Ð³Ð¾ Ð´Ð¾ÐºÑÐ¼ÐµÐ½ÑÐ¾Ð¾Ð±ÑÐ³Ñ&quot;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5375657"/>
            <a:ext cx="2710066" cy="7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Табличка 6"/>
          <p:cNvSpPr/>
          <p:nvPr/>
        </p:nvSpPr>
        <p:spPr>
          <a:xfrm>
            <a:off x="699227" y="1652314"/>
            <a:ext cx="7610265" cy="425773"/>
          </a:xfrm>
          <a:prstGeom prst="plaque">
            <a:avLst/>
          </a:prstGeom>
          <a:solidFill>
            <a:srgbClr val="92D05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37957" tIns="45720" rIns="45720" bIns="45720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uk-UA" sz="2000" kern="1200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засоби складання і виготовлення документів</a:t>
            </a:r>
            <a:endParaRPr lang="ru-RU" sz="2000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33118" y="1599092"/>
            <a:ext cx="554750" cy="532216"/>
          </a:xfrm>
          <a:prstGeom prst="ellipse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Табличка 9"/>
          <p:cNvSpPr/>
          <p:nvPr/>
        </p:nvSpPr>
        <p:spPr>
          <a:xfrm>
            <a:off x="1084803" y="2291348"/>
            <a:ext cx="7447637" cy="425773"/>
          </a:xfrm>
          <a:prstGeom prst="plaque">
            <a:avLst/>
          </a:prstGeom>
          <a:solidFill>
            <a:srgbClr val="92D05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37957" tIns="45720" rIns="45720" bIns="45720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uk-UA" sz="2000" kern="1200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засоби копіювання і розмножування документів</a:t>
            </a:r>
            <a:endParaRPr lang="ru-RU" sz="2000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818694" y="2238127"/>
            <a:ext cx="554750" cy="532216"/>
          </a:xfrm>
          <a:prstGeom prst="ellipse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Табличка 11"/>
          <p:cNvSpPr/>
          <p:nvPr/>
        </p:nvSpPr>
        <p:spPr>
          <a:xfrm>
            <a:off x="1296096" y="2929914"/>
            <a:ext cx="7341907" cy="425773"/>
          </a:xfrm>
          <a:prstGeom prst="plaque">
            <a:avLst/>
          </a:prstGeom>
          <a:solidFill>
            <a:srgbClr val="92D05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37957" tIns="45720" rIns="45720" bIns="45720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uk-UA" sz="2000" kern="1200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засоби зберігання та транспортування документів</a:t>
            </a:r>
            <a:endParaRPr lang="ru-RU" sz="2000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029988" y="2876693"/>
            <a:ext cx="554750" cy="532216"/>
          </a:xfrm>
          <a:prstGeom prst="ellipse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4" name="Табличка 13"/>
          <p:cNvSpPr/>
          <p:nvPr/>
        </p:nvSpPr>
        <p:spPr>
          <a:xfrm>
            <a:off x="1363560" y="3568949"/>
            <a:ext cx="7483021" cy="425773"/>
          </a:xfrm>
          <a:prstGeom prst="plaque">
            <a:avLst/>
          </a:prstGeom>
          <a:solidFill>
            <a:srgbClr val="92D05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37957" tIns="45720" rIns="45720" bIns="45720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uk-UA" sz="2000" kern="1200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засоби адміністративно-управлінського зв'язку</a:t>
            </a:r>
            <a:endParaRPr lang="ru-RU" sz="2000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1097452" y="3515727"/>
            <a:ext cx="554750" cy="532216"/>
          </a:xfrm>
          <a:prstGeom prst="ellipse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6" name="Табличка 15"/>
          <p:cNvSpPr/>
          <p:nvPr/>
        </p:nvSpPr>
        <p:spPr>
          <a:xfrm>
            <a:off x="1363560" y="4207983"/>
            <a:ext cx="7483021" cy="425773"/>
          </a:xfrm>
          <a:prstGeom prst="plaque">
            <a:avLst/>
          </a:prstGeom>
          <a:solidFill>
            <a:srgbClr val="92D05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37957" tIns="45720" rIns="45720" bIns="45720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uk-UA" sz="2000" kern="1200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автомати, друкуючі пристрої, диктофони</a:t>
            </a:r>
            <a:endParaRPr lang="ru-RU" sz="2000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1097452" y="4154762"/>
            <a:ext cx="554750" cy="532216"/>
          </a:xfrm>
          <a:prstGeom prst="ellipse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1" name="Табличка 20"/>
          <p:cNvSpPr/>
          <p:nvPr/>
        </p:nvSpPr>
        <p:spPr>
          <a:xfrm>
            <a:off x="1117641" y="4846550"/>
            <a:ext cx="7520362" cy="425773"/>
          </a:xfrm>
          <a:prstGeom prst="plaque">
            <a:avLst/>
          </a:prstGeom>
          <a:solidFill>
            <a:srgbClr val="92D05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37957" tIns="45720" rIns="45720" bIns="45720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uk-UA" sz="2000" kern="12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адресувальні, маркувальні, палітурні машини, ламінатори</a:t>
            </a:r>
            <a:endParaRPr lang="ru-RU" sz="2000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886158" y="4793328"/>
            <a:ext cx="554750" cy="532216"/>
          </a:xfrm>
          <a:prstGeom prst="ellipse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3" name="Табличка 22"/>
          <p:cNvSpPr/>
          <p:nvPr/>
        </p:nvSpPr>
        <p:spPr>
          <a:xfrm>
            <a:off x="732065" y="5485584"/>
            <a:ext cx="7800375" cy="425773"/>
          </a:xfrm>
          <a:prstGeom prst="plaque">
            <a:avLst/>
          </a:prstGeom>
          <a:solidFill>
            <a:srgbClr val="92D05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37957" tIns="45720" rIns="45720" bIns="45720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uk-UA" sz="2000" kern="12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засоби репрографії, засоби оперативної поліграфії</a:t>
            </a:r>
            <a:endParaRPr lang="ru-RU" sz="2000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465956" y="5432362"/>
            <a:ext cx="554750" cy="532216"/>
          </a:xfrm>
          <a:prstGeom prst="ellipse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xmlns="" val="12823160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 5"/>
          <p:cNvSpPr/>
          <p:nvPr/>
        </p:nvSpPr>
        <p:spPr>
          <a:xfrm>
            <a:off x="179512" y="174967"/>
            <a:ext cx="8856984" cy="5246919"/>
          </a:xfrm>
          <a:custGeom>
            <a:avLst/>
            <a:gdLst>
              <a:gd name="connsiteX0" fmla="*/ 0 w 8291264"/>
              <a:gd name="connsiteY0" fmla="*/ 328458 h 1970707"/>
              <a:gd name="connsiteX1" fmla="*/ 328458 w 8291264"/>
              <a:gd name="connsiteY1" fmla="*/ 0 h 1970707"/>
              <a:gd name="connsiteX2" fmla="*/ 7962806 w 8291264"/>
              <a:gd name="connsiteY2" fmla="*/ 0 h 1970707"/>
              <a:gd name="connsiteX3" fmla="*/ 8291264 w 8291264"/>
              <a:gd name="connsiteY3" fmla="*/ 328458 h 1970707"/>
              <a:gd name="connsiteX4" fmla="*/ 8291264 w 8291264"/>
              <a:gd name="connsiteY4" fmla="*/ 1642249 h 1970707"/>
              <a:gd name="connsiteX5" fmla="*/ 7962806 w 8291264"/>
              <a:gd name="connsiteY5" fmla="*/ 1970707 h 1970707"/>
              <a:gd name="connsiteX6" fmla="*/ 328458 w 8291264"/>
              <a:gd name="connsiteY6" fmla="*/ 1970707 h 1970707"/>
              <a:gd name="connsiteX7" fmla="*/ 0 w 8291264"/>
              <a:gd name="connsiteY7" fmla="*/ 1642249 h 1970707"/>
              <a:gd name="connsiteX8" fmla="*/ 0 w 8291264"/>
              <a:gd name="connsiteY8" fmla="*/ 328458 h 19707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91264" h="1970707">
                <a:moveTo>
                  <a:pt x="0" y="328458"/>
                </a:moveTo>
                <a:cubicBezTo>
                  <a:pt x="0" y="147056"/>
                  <a:pt x="147056" y="0"/>
                  <a:pt x="328458" y="0"/>
                </a:cubicBezTo>
                <a:lnTo>
                  <a:pt x="7962806" y="0"/>
                </a:lnTo>
                <a:cubicBezTo>
                  <a:pt x="8144208" y="0"/>
                  <a:pt x="8291264" y="147056"/>
                  <a:pt x="8291264" y="328458"/>
                </a:cubicBezTo>
                <a:lnTo>
                  <a:pt x="8291264" y="1642249"/>
                </a:lnTo>
                <a:cubicBezTo>
                  <a:pt x="8291264" y="1823651"/>
                  <a:pt x="8144208" y="1970707"/>
                  <a:pt x="7962806" y="1970707"/>
                </a:cubicBezTo>
                <a:lnTo>
                  <a:pt x="328458" y="1970707"/>
                </a:lnTo>
                <a:cubicBezTo>
                  <a:pt x="147056" y="1970707"/>
                  <a:pt x="0" y="1823651"/>
                  <a:pt x="0" y="1642249"/>
                </a:cubicBezTo>
                <a:lnTo>
                  <a:pt x="0" y="328458"/>
                </a:lnTo>
                <a:close/>
              </a:path>
            </a:pathLst>
          </a:custGeom>
          <a:effectLst>
            <a:reflection blurRad="6350" stA="52000" endA="300" endPos="35000" dir="5400000" sy="-100000" algn="bl" rotWithShape="0"/>
          </a:effectLst>
          <a:scene3d>
            <a:camera prst="orthographicFront"/>
            <a:lightRig rig="threePt" dir="t">
              <a:rot lat="0" lon="0" rev="7500000"/>
            </a:lightRig>
          </a:scene3d>
          <a:sp3d prstMaterial="plastic">
            <a:bevelT w="127000" h="25400" prst="relaxedInset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spcFirstLastPara="0" vert="horz" wrap="square" lIns="301942" tIns="301942" rIns="301942" bIns="301942" numCol="1" spcCol="1270" anchor="ctr" anchorCtr="0">
            <a:noAutofit/>
          </a:bodyPr>
          <a:lstStyle/>
          <a:p>
            <a:pPr marL="1074738" lvl="0" indent="0" algn="ctr" defTabSz="24003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5400" b="1" kern="1200" dirty="0" smtClean="0"/>
          </a:p>
        </p:txBody>
      </p:sp>
      <p:sp>
        <p:nvSpPr>
          <p:cNvPr id="5" name="Нижний колонтитул 1"/>
          <p:cNvSpPr txBox="1">
            <a:spLocks/>
          </p:cNvSpPr>
          <p:nvPr/>
        </p:nvSpPr>
        <p:spPr>
          <a:xfrm>
            <a:off x="3707904" y="618204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uk-UA" sz="1050" dirty="0" smtClean="0">
                <a:solidFill>
                  <a:schemeClr val="tx2">
                    <a:lumMod val="25000"/>
                    <a:lumOff val="75000"/>
                  </a:schemeClr>
                </a:solidFill>
              </a:rPr>
              <a:t>Чашук О.Ф., вчитель інформатики ЗОШ№23, Луцьк</a:t>
            </a:r>
            <a:endParaRPr lang="uk-UA" sz="105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87874"/>
            <a:ext cx="3194455" cy="936104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436" b="33689"/>
          <a:stretch/>
        </p:blipFill>
        <p:spPr bwMode="auto">
          <a:xfrm>
            <a:off x="1269241" y="1227517"/>
            <a:ext cx="7025391" cy="12973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71800" y="4076031"/>
            <a:ext cx="4001042" cy="3000780"/>
          </a:xfrm>
          <a:prstGeom prst="rect">
            <a:avLst/>
          </a:prstGeom>
          <a:ln w="38100" cap="sq">
            <a:solidFill>
              <a:srgbClr val="58433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  <a:softEdge rad="635000"/>
          </a:effectLst>
        </p:spPr>
      </p:pic>
      <p:grpSp>
        <p:nvGrpSpPr>
          <p:cNvPr id="8" name="Группа 7"/>
          <p:cNvGrpSpPr/>
          <p:nvPr/>
        </p:nvGrpSpPr>
        <p:grpSpPr>
          <a:xfrm>
            <a:off x="1106079" y="2686050"/>
            <a:ext cx="7351713" cy="1485900"/>
            <a:chOff x="895350" y="2686050"/>
            <a:chExt cx="7351713" cy="1485900"/>
          </a:xfrm>
        </p:grpSpPr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5350" y="2686050"/>
              <a:ext cx="7351713" cy="1485900"/>
            </a:xfrm>
            <a:prstGeom prst="rect">
              <a:avLst/>
            </a:prstGeom>
            <a:no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Прямоугольник 6"/>
            <p:cNvSpPr/>
            <p:nvPr/>
          </p:nvSpPr>
          <p:spPr>
            <a:xfrm>
              <a:off x="2149304" y="3136611"/>
              <a:ext cx="6012800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uk-UA" sz="3600" b="1" dirty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Документи та документообіг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0051674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78934" y="1196752"/>
            <a:ext cx="8986131" cy="5015640"/>
          </a:xfrm>
          <a:prstGeom prst="round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  <a:tileRect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9" name="Нижний колонтитул 1"/>
          <p:cNvSpPr txBox="1">
            <a:spLocks/>
          </p:cNvSpPr>
          <p:nvPr/>
        </p:nvSpPr>
        <p:spPr>
          <a:xfrm>
            <a:off x="3491880" y="6284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uk-UA" sz="1050" dirty="0" smtClean="0">
                <a:solidFill>
                  <a:schemeClr val="tx2">
                    <a:lumMod val="25000"/>
                    <a:lumOff val="75000"/>
                  </a:schemeClr>
                </a:solidFill>
              </a:rPr>
              <a:t>Чашук О.Ф., вчитель інформатики ЗОШ№23, Луцьк</a:t>
            </a:r>
            <a:endParaRPr lang="uk-UA" sz="105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18" name="Нижний колонтитул 1"/>
          <p:cNvSpPr txBox="1">
            <a:spLocks/>
          </p:cNvSpPr>
          <p:nvPr/>
        </p:nvSpPr>
        <p:spPr>
          <a:xfrm>
            <a:off x="3707904" y="618204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uk-UA" sz="1050" dirty="0" smtClean="0">
                <a:solidFill>
                  <a:schemeClr val="tx2">
                    <a:lumMod val="25000"/>
                    <a:lumOff val="75000"/>
                  </a:schemeClr>
                </a:solidFill>
              </a:rPr>
              <a:t>Чашук О.Ф., вчитель інформатики ЗОШ№23, Луцьк</a:t>
            </a:r>
            <a:endParaRPr lang="uk-UA" sz="105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dirty="0"/>
              <a:t> </a:t>
            </a:r>
          </a:p>
        </p:txBody>
      </p:sp>
      <p:pic>
        <p:nvPicPr>
          <p:cNvPr id="5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8314783" y="4305"/>
            <a:ext cx="646438" cy="6945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174" y="-23839"/>
            <a:ext cx="622689" cy="6945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994007" y="147262"/>
            <a:ext cx="7155986" cy="408623"/>
          </a:xfrm>
          <a:prstGeom prst="roundRect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90000" dir="5400000" sy="-100000" algn="bl" rotWithShape="0"/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uk-UA" b="1" dirty="0" smtClean="0">
                <a:solidFill>
                  <a:srgbClr val="FFFF00"/>
                </a:solidFill>
              </a:rPr>
              <a:t>Технічні та програмні засоби обробки документів та інформації</a:t>
            </a:r>
            <a:endParaRPr lang="uk-UA" b="1" dirty="0">
              <a:solidFill>
                <a:srgbClr val="FFFF00"/>
              </a:solidFill>
            </a:endParaRPr>
          </a:p>
        </p:txBody>
      </p:sp>
      <p:grpSp>
        <p:nvGrpSpPr>
          <p:cNvPr id="29" name="Группа 28"/>
          <p:cNvGrpSpPr/>
          <p:nvPr/>
        </p:nvGrpSpPr>
        <p:grpSpPr>
          <a:xfrm>
            <a:off x="78935" y="6124337"/>
            <a:ext cx="8986131" cy="733663"/>
            <a:chOff x="78935" y="6124337"/>
            <a:chExt cx="8986131" cy="733663"/>
          </a:xfrm>
        </p:grpSpPr>
        <p:sp>
          <p:nvSpPr>
            <p:cNvPr id="30" name="TextBox 29"/>
            <p:cNvSpPr txBox="1"/>
            <p:nvPr/>
          </p:nvSpPr>
          <p:spPr>
            <a:xfrm>
              <a:off x="78935" y="6124337"/>
              <a:ext cx="8986131" cy="733663"/>
            </a:xfrm>
            <a:prstGeom prst="leftRightArrow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just"/>
              <a:endParaRPr lang="uk-UA" b="1" dirty="0">
                <a:solidFill>
                  <a:srgbClr val="333300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35416" y="6309320"/>
              <a:ext cx="76740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uk-UA" b="1" spc="1200" dirty="0">
                <a:solidFill>
                  <a:srgbClr val="333300"/>
                </a:solidFill>
              </a:endParaRPr>
            </a:p>
          </p:txBody>
        </p:sp>
      </p:grpSp>
      <p:sp>
        <p:nvSpPr>
          <p:cNvPr id="8" name="Выноска со стрелкой вниз 7"/>
          <p:cNvSpPr/>
          <p:nvPr/>
        </p:nvSpPr>
        <p:spPr>
          <a:xfrm>
            <a:off x="305174" y="717556"/>
            <a:ext cx="8611728" cy="707231"/>
          </a:xfrm>
          <a:prstGeom prst="downArrowCallout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  <a:reflection blurRad="6350" stA="50000" endA="300" endPos="385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 defTabSz="933450"/>
            <a:r>
              <a:rPr lang="uk-UA" sz="2400" b="1" dirty="0">
                <a:solidFill>
                  <a:schemeClr val="tx2">
                    <a:lumMod val="50000"/>
                  </a:schemeClr>
                </a:solidFill>
                <a:cs typeface="Times New Roman" panose="02020603050405020304" pitchFamily="18" charset="0"/>
              </a:rPr>
              <a:t>Системи передавання </a:t>
            </a:r>
            <a:r>
              <a:rPr lang="uk-UA" sz="2400" b="1" dirty="0" err="1">
                <a:solidFill>
                  <a:schemeClr val="tx2">
                    <a:lumMod val="50000"/>
                  </a:schemeClr>
                </a:solidFill>
                <a:cs typeface="Times New Roman" panose="02020603050405020304" pitchFamily="18" charset="0"/>
              </a:rPr>
              <a:t>недокументованих</a:t>
            </a:r>
            <a:r>
              <a:rPr lang="uk-UA" sz="2400" b="1" dirty="0">
                <a:solidFill>
                  <a:schemeClr val="tx2">
                    <a:lumMod val="50000"/>
                  </a:schemeClr>
                </a:solidFill>
                <a:cs typeface="Times New Roman" panose="02020603050405020304" pitchFamily="18" charset="0"/>
              </a:rPr>
              <a:t> </a:t>
            </a:r>
            <a:r>
              <a:rPr lang="uk-UA" sz="2400" b="1" dirty="0" smtClean="0">
                <a:solidFill>
                  <a:schemeClr val="tx2">
                    <a:lumMod val="50000"/>
                  </a:schemeClr>
                </a:solidFill>
                <a:cs typeface="Times New Roman" panose="02020603050405020304" pitchFamily="18" charset="0"/>
              </a:rPr>
              <a:t>даних</a:t>
            </a:r>
            <a:endParaRPr lang="uk-UA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8" name="Picture 4" descr="Результат пошуку зображень за запитом &quot;кнопка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7906" y="190296"/>
            <a:ext cx="288720" cy="28872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4" descr="Результат пошуку зображень за запитом &quot;кнопка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3071" y="179069"/>
            <a:ext cx="288720" cy="28872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16519" y="6284855"/>
            <a:ext cx="80214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kern="0" spc="150" dirty="0" smtClean="0">
                <a:solidFill>
                  <a:schemeClr val="bg2">
                    <a:lumMod val="25000"/>
                  </a:schemeClr>
                </a:solidFill>
              </a:rPr>
              <a:t>Технічні та програмні засоби обробки документів та інформації</a:t>
            </a:r>
            <a:endParaRPr lang="uk-UA" b="1" kern="0" spc="15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050" name="Picture 2" descr="Ð ÐµÐ·ÑÐ»ÑÑÐ°Ñ Ð¿Ð¾ÑÑÐºÑ Ð·Ð¾Ð±ÑÐ°Ð¶ÐµÐ½Ñ Ð·Ð° Ð·Ð°Ð¿Ð¸ÑÐ¾Ð¼ &quot;Ð¡Ð¸ÑÑÐµÐ¼Ð° ÐµÐ»ÐµÐºÑÑÐ¾Ð½Ð½Ð¾Ð³Ð¾ Ð´Ð¾ÐºÑÐ¼ÐµÐ½ÑÐ¾Ð¾Ð±ÑÐ³Ñ&quot;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5375657"/>
            <a:ext cx="2710066" cy="7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Группа 1"/>
          <p:cNvGrpSpPr/>
          <p:nvPr/>
        </p:nvGrpSpPr>
        <p:grpSpPr>
          <a:xfrm>
            <a:off x="668303" y="1577628"/>
            <a:ext cx="7915922" cy="3283304"/>
            <a:chOff x="2446443" y="1569796"/>
            <a:chExt cx="4800939" cy="4800938"/>
          </a:xfrm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</p:grpSpPr>
        <p:sp>
          <p:nvSpPr>
            <p:cNvPr id="4" name="Полилиния 3"/>
            <p:cNvSpPr/>
            <p:nvPr/>
          </p:nvSpPr>
          <p:spPr>
            <a:xfrm>
              <a:off x="2446443" y="1569796"/>
              <a:ext cx="2346282" cy="2346282"/>
            </a:xfrm>
            <a:custGeom>
              <a:avLst/>
              <a:gdLst>
                <a:gd name="connsiteX0" fmla="*/ 0 w 2346282"/>
                <a:gd name="connsiteY0" fmla="*/ 2346282 h 2346282"/>
                <a:gd name="connsiteX1" fmla="*/ 2346282 w 2346282"/>
                <a:gd name="connsiteY1" fmla="*/ 0 h 2346282"/>
                <a:gd name="connsiteX2" fmla="*/ 2346282 w 2346282"/>
                <a:gd name="connsiteY2" fmla="*/ 2346282 h 2346282"/>
                <a:gd name="connsiteX3" fmla="*/ 0 w 2346282"/>
                <a:gd name="connsiteY3" fmla="*/ 2346282 h 2346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6282" h="2346282">
                  <a:moveTo>
                    <a:pt x="0" y="2346282"/>
                  </a:moveTo>
                  <a:cubicBezTo>
                    <a:pt x="0" y="1050466"/>
                    <a:pt x="1050466" y="0"/>
                    <a:pt x="2346282" y="0"/>
                  </a:cubicBezTo>
                  <a:lnTo>
                    <a:pt x="2346282" y="2346282"/>
                  </a:lnTo>
                  <a:lnTo>
                    <a:pt x="0" y="2346282"/>
                  </a:lnTo>
                  <a:close/>
                </a:path>
              </a:pathLst>
            </a:custGeom>
            <a:ln>
              <a:noFill/>
            </a:ln>
            <a:effectLst/>
            <a:sp3d prstMaterial="clear">
              <a:bevelT h="63500"/>
            </a:sp3d>
          </p:spPr>
          <p:style>
            <a:lnRef idx="0">
              <a:scrgbClr r="0" g="0" b="0"/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29450" tIns="829450" rIns="142240" bIns="14224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uk-UA" sz="2800" b="1" kern="1200" smtClean="0">
                  <a:solidFill>
                    <a:schemeClr val="tx2">
                      <a:lumMod val="50000"/>
                    </a:schemeClr>
                  </a:solidFill>
                  <a:latin typeface="+mn-lt"/>
                  <a:cs typeface="Times New Roman" panose="02020603050405020304" pitchFamily="18" charset="0"/>
                </a:rPr>
                <a:t>телефонний зв'язок</a:t>
              </a:r>
              <a:endParaRPr lang="ru-RU" sz="2800" b="1" kern="1200" dirty="0">
                <a:solidFill>
                  <a:schemeClr val="tx2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endParaRPr>
            </a:p>
          </p:txBody>
        </p:sp>
        <p:sp>
          <p:nvSpPr>
            <p:cNvPr id="6" name="Полилиния 5"/>
            <p:cNvSpPr/>
            <p:nvPr/>
          </p:nvSpPr>
          <p:spPr>
            <a:xfrm>
              <a:off x="4901099" y="1569796"/>
              <a:ext cx="2346282" cy="2346282"/>
            </a:xfrm>
            <a:custGeom>
              <a:avLst/>
              <a:gdLst>
                <a:gd name="connsiteX0" fmla="*/ 0 w 2346282"/>
                <a:gd name="connsiteY0" fmla="*/ 2346282 h 2346282"/>
                <a:gd name="connsiteX1" fmla="*/ 2346282 w 2346282"/>
                <a:gd name="connsiteY1" fmla="*/ 0 h 2346282"/>
                <a:gd name="connsiteX2" fmla="*/ 2346282 w 2346282"/>
                <a:gd name="connsiteY2" fmla="*/ 2346282 h 2346282"/>
                <a:gd name="connsiteX3" fmla="*/ 0 w 2346282"/>
                <a:gd name="connsiteY3" fmla="*/ 2346282 h 2346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6282" h="2346282">
                  <a:moveTo>
                    <a:pt x="0" y="0"/>
                  </a:moveTo>
                  <a:cubicBezTo>
                    <a:pt x="1295816" y="0"/>
                    <a:pt x="2346282" y="1050466"/>
                    <a:pt x="2346282" y="2346282"/>
                  </a:cubicBezTo>
                  <a:lnTo>
                    <a:pt x="0" y="2346282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  <a:effectLst/>
            <a:sp3d prstMaterial="clear">
              <a:bevelT h="63500"/>
            </a:sp3d>
          </p:spPr>
          <p:style>
            <a:lnRef idx="0">
              <a:scrgbClr r="0" g="0" b="0"/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2240" tIns="829450" rIns="829450" bIns="14224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uk-UA" sz="2800" b="1" kern="1200" smtClean="0">
                  <a:solidFill>
                    <a:schemeClr val="tx2">
                      <a:lumMod val="50000"/>
                    </a:schemeClr>
                  </a:solidFill>
                  <a:latin typeface="+mn-lt"/>
                  <a:cs typeface="Times New Roman" panose="02020603050405020304" pitchFamily="18" charset="0"/>
                </a:rPr>
                <a:t>відеотелефонний зв'язок</a:t>
              </a:r>
              <a:endParaRPr lang="ru-RU" sz="2800" b="1" kern="1200" dirty="0">
                <a:solidFill>
                  <a:schemeClr val="tx2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endParaRPr>
            </a:p>
          </p:txBody>
        </p:sp>
        <p:sp>
          <p:nvSpPr>
            <p:cNvPr id="7" name="Полилиния 6"/>
            <p:cNvSpPr/>
            <p:nvPr/>
          </p:nvSpPr>
          <p:spPr>
            <a:xfrm rot="21600000">
              <a:off x="4901099" y="4024452"/>
              <a:ext cx="2346283" cy="2346282"/>
            </a:xfrm>
            <a:custGeom>
              <a:avLst/>
              <a:gdLst>
                <a:gd name="connsiteX0" fmla="*/ 0 w 2346282"/>
                <a:gd name="connsiteY0" fmla="*/ 2346282 h 2346282"/>
                <a:gd name="connsiteX1" fmla="*/ 2346282 w 2346282"/>
                <a:gd name="connsiteY1" fmla="*/ 0 h 2346282"/>
                <a:gd name="connsiteX2" fmla="*/ 2346282 w 2346282"/>
                <a:gd name="connsiteY2" fmla="*/ 2346282 h 2346282"/>
                <a:gd name="connsiteX3" fmla="*/ 0 w 2346282"/>
                <a:gd name="connsiteY3" fmla="*/ 2346282 h 2346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6282" h="2346282">
                  <a:moveTo>
                    <a:pt x="2346282" y="0"/>
                  </a:moveTo>
                  <a:cubicBezTo>
                    <a:pt x="2346282" y="1295816"/>
                    <a:pt x="1295816" y="2346282"/>
                    <a:pt x="0" y="2346282"/>
                  </a:cubicBezTo>
                  <a:lnTo>
                    <a:pt x="0" y="0"/>
                  </a:lnTo>
                  <a:lnTo>
                    <a:pt x="2346282" y="0"/>
                  </a:lnTo>
                  <a:close/>
                </a:path>
              </a:pathLst>
            </a:custGeom>
            <a:ln>
              <a:noFill/>
            </a:ln>
            <a:effectLst/>
            <a:sp3d prstMaterial="clear">
              <a:bevelT h="63500"/>
            </a:sp3d>
          </p:spPr>
          <p:style>
            <a:lnRef idx="0">
              <a:scrgbClr r="0" g="0" b="0"/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42240" tIns="142240" rIns="829451" bIns="82945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uk-UA" sz="2800" b="1" kern="1200" smtClean="0">
                  <a:solidFill>
                    <a:schemeClr val="tx2">
                      <a:lumMod val="50000"/>
                    </a:schemeClr>
                  </a:solidFill>
                  <a:latin typeface="+mn-lt"/>
                  <a:cs typeface="Times New Roman" panose="02020603050405020304" pitchFamily="18" charset="0"/>
                </a:rPr>
                <a:t>радіотелеграфний зв'язок</a:t>
              </a:r>
              <a:endParaRPr lang="ru-RU" sz="2800" b="1" kern="1200" dirty="0">
                <a:solidFill>
                  <a:schemeClr val="tx2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endParaRPr>
            </a:p>
          </p:txBody>
        </p:sp>
        <p:sp>
          <p:nvSpPr>
            <p:cNvPr id="9" name="Полилиния 8"/>
            <p:cNvSpPr/>
            <p:nvPr/>
          </p:nvSpPr>
          <p:spPr>
            <a:xfrm rot="21600000">
              <a:off x="2446443" y="4024452"/>
              <a:ext cx="2346282" cy="2346282"/>
            </a:xfrm>
            <a:custGeom>
              <a:avLst/>
              <a:gdLst>
                <a:gd name="connsiteX0" fmla="*/ 0 w 2346282"/>
                <a:gd name="connsiteY0" fmla="*/ 2346282 h 2346282"/>
                <a:gd name="connsiteX1" fmla="*/ 2346282 w 2346282"/>
                <a:gd name="connsiteY1" fmla="*/ 0 h 2346282"/>
                <a:gd name="connsiteX2" fmla="*/ 2346282 w 2346282"/>
                <a:gd name="connsiteY2" fmla="*/ 2346282 h 2346282"/>
                <a:gd name="connsiteX3" fmla="*/ 0 w 2346282"/>
                <a:gd name="connsiteY3" fmla="*/ 2346282 h 2346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46282" h="2346282">
                  <a:moveTo>
                    <a:pt x="2346282" y="2346282"/>
                  </a:moveTo>
                  <a:cubicBezTo>
                    <a:pt x="1050466" y="2346282"/>
                    <a:pt x="0" y="1295816"/>
                    <a:pt x="0" y="0"/>
                  </a:cubicBezTo>
                  <a:lnTo>
                    <a:pt x="2346282" y="0"/>
                  </a:lnTo>
                  <a:lnTo>
                    <a:pt x="2346282" y="2346282"/>
                  </a:lnTo>
                  <a:close/>
                </a:path>
              </a:pathLst>
            </a:custGeom>
            <a:ln>
              <a:noFill/>
            </a:ln>
            <a:effectLst/>
            <a:sp3d prstMaterial="clear">
              <a:bevelT h="63500"/>
            </a:sp3d>
          </p:spPr>
          <p:style>
            <a:lnRef idx="0">
              <a:scrgbClr r="0" g="0" b="0"/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29450" tIns="142240" rIns="142240" bIns="82945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uk-UA" sz="2800" b="1" kern="1200" smtClean="0">
                  <a:solidFill>
                    <a:schemeClr val="tx2">
                      <a:lumMod val="50000"/>
                    </a:schemeClr>
                  </a:solidFill>
                  <a:latin typeface="+mn-lt"/>
                  <a:cs typeface="Times New Roman" panose="02020603050405020304" pitchFamily="18" charset="0"/>
                </a:rPr>
                <a:t>радіопошуковий зв'язок</a:t>
              </a:r>
              <a:endParaRPr lang="ru-RU" sz="2800" b="1" kern="1200" dirty="0">
                <a:solidFill>
                  <a:schemeClr val="tx2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endParaRPr>
            </a:p>
          </p:txBody>
        </p:sp>
        <p:sp>
          <p:nvSpPr>
            <p:cNvPr id="10" name="Круговая стрелка 9"/>
            <p:cNvSpPr/>
            <p:nvPr/>
          </p:nvSpPr>
          <p:spPr>
            <a:xfrm>
              <a:off x="4441867" y="3482585"/>
              <a:ext cx="810090" cy="704426"/>
            </a:xfrm>
            <a:prstGeom prst="circularArrow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  <a:sp3d z="300000" prstMaterial="clear">
              <a:bevelT h="63500"/>
            </a:sp3d>
          </p:spPr>
          <p:style>
            <a:lnRef idx="0">
              <a:scrgbClr r="0" g="0" b="0"/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Круговая стрелка 10"/>
            <p:cNvSpPr/>
            <p:nvPr/>
          </p:nvSpPr>
          <p:spPr>
            <a:xfrm rot="10800000">
              <a:off x="4441867" y="3753518"/>
              <a:ext cx="810090" cy="704426"/>
            </a:xfrm>
            <a:prstGeom prst="circularArrow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  <a:sp3d z="300000" prstMaterial="clear">
              <a:bevelT h="63500"/>
            </a:sp3d>
          </p:spPr>
          <p:style>
            <a:lnRef idx="0">
              <a:scrgbClr r="0" g="0" b="0"/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</p:spTree>
    <p:extLst>
      <p:ext uri="{BB962C8B-B14F-4D97-AF65-F5344CB8AC3E}">
        <p14:creationId xmlns:p14="http://schemas.microsoft.com/office/powerpoint/2010/main" xmlns="" val="36867611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157869" y="1412776"/>
            <a:ext cx="8986131" cy="5015640"/>
          </a:xfrm>
          <a:prstGeom prst="round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  <a:tileRect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9" name="Нижний колонтитул 1"/>
          <p:cNvSpPr txBox="1">
            <a:spLocks/>
          </p:cNvSpPr>
          <p:nvPr/>
        </p:nvSpPr>
        <p:spPr>
          <a:xfrm>
            <a:off x="3491880" y="6284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uk-UA" sz="1050" dirty="0" smtClean="0">
                <a:solidFill>
                  <a:schemeClr val="tx2">
                    <a:lumMod val="25000"/>
                    <a:lumOff val="75000"/>
                  </a:schemeClr>
                </a:solidFill>
              </a:rPr>
              <a:t>Чашук О.Ф., вчитель інформатики ЗОШ№23, Луцьк</a:t>
            </a:r>
            <a:endParaRPr lang="uk-UA" sz="105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18" name="Нижний колонтитул 1"/>
          <p:cNvSpPr txBox="1">
            <a:spLocks/>
          </p:cNvSpPr>
          <p:nvPr/>
        </p:nvSpPr>
        <p:spPr>
          <a:xfrm>
            <a:off x="3707904" y="618204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uk-UA" sz="1050" dirty="0" smtClean="0">
                <a:solidFill>
                  <a:schemeClr val="tx2">
                    <a:lumMod val="25000"/>
                    <a:lumOff val="75000"/>
                  </a:schemeClr>
                </a:solidFill>
              </a:rPr>
              <a:t>Чашук О.Ф., вчитель інформатики ЗОШ№23, Луцьк</a:t>
            </a:r>
            <a:endParaRPr lang="uk-UA" sz="105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dirty="0"/>
              <a:t> </a:t>
            </a:r>
          </a:p>
        </p:txBody>
      </p:sp>
      <p:pic>
        <p:nvPicPr>
          <p:cNvPr id="5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8314783" y="4305"/>
            <a:ext cx="646438" cy="6945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174" y="-23839"/>
            <a:ext cx="622689" cy="6945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994007" y="147262"/>
            <a:ext cx="7155986" cy="408623"/>
          </a:xfrm>
          <a:prstGeom prst="roundRect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90000" dir="5400000" sy="-100000" algn="bl" rotWithShape="0"/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uk-UA" b="1" dirty="0" smtClean="0">
                <a:solidFill>
                  <a:srgbClr val="FFFF00"/>
                </a:solidFill>
              </a:rPr>
              <a:t>Технічні та програмні засоби обробки документів та інформації</a:t>
            </a:r>
            <a:endParaRPr lang="uk-UA" b="1" dirty="0">
              <a:solidFill>
                <a:srgbClr val="FFFF00"/>
              </a:solidFill>
            </a:endParaRPr>
          </a:p>
        </p:txBody>
      </p:sp>
      <p:grpSp>
        <p:nvGrpSpPr>
          <p:cNvPr id="29" name="Группа 28"/>
          <p:cNvGrpSpPr/>
          <p:nvPr/>
        </p:nvGrpSpPr>
        <p:grpSpPr>
          <a:xfrm>
            <a:off x="78935" y="6124337"/>
            <a:ext cx="8986131" cy="733663"/>
            <a:chOff x="78935" y="6124337"/>
            <a:chExt cx="8986131" cy="733663"/>
          </a:xfrm>
        </p:grpSpPr>
        <p:sp>
          <p:nvSpPr>
            <p:cNvPr id="30" name="TextBox 29"/>
            <p:cNvSpPr txBox="1"/>
            <p:nvPr/>
          </p:nvSpPr>
          <p:spPr>
            <a:xfrm>
              <a:off x="78935" y="6124337"/>
              <a:ext cx="8986131" cy="733663"/>
            </a:xfrm>
            <a:prstGeom prst="leftRightArrow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just"/>
              <a:endParaRPr lang="uk-UA" b="1" dirty="0">
                <a:solidFill>
                  <a:srgbClr val="333300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35416" y="6309320"/>
              <a:ext cx="76740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uk-UA" b="1" spc="1200" dirty="0">
                <a:solidFill>
                  <a:srgbClr val="333300"/>
                </a:solidFill>
              </a:endParaRPr>
            </a:p>
          </p:txBody>
        </p:sp>
      </p:grpSp>
      <p:sp>
        <p:nvSpPr>
          <p:cNvPr id="8" name="Выноска со стрелкой вниз 7"/>
          <p:cNvSpPr/>
          <p:nvPr/>
        </p:nvSpPr>
        <p:spPr>
          <a:xfrm>
            <a:off x="305174" y="717555"/>
            <a:ext cx="8611728" cy="707231"/>
          </a:xfrm>
          <a:prstGeom prst="downArrowCallout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  <a:reflection blurRad="6350" stA="50000" endA="300" endPos="385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 defTabSz="933450"/>
            <a:r>
              <a:rPr lang="uk-UA" sz="2400" b="1" dirty="0">
                <a:solidFill>
                  <a:schemeClr val="tx2">
                    <a:lumMod val="50000"/>
                  </a:schemeClr>
                </a:solidFill>
                <a:cs typeface="Times New Roman" panose="02020603050405020304" pitchFamily="18" charset="0"/>
              </a:rPr>
              <a:t>Системи передавання документованих </a:t>
            </a:r>
            <a:r>
              <a:rPr lang="uk-UA" sz="2400" b="1" dirty="0" smtClean="0">
                <a:solidFill>
                  <a:schemeClr val="tx2">
                    <a:lumMod val="50000"/>
                  </a:schemeClr>
                </a:solidFill>
                <a:cs typeface="Times New Roman" panose="02020603050405020304" pitchFamily="18" charset="0"/>
              </a:rPr>
              <a:t>даних</a:t>
            </a:r>
            <a:endParaRPr lang="ru-RU" sz="2400" b="1" dirty="0">
              <a:solidFill>
                <a:schemeClr val="tx2">
                  <a:lumMod val="50000"/>
                </a:schemeClr>
              </a:solidFill>
              <a:cs typeface="Times New Roman" panose="02020603050405020304" pitchFamily="18" charset="0"/>
            </a:endParaRPr>
          </a:p>
        </p:txBody>
      </p:sp>
      <p:pic>
        <p:nvPicPr>
          <p:cNvPr id="48" name="Picture 4" descr="Результат пошуку зображень за запитом &quot;кнопка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7906" y="190296"/>
            <a:ext cx="288720" cy="28872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4" descr="Результат пошуку зображень за запитом &quot;кнопка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3071" y="179069"/>
            <a:ext cx="288720" cy="28872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16519" y="6284855"/>
            <a:ext cx="80214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kern="0" spc="150" dirty="0" smtClean="0">
                <a:solidFill>
                  <a:schemeClr val="bg2">
                    <a:lumMod val="25000"/>
                  </a:schemeClr>
                </a:solidFill>
              </a:rPr>
              <a:t>Технічні та програмні засоби обробки документів та інформації</a:t>
            </a:r>
            <a:endParaRPr lang="uk-UA" b="1" kern="0" spc="15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050" name="Picture 2" descr="Ð ÐµÐ·ÑÐ»ÑÑÐ°Ñ Ð¿Ð¾ÑÑÐºÑ Ð·Ð¾Ð±ÑÐ°Ð¶ÐµÐ½Ñ Ð·Ð° Ð·Ð°Ð¿Ð¸ÑÐ¾Ð¼ &quot;Ð¡Ð¸ÑÑÐµÐ¼Ð° ÐµÐ»ÐµÐºÑÑÐ¾Ð½Ð½Ð¾Ð³Ð¾ Ð´Ð¾ÐºÑÐ¼ÐµÐ½ÑÐ¾Ð¾Ð±ÑÐ³Ñ&quot;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5375657"/>
            <a:ext cx="2710066" cy="7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Группа 1"/>
          <p:cNvGrpSpPr/>
          <p:nvPr/>
        </p:nvGrpSpPr>
        <p:grpSpPr>
          <a:xfrm>
            <a:off x="323527" y="1484784"/>
            <a:ext cx="8342163" cy="3612215"/>
            <a:chOff x="2579445" y="1240554"/>
            <a:chExt cx="4226709" cy="4676613"/>
          </a:xfrm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</p:grpSpPr>
        <p:sp>
          <p:nvSpPr>
            <p:cNvPr id="4" name="Полилиния 3"/>
            <p:cNvSpPr/>
            <p:nvPr/>
          </p:nvSpPr>
          <p:spPr>
            <a:xfrm>
              <a:off x="2579445" y="1240554"/>
              <a:ext cx="1970145" cy="2330658"/>
            </a:xfrm>
            <a:custGeom>
              <a:avLst/>
              <a:gdLst>
                <a:gd name="connsiteX0" fmla="*/ 0 w 2012157"/>
                <a:gd name="connsiteY0" fmla="*/ 2012157 h 2012157"/>
                <a:gd name="connsiteX1" fmla="*/ 2012157 w 2012157"/>
                <a:gd name="connsiteY1" fmla="*/ 0 h 2012157"/>
                <a:gd name="connsiteX2" fmla="*/ 2012157 w 2012157"/>
                <a:gd name="connsiteY2" fmla="*/ 2012157 h 2012157"/>
                <a:gd name="connsiteX3" fmla="*/ 0 w 2012157"/>
                <a:gd name="connsiteY3" fmla="*/ 2012157 h 2012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12157" h="2012157">
                  <a:moveTo>
                    <a:pt x="0" y="2012157"/>
                  </a:moveTo>
                  <a:cubicBezTo>
                    <a:pt x="0" y="900873"/>
                    <a:pt x="900873" y="0"/>
                    <a:pt x="2012157" y="0"/>
                  </a:cubicBezTo>
                  <a:lnTo>
                    <a:pt x="2012157" y="2012157"/>
                  </a:lnTo>
                  <a:lnTo>
                    <a:pt x="0" y="2012157"/>
                  </a:lnTo>
                  <a:close/>
                </a:path>
              </a:pathLst>
            </a:custGeom>
            <a:ln>
              <a:noFill/>
            </a:ln>
            <a:effectLst/>
            <a:sp3d prstMaterial="clear">
              <a:bevelT h="635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731587" tIns="731587" rIns="142240" bIns="14224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Aft>
                  <a:spcPct val="35000"/>
                </a:spcAft>
              </a:pPr>
              <a:endParaRPr lang="uk-UA" sz="2800" b="1" kern="1200" dirty="0" smtClean="0">
                <a:latin typeface="+mn-lt"/>
                <a:cs typeface="Times New Roman" panose="02020603050405020304" pitchFamily="18" charset="0"/>
              </a:endParaRPr>
            </a:p>
            <a:p>
              <a:pPr lvl="0" algn="ctr" defTabSz="889000">
                <a:lnSpc>
                  <a:spcPct val="90000"/>
                </a:lnSpc>
                <a:spcAft>
                  <a:spcPct val="35000"/>
                </a:spcAft>
              </a:pPr>
              <a:endParaRPr lang="uk-UA" sz="2800" b="1" dirty="0" smtClean="0">
                <a:cs typeface="Times New Roman" panose="02020603050405020304" pitchFamily="18" charset="0"/>
              </a:endParaRPr>
            </a:p>
            <a:p>
              <a:pPr lvl="0" algn="ctr" defTabSz="889000">
                <a:lnSpc>
                  <a:spcPct val="90000"/>
                </a:lnSpc>
                <a:spcAft>
                  <a:spcPct val="35000"/>
                </a:spcAft>
              </a:pPr>
              <a:r>
                <a:rPr lang="uk-UA" sz="2800" b="1" kern="1200" dirty="0" smtClean="0">
                  <a:latin typeface="+mn-lt"/>
                  <a:cs typeface="Times New Roman" panose="02020603050405020304" pitchFamily="18" charset="0"/>
                </a:rPr>
                <a:t>факсимільний зв'язок (</a:t>
              </a:r>
              <a:r>
                <a:rPr lang="ru-RU" sz="1600" b="1" dirty="0" err="1" smtClean="0"/>
                <a:t>це</a:t>
              </a:r>
              <a:r>
                <a:rPr lang="ru-RU" sz="1600" b="1" dirty="0" smtClean="0"/>
                <a:t> передача на </a:t>
              </a:r>
              <a:r>
                <a:rPr lang="ru-RU" sz="1600" b="1" dirty="0" err="1" smtClean="0"/>
                <a:t>далеку</a:t>
              </a:r>
              <a:r>
                <a:rPr lang="ru-RU" sz="1600" b="1" dirty="0" smtClean="0"/>
                <a:t> </a:t>
              </a:r>
              <a:r>
                <a:rPr lang="ru-RU" sz="1600" b="1" dirty="0" err="1" smtClean="0"/>
                <a:t>відстань</a:t>
              </a:r>
              <a:r>
                <a:rPr lang="ru-RU" sz="1600" b="1" dirty="0" smtClean="0"/>
                <a:t> </a:t>
              </a:r>
              <a:r>
                <a:rPr lang="ru-RU" sz="1600" b="1" dirty="0" err="1" smtClean="0"/>
                <a:t>нерухомого</a:t>
              </a:r>
              <a:r>
                <a:rPr lang="ru-RU" sz="1600" b="1" dirty="0" smtClean="0"/>
                <a:t> </a:t>
              </a:r>
              <a:r>
                <a:rPr lang="ru-RU" sz="1600" b="1" dirty="0" err="1" smtClean="0"/>
                <a:t>зображення</a:t>
              </a:r>
              <a:r>
                <a:rPr lang="ru-RU" sz="1600" b="1" dirty="0" smtClean="0"/>
                <a:t> (тексту, </a:t>
              </a:r>
              <a:r>
                <a:rPr lang="ru-RU" sz="1600" b="1" dirty="0" err="1" smtClean="0"/>
                <a:t>ілюстрації</a:t>
              </a:r>
              <a:r>
                <a:rPr lang="ru-RU" sz="1600" b="1" dirty="0" smtClean="0"/>
                <a:t>, </a:t>
              </a:r>
              <a:r>
                <a:rPr lang="ru-RU" sz="1600" b="1" dirty="0" err="1" smtClean="0"/>
                <a:t>фотографії</a:t>
              </a:r>
              <a:r>
                <a:rPr lang="ru-RU" sz="1600" b="1" dirty="0" smtClean="0"/>
                <a:t>) </a:t>
              </a:r>
              <a:r>
                <a:rPr lang="ru-RU" sz="1600" b="1" dirty="0" err="1" smtClean="0"/>
                <a:t>з</a:t>
              </a:r>
              <a:r>
                <a:rPr lang="ru-RU" sz="1600" b="1" dirty="0" smtClean="0"/>
                <a:t> </a:t>
              </a:r>
              <a:r>
                <a:rPr lang="ru-RU" sz="1600" b="1" dirty="0" err="1" smtClean="0"/>
                <a:t>наступним</a:t>
              </a:r>
              <a:r>
                <a:rPr lang="ru-RU" sz="1600" b="1" dirty="0" smtClean="0"/>
                <a:t> </a:t>
              </a:r>
              <a:r>
                <a:rPr lang="ru-RU" sz="1600" b="1" dirty="0" err="1" smtClean="0"/>
                <a:t>відтворенням</a:t>
              </a:r>
              <a:r>
                <a:rPr lang="ru-RU" sz="1600" b="1" dirty="0" smtClean="0"/>
                <a:t> </a:t>
              </a:r>
              <a:r>
                <a:rPr lang="ru-RU" sz="1600" b="1" dirty="0" err="1" smtClean="0"/>
                <a:t>його</a:t>
              </a:r>
              <a:r>
                <a:rPr lang="ru-RU" sz="1600" b="1" dirty="0" smtClean="0"/>
                <a:t> в </a:t>
              </a:r>
              <a:r>
                <a:rPr lang="ru-RU" sz="1600" b="1" dirty="0" err="1" smtClean="0"/>
                <a:t>прийнятому</a:t>
              </a:r>
              <a:r>
                <a:rPr lang="ru-RU" sz="1600" b="1" dirty="0" smtClean="0"/>
                <a:t> </a:t>
              </a:r>
              <a:r>
                <a:rPr lang="ru-RU" sz="1600" b="1" dirty="0" err="1" smtClean="0"/>
                <a:t>пункті</a:t>
              </a:r>
              <a:r>
                <a:rPr lang="ru-RU" sz="1600" b="1" dirty="0" smtClean="0"/>
                <a:t>. </a:t>
              </a:r>
              <a:r>
                <a:rPr lang="ru-RU" sz="1600" b="1" dirty="0" err="1" smtClean="0"/>
                <a:t>Історично</a:t>
              </a:r>
              <a:r>
                <a:rPr lang="ru-RU" sz="1600" b="1" dirty="0" smtClean="0"/>
                <a:t> </a:t>
              </a:r>
              <a:r>
                <a:rPr lang="ru-RU" sz="1600" b="1" dirty="0" err="1" smtClean="0"/>
                <a:t>виникла</a:t>
              </a:r>
              <a:r>
                <a:rPr lang="ru-RU" sz="1600" b="1" dirty="0" smtClean="0"/>
                <a:t> в </a:t>
              </a:r>
              <a:r>
                <a:rPr lang="ru-RU" sz="1600" b="1" dirty="0" err="1" smtClean="0"/>
                <a:t>результаті</a:t>
              </a:r>
              <a:r>
                <a:rPr lang="ru-RU" sz="1600" b="1" dirty="0" smtClean="0"/>
                <a:t> </a:t>
              </a:r>
              <a:r>
                <a:rPr lang="ru-RU" sz="1600" b="1" dirty="0" err="1" smtClean="0"/>
                <a:t>розвитку</a:t>
              </a:r>
              <a:r>
                <a:rPr lang="ru-RU" sz="1600" b="1" dirty="0" smtClean="0"/>
                <a:t> телеграфного </a:t>
              </a:r>
              <a:r>
                <a:rPr lang="ru-RU" sz="1600" b="1" dirty="0" err="1" smtClean="0"/>
                <a:t>зв'язку</a:t>
              </a:r>
              <a:r>
                <a:rPr lang="ru-RU" sz="1600" b="1" dirty="0" smtClean="0"/>
                <a:t>, </a:t>
              </a:r>
              <a:r>
                <a:rPr lang="ru-RU" sz="1600" b="1" dirty="0" err="1" smtClean="0"/>
                <a:t>але</a:t>
              </a:r>
              <a:r>
                <a:rPr lang="ru-RU" sz="1600" b="1" dirty="0" smtClean="0"/>
                <a:t> </a:t>
              </a:r>
              <a:r>
                <a:rPr lang="ru-RU" sz="1600" b="1" dirty="0" err="1" smtClean="0"/>
                <a:t>здатна</a:t>
              </a:r>
              <a:r>
                <a:rPr lang="ru-RU" sz="1600" b="1" dirty="0" smtClean="0"/>
                <a:t> </a:t>
              </a:r>
              <a:r>
                <a:rPr lang="ru-RU" sz="1600" b="1" dirty="0" err="1" smtClean="0"/>
                <a:t>передавати</a:t>
              </a:r>
              <a:r>
                <a:rPr lang="ru-RU" sz="1600" b="1" dirty="0" smtClean="0"/>
                <a:t> </a:t>
              </a:r>
              <a:r>
                <a:rPr lang="ru-RU" sz="1600" b="1" dirty="0" err="1" smtClean="0"/>
                <a:t>більшу</a:t>
              </a:r>
              <a:r>
                <a:rPr lang="ru-RU" sz="1600" b="1" dirty="0" smtClean="0"/>
                <a:t> </a:t>
              </a:r>
              <a:r>
                <a:rPr lang="ru-RU" sz="1600" b="1" dirty="0" err="1" smtClean="0"/>
                <a:t>кількість</a:t>
              </a:r>
              <a:r>
                <a:rPr lang="ru-RU" sz="1600" b="1" dirty="0" smtClean="0"/>
                <a:t> </a:t>
              </a:r>
              <a:r>
                <a:rPr lang="ru-RU" sz="1600" b="1" dirty="0" err="1" smtClean="0"/>
                <a:t>видів</a:t>
              </a:r>
              <a:r>
                <a:rPr lang="ru-RU" sz="1600" b="1" dirty="0" smtClean="0"/>
                <a:t> </a:t>
              </a:r>
              <a:r>
                <a:rPr lang="ru-RU" sz="1600" b="1" dirty="0" err="1" smtClean="0"/>
                <a:t>інформації</a:t>
              </a:r>
              <a:r>
                <a:rPr lang="ru-RU" sz="1600" b="1" dirty="0" smtClean="0"/>
                <a:t> </a:t>
              </a:r>
              <a:r>
                <a:rPr lang="ru-RU" sz="1600" b="1" dirty="0" err="1" smtClean="0"/>
                <a:t>і</a:t>
              </a:r>
              <a:r>
                <a:rPr lang="ru-RU" sz="1600" b="1" dirty="0" smtClean="0"/>
                <a:t> </a:t>
              </a:r>
              <a:r>
                <a:rPr lang="ru-RU" sz="1600" b="1" dirty="0" err="1" smtClean="0"/>
                <a:t>більш</a:t>
              </a:r>
              <a:r>
                <a:rPr lang="ru-RU" sz="1600" b="1" dirty="0" smtClean="0"/>
                <a:t> </a:t>
              </a:r>
              <a:r>
                <a:rPr lang="ru-RU" sz="1600" b="1" dirty="0" err="1" smtClean="0"/>
                <a:t>стійка</a:t>
              </a:r>
              <a:r>
                <a:rPr lang="ru-RU" sz="1600" b="1" dirty="0" smtClean="0"/>
                <a:t> до </a:t>
              </a:r>
              <a:r>
                <a:rPr lang="ru-RU" sz="1600" b="1" dirty="0" err="1" smtClean="0"/>
                <a:t>перешкод</a:t>
              </a:r>
              <a:r>
                <a:rPr lang="ru-RU" sz="1600" b="1" dirty="0" smtClean="0"/>
                <a:t>).</a:t>
              </a:r>
              <a:endParaRPr lang="ru-RU" sz="1600" b="1" kern="1200" dirty="0">
                <a:latin typeface="+mn-lt"/>
                <a:cs typeface="Times New Roman" panose="02020603050405020304" pitchFamily="18" charset="0"/>
              </a:endParaRPr>
            </a:p>
          </p:txBody>
        </p:sp>
        <p:sp>
          <p:nvSpPr>
            <p:cNvPr id="6" name="Полилиния 5"/>
            <p:cNvSpPr/>
            <p:nvPr/>
          </p:nvSpPr>
          <p:spPr>
            <a:xfrm>
              <a:off x="4695527" y="1240554"/>
              <a:ext cx="2110626" cy="2571515"/>
            </a:xfrm>
            <a:custGeom>
              <a:avLst/>
              <a:gdLst>
                <a:gd name="connsiteX0" fmla="*/ 0 w 2012157"/>
                <a:gd name="connsiteY0" fmla="*/ 2012157 h 2012157"/>
                <a:gd name="connsiteX1" fmla="*/ 2012157 w 2012157"/>
                <a:gd name="connsiteY1" fmla="*/ 0 h 2012157"/>
                <a:gd name="connsiteX2" fmla="*/ 2012157 w 2012157"/>
                <a:gd name="connsiteY2" fmla="*/ 2012157 h 2012157"/>
                <a:gd name="connsiteX3" fmla="*/ 0 w 2012157"/>
                <a:gd name="connsiteY3" fmla="*/ 2012157 h 2012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12157" h="2012157">
                  <a:moveTo>
                    <a:pt x="0" y="0"/>
                  </a:moveTo>
                  <a:cubicBezTo>
                    <a:pt x="1111284" y="0"/>
                    <a:pt x="2012157" y="900873"/>
                    <a:pt x="2012157" y="2012157"/>
                  </a:cubicBezTo>
                  <a:lnTo>
                    <a:pt x="0" y="2012157"/>
                  </a:lnTo>
                  <a:lnTo>
                    <a:pt x="0" y="0"/>
                  </a:lnTo>
                  <a:close/>
                </a:path>
              </a:pathLst>
            </a:custGeom>
            <a:ln>
              <a:noFill/>
            </a:ln>
            <a:effectLst/>
            <a:sp3d prstMaterial="clear">
              <a:bevelT h="635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142240" tIns="731587" rIns="731587" bIns="14224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uk-UA" sz="2800" b="1" kern="1200" smtClean="0">
                  <a:latin typeface="+mn-lt"/>
                  <a:cs typeface="Times New Roman" panose="02020603050405020304" pitchFamily="18" charset="0"/>
                </a:rPr>
                <a:t>дейтофонний зв'язок</a:t>
              </a:r>
              <a:endParaRPr lang="ru-RU" sz="2800" b="1" kern="1200" dirty="0">
                <a:latin typeface="+mn-lt"/>
                <a:cs typeface="Times New Roman" panose="02020603050405020304" pitchFamily="18" charset="0"/>
              </a:endParaRPr>
            </a:p>
          </p:txBody>
        </p:sp>
        <p:sp>
          <p:nvSpPr>
            <p:cNvPr id="7" name="Полилиния 6"/>
            <p:cNvSpPr/>
            <p:nvPr/>
          </p:nvSpPr>
          <p:spPr>
            <a:xfrm>
              <a:off x="4695527" y="3905010"/>
              <a:ext cx="2110627" cy="2012157"/>
            </a:xfrm>
            <a:custGeom>
              <a:avLst/>
              <a:gdLst>
                <a:gd name="connsiteX0" fmla="*/ 0 w 2012157"/>
                <a:gd name="connsiteY0" fmla="*/ 2012157 h 2012157"/>
                <a:gd name="connsiteX1" fmla="*/ 2012157 w 2012157"/>
                <a:gd name="connsiteY1" fmla="*/ 0 h 2012157"/>
                <a:gd name="connsiteX2" fmla="*/ 2012157 w 2012157"/>
                <a:gd name="connsiteY2" fmla="*/ 2012157 h 2012157"/>
                <a:gd name="connsiteX3" fmla="*/ 0 w 2012157"/>
                <a:gd name="connsiteY3" fmla="*/ 2012157 h 2012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12157" h="2012157">
                  <a:moveTo>
                    <a:pt x="2012157" y="0"/>
                  </a:moveTo>
                  <a:cubicBezTo>
                    <a:pt x="2012157" y="1111284"/>
                    <a:pt x="1111284" y="2012157"/>
                    <a:pt x="0" y="2012157"/>
                  </a:cubicBezTo>
                  <a:lnTo>
                    <a:pt x="0" y="0"/>
                  </a:lnTo>
                  <a:lnTo>
                    <a:pt x="2012157" y="0"/>
                  </a:lnTo>
                  <a:close/>
                </a:path>
              </a:pathLst>
            </a:custGeom>
            <a:ln>
              <a:noFill/>
            </a:ln>
            <a:effectLst/>
            <a:sp3d prstMaterial="clear">
              <a:bevelT h="635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142240" tIns="142240" rIns="731588" bIns="731587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uk-UA" sz="2800" b="1" kern="1200" dirty="0" smtClean="0">
                  <a:latin typeface="+mn-lt"/>
                  <a:cs typeface="Times New Roman" panose="02020603050405020304" pitchFamily="18" charset="0"/>
                </a:rPr>
                <a:t>телеграфний зв'язок</a:t>
              </a:r>
              <a:endParaRPr lang="ru-RU" sz="2800" b="1" kern="1200" dirty="0">
                <a:latin typeface="+mn-lt"/>
                <a:cs typeface="Times New Roman" panose="02020603050405020304" pitchFamily="18" charset="0"/>
              </a:endParaRPr>
            </a:p>
          </p:txBody>
        </p:sp>
        <p:sp>
          <p:nvSpPr>
            <p:cNvPr id="9" name="Пирог 8"/>
            <p:cNvSpPr/>
            <p:nvPr/>
          </p:nvSpPr>
          <p:spPr>
            <a:xfrm rot="16200000">
              <a:off x="2613166" y="3980742"/>
              <a:ext cx="2012157" cy="1860692"/>
            </a:xfrm>
            <a:prstGeom prst="pieWedge">
              <a:avLst/>
            </a:prstGeom>
            <a:ln>
              <a:noFill/>
            </a:ln>
            <a:effectLst/>
            <a:sp3d prstMaterial="clear">
              <a:bevelT h="635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0" name="Круговая стрелка 9"/>
            <p:cNvSpPr/>
            <p:nvPr/>
          </p:nvSpPr>
          <p:spPr>
            <a:xfrm>
              <a:off x="4400161" y="3440309"/>
              <a:ext cx="694728" cy="604111"/>
            </a:xfrm>
            <a:prstGeom prst="circularArrow">
              <a:avLst/>
            </a:prstGeom>
            <a:ln>
              <a:noFill/>
            </a:ln>
            <a:effectLst/>
            <a:sp3d prstMaterial="clear">
              <a:bevelT h="63500"/>
            </a:sp3d>
          </p:spPr>
          <p:style>
            <a:lnRef idx="1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Круговая стрелка 10"/>
            <p:cNvSpPr/>
            <p:nvPr/>
          </p:nvSpPr>
          <p:spPr>
            <a:xfrm rot="10800000">
              <a:off x="4400161" y="3672659"/>
              <a:ext cx="694728" cy="604111"/>
            </a:xfrm>
            <a:prstGeom prst="circularArrow">
              <a:avLst/>
            </a:prstGeom>
            <a:ln>
              <a:noFill/>
            </a:ln>
            <a:effectLst/>
            <a:sp3d prstMaterial="clear">
              <a:bevelT h="63500"/>
            </a:sp3d>
          </p:spPr>
          <p:style>
            <a:lnRef idx="1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</p:grpSp>
    </p:spTree>
    <p:extLst>
      <p:ext uri="{BB962C8B-B14F-4D97-AF65-F5344CB8AC3E}">
        <p14:creationId xmlns:p14="http://schemas.microsoft.com/office/powerpoint/2010/main" xmlns="" val="13068329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Нижний колонтитул 1"/>
          <p:cNvSpPr txBox="1">
            <a:spLocks/>
          </p:cNvSpPr>
          <p:nvPr/>
        </p:nvSpPr>
        <p:spPr>
          <a:xfrm>
            <a:off x="3491880" y="6284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uk-UA" sz="1050" dirty="0" smtClean="0">
                <a:solidFill>
                  <a:schemeClr val="tx2">
                    <a:lumMod val="25000"/>
                    <a:lumOff val="75000"/>
                  </a:schemeClr>
                </a:solidFill>
              </a:rPr>
              <a:t>Чашук О.Ф., вчитель інформатики ЗОШ№23, Луцьк</a:t>
            </a:r>
            <a:endParaRPr lang="uk-UA" sz="105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763688" y="242392"/>
            <a:ext cx="5544616" cy="882352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b="1" dirty="0" smtClean="0"/>
              <a:t>Домашнє завдання</a:t>
            </a:r>
            <a:endParaRPr lang="uk-UA" b="1" dirty="0"/>
          </a:p>
        </p:txBody>
      </p:sp>
      <p:sp>
        <p:nvSpPr>
          <p:cNvPr id="8" name="Місце для вмісту 2"/>
          <p:cNvSpPr txBox="1">
            <a:spLocks/>
          </p:cNvSpPr>
          <p:nvPr/>
        </p:nvSpPr>
        <p:spPr>
          <a:xfrm>
            <a:off x="283999" y="1133954"/>
            <a:ext cx="8608481" cy="554461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  <a:defRPr kumimoji="0" sz="2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21208" indent="-228600" algn="l" rtl="0" eaLnBrk="1" latinLnBrk="0" hangingPunct="1">
              <a:spcBef>
                <a:spcPts val="5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23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58952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0000"/>
              <a:buFont typeface="Wingdings"/>
              <a:buChar char="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20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70000"/>
              <a:buFont typeface="Wingdings"/>
              <a:buChar char="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72184" indent="-182880" algn="l" rtl="0" eaLnBrk="1" latinLnBrk="0" hangingPunct="1">
              <a:spcBef>
                <a:spcPts val="400"/>
              </a:spcBef>
              <a:buClr>
                <a:schemeClr val="accent4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733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80000"/>
              <a:buFont typeface="Wingdings 2"/>
              <a:buChar char="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47088" indent="-182880" algn="l" rtl="0" eaLnBrk="1" latinLnBrk="0" hangingPunct="1">
              <a:spcBef>
                <a:spcPts val="300"/>
              </a:spcBef>
              <a:buClr>
                <a:schemeClr val="accent4"/>
              </a:buClr>
              <a:buSzPct val="100000"/>
              <a:buChar char="•"/>
              <a:defRPr kumimoji="0" sz="1600" kern="1200" baseline="0">
                <a:solidFill>
                  <a:schemeClr val="tx1">
                    <a:tint val="8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057400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Wingdings"/>
              <a:buChar char="§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452438" indent="-452438">
              <a:buFont typeface="Wingdings" panose="05000000000000000000" pitchFamily="2" charset="2"/>
              <a:buChar char="q"/>
            </a:pPr>
            <a:endParaRPr lang="uk-UA" sz="2800" b="1" dirty="0" smtClean="0">
              <a:solidFill>
                <a:srgbClr val="C00000"/>
              </a:solidFill>
            </a:endParaRPr>
          </a:p>
          <a:p>
            <a:pPr marL="452438" indent="-452438">
              <a:buFont typeface="Wingdings" panose="05000000000000000000" pitchFamily="2" charset="2"/>
              <a:buChar char="q"/>
            </a:pPr>
            <a:r>
              <a:rPr lang="uk-UA" sz="2800" b="1" dirty="0" smtClean="0">
                <a:solidFill>
                  <a:srgbClr val="C00000"/>
                </a:solidFill>
              </a:rPr>
              <a:t>Вивчити тему  </a:t>
            </a:r>
            <a:r>
              <a:rPr lang="uk-UA" sz="2800" b="1" dirty="0" smtClean="0">
                <a:solidFill>
                  <a:schemeClr val="tx2">
                    <a:lumMod val="50000"/>
                  </a:schemeClr>
                </a:solidFill>
              </a:rPr>
              <a:t>«</a:t>
            </a:r>
            <a:r>
              <a:rPr lang="uk-UA" sz="3200" b="1" dirty="0">
                <a:solidFill>
                  <a:srgbClr val="080808"/>
                </a:solidFill>
              </a:rPr>
              <a:t>Системи управління електронними документами. Технічні засоби обробки документів та інформації. Класифікація офісної </a:t>
            </a:r>
            <a:r>
              <a:rPr lang="uk-UA" sz="3200" b="1" dirty="0" smtClean="0">
                <a:solidFill>
                  <a:srgbClr val="080808"/>
                </a:solidFill>
              </a:rPr>
              <a:t>техніки</a:t>
            </a:r>
            <a:r>
              <a:rPr lang="uk-UA" sz="2800" b="1" dirty="0" smtClean="0">
                <a:solidFill>
                  <a:srgbClr val="000066"/>
                </a:solidFill>
              </a:rPr>
              <a:t>»</a:t>
            </a:r>
          </a:p>
          <a:p>
            <a:pPr marL="452438" indent="-452438">
              <a:buFont typeface="Wingdings" panose="05000000000000000000" pitchFamily="2" charset="2"/>
              <a:buChar char="q"/>
            </a:pPr>
            <a:endParaRPr lang="uk-UA" sz="2800" b="1" dirty="0" smtClean="0">
              <a:solidFill>
                <a:srgbClr val="000066"/>
              </a:solidFill>
            </a:endParaRPr>
          </a:p>
          <a:p>
            <a:pPr marL="530225" indent="-530225">
              <a:buFont typeface="Wingdings" pitchFamily="2" charset="2"/>
              <a:buChar char="q"/>
            </a:pPr>
            <a:r>
              <a:rPr lang="uk-UA" sz="2800" b="1" dirty="0" smtClean="0">
                <a:solidFill>
                  <a:srgbClr val="002060"/>
                </a:solidFill>
              </a:rPr>
              <a:t>Заповнити словничок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627784" y="5233006"/>
            <a:ext cx="6264696" cy="1138654"/>
          </a:xfrm>
          <a:prstGeom prst="snip2DiagRect">
            <a:avLst/>
          </a:prstGeom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R="25400" algn="ctr"/>
            <a:r>
              <a:rPr lang="uk-UA" sz="2800" b="1" dirty="0">
                <a:solidFill>
                  <a:schemeClr val="bg2">
                    <a:lumMod val="10000"/>
                  </a:schemeClr>
                </a:solidFill>
                <a:latin typeface="Segoe Print" pitchFamily="2" charset="0"/>
                <a:cs typeface="Times New Roman" panose="02020603050405020304" pitchFamily="18" charset="0"/>
              </a:rPr>
              <a:t>Система електронного </a:t>
            </a:r>
            <a:r>
              <a:rPr lang="uk-UA" sz="2800" b="1" dirty="0" smtClean="0">
                <a:solidFill>
                  <a:schemeClr val="bg2">
                    <a:lumMod val="10000"/>
                  </a:schemeClr>
                </a:solidFill>
                <a:latin typeface="Segoe Print" pitchFamily="2" charset="0"/>
                <a:cs typeface="Times New Roman" panose="02020603050405020304" pitchFamily="18" charset="0"/>
              </a:rPr>
              <a:t>документообігу </a:t>
            </a:r>
            <a:endParaRPr lang="uk-UA" sz="2600" b="1" dirty="0">
              <a:latin typeface="Segoe Print" pitchFamily="2" charset="0"/>
            </a:endParaRPr>
          </a:p>
        </p:txBody>
      </p:sp>
      <p:pic>
        <p:nvPicPr>
          <p:cNvPr id="14" name="Picture 60" descr="3D_2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2930" y="128880"/>
            <a:ext cx="1295400" cy="14419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0" descr="3D_2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7768588" y="190853"/>
            <a:ext cx="1375412" cy="14419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9017" y="5387101"/>
            <a:ext cx="2043596" cy="83046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5694419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body" idx="4294967295"/>
          </p:nvPr>
        </p:nvSpPr>
        <p:spPr>
          <a:xfrm>
            <a:off x="1187624" y="136540"/>
            <a:ext cx="7632848" cy="5470525"/>
          </a:xfrm>
          <a:prstGeom prst="snip2SameRect">
            <a:avLst/>
          </a:prstGeom>
          <a:solidFill>
            <a:schemeClr val="bg1"/>
          </a:solidFill>
          <a:effectLst>
            <a:glow rad="127000">
              <a:schemeClr val="accent1">
                <a:alpha val="17000"/>
              </a:schemeClr>
            </a:glow>
            <a:reflection blurRad="6350" stA="52000" endA="300" endPos="35000" dir="5400000" sy="-100000" algn="bl" rotWithShape="0"/>
            <a:softEdge rad="635000"/>
          </a:effectLst>
          <a:scene3d>
            <a:camera prst="perspectiveRelaxed"/>
            <a:lightRig rig="threePt" dir="t"/>
          </a:scene3d>
          <a:sp3d>
            <a:bevelT w="101600" prst="riblet"/>
          </a:sp3d>
        </p:spPr>
        <p:txBody>
          <a:bodyPr anchor="b">
            <a:noAutofit/>
            <a:scene3d>
              <a:camera prst="perspectiveRelaxed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spcBef>
                <a:spcPts val="0"/>
              </a:spcBef>
            </a:pPr>
            <a:endParaRPr lang="uk-UA" sz="8800" b="1" dirty="0" smtClean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Bef>
                <a:spcPts val="0"/>
              </a:spcBef>
            </a:pPr>
            <a:endParaRPr lang="uk-UA" sz="8800" b="1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spcBef>
                <a:spcPts val="0"/>
              </a:spcBef>
            </a:pPr>
            <a:r>
              <a:rPr lang="uk-UA" sz="88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Р</a:t>
            </a:r>
            <a:r>
              <a:rPr lang="uk-UA" sz="9600" b="1" dirty="0" smtClean="0">
                <a:solidFill>
                  <a:srgbClr val="FFC000"/>
                </a:solidFill>
                <a:latin typeface="Calibri" pitchFamily="34" charset="0"/>
                <a:cs typeface="Calibri" pitchFamily="34" charset="0"/>
              </a:rPr>
              <a:t>о</a:t>
            </a:r>
            <a:r>
              <a:rPr lang="uk-UA" sz="80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з</a:t>
            </a:r>
            <a:r>
              <a:rPr lang="uk-UA" sz="11500" b="1" dirty="0" smtClean="0">
                <a:solidFill>
                  <a:srgbClr val="660066"/>
                </a:solidFill>
                <a:latin typeface="Calibri" pitchFamily="34" charset="0"/>
                <a:cs typeface="Calibri" pitchFamily="34" charset="0"/>
              </a:rPr>
              <a:t>г</a:t>
            </a:r>
            <a:r>
              <a:rPr lang="uk-UA" sz="9600" b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а</a:t>
            </a:r>
            <a:r>
              <a:rPr lang="uk-UA" sz="8800" b="1" dirty="0" smtClean="0">
                <a:solidFill>
                  <a:srgbClr val="92D050"/>
                </a:solidFill>
                <a:latin typeface="Calibri" pitchFamily="34" charset="0"/>
                <a:cs typeface="Calibri" pitchFamily="34" charset="0"/>
              </a:rPr>
              <a:t>д</a:t>
            </a:r>
            <a:r>
              <a:rPr lang="uk-UA" sz="11500" b="1" dirty="0" smtClean="0">
                <a:solidFill>
                  <a:srgbClr val="006666"/>
                </a:solidFill>
                <a:latin typeface="Calibri" pitchFamily="34" charset="0"/>
                <a:cs typeface="Calibri" pitchFamily="34" charset="0"/>
              </a:rPr>
              <a:t>а</a:t>
            </a:r>
            <a:r>
              <a:rPr lang="uk-UA" sz="80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й</a:t>
            </a:r>
            <a:br>
              <a:rPr lang="uk-UA" sz="80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</a:br>
            <a:r>
              <a:rPr lang="uk-UA" sz="8000" b="1" dirty="0" err="1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А</a:t>
            </a:r>
            <a:r>
              <a:rPr lang="uk-UA" sz="8800" b="1" dirty="0" err="1" smtClean="0">
                <a:solidFill>
                  <a:schemeClr val="bg1">
                    <a:lumMod val="10000"/>
                  </a:schemeClr>
                </a:solidFill>
                <a:latin typeface="Calibri" pitchFamily="34" charset="0"/>
                <a:cs typeface="Calibri" pitchFamily="34" charset="0"/>
              </a:rPr>
              <a:t>н</a:t>
            </a:r>
            <a:r>
              <a:rPr lang="uk-UA" sz="19900" b="1" dirty="0" err="1" smtClean="0">
                <a:solidFill>
                  <a:srgbClr val="FFFF00"/>
                </a:solidFill>
                <a:latin typeface="Calibri" pitchFamily="34" charset="0"/>
                <a:cs typeface="Calibri" pitchFamily="34" charset="0"/>
              </a:rPr>
              <a:t>а</a:t>
            </a:r>
            <a:r>
              <a:rPr lang="uk-UA" sz="13800" b="1" dirty="0" err="1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Г</a:t>
            </a:r>
            <a:r>
              <a:rPr lang="uk-UA" sz="11500" b="1" dirty="0" err="1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cs typeface="Calibri" pitchFamily="34" charset="0"/>
              </a:rPr>
              <a:t>Р</a:t>
            </a:r>
            <a:r>
              <a:rPr lang="uk-UA" sz="9600" b="1" dirty="0" err="1" smtClean="0">
                <a:solidFill>
                  <a:srgbClr val="003300"/>
                </a:solidFill>
                <a:latin typeface="Calibri" pitchFamily="34" charset="0"/>
                <a:cs typeface="Calibri" pitchFamily="34" charset="0"/>
              </a:rPr>
              <a:t>а</a:t>
            </a:r>
            <a:r>
              <a:rPr lang="uk-UA" sz="9600" b="1" dirty="0" err="1" smtClean="0">
                <a:solidFill>
                  <a:srgbClr val="FFC000"/>
                </a:solidFill>
                <a:latin typeface="Calibri" pitchFamily="34" charset="0"/>
                <a:cs typeface="Calibri" pitchFamily="34" charset="0"/>
              </a:rPr>
              <a:t>м</a:t>
            </a:r>
            <a:r>
              <a:rPr lang="uk-UA" sz="8000" b="1" dirty="0" err="1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У</a:t>
            </a:r>
            <a:endParaRPr lang="uk-UA" sz="8000" b="1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4294967295"/>
          </p:nvPr>
        </p:nvSpPr>
        <p:spPr>
          <a:xfrm>
            <a:off x="3275856" y="6093297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uk-UA" dirty="0" smtClean="0">
                <a:solidFill>
                  <a:schemeClr val="tx2">
                    <a:lumMod val="25000"/>
                    <a:lumOff val="75000"/>
                  </a:schemeClr>
                </a:solidFill>
              </a:rPr>
              <a:t>Чашук О.Ф., вчитель інформатики ЗОШ№23, Луцьк</a:t>
            </a:r>
            <a:endParaRPr lang="uk-UA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pic>
        <p:nvPicPr>
          <p:cNvPr id="3074" name="Picture 2" descr="http://yak-prosto.com/images/3/d/yak-vidaliti-vsi-povidomlennya-z-poshtovoyi-skrink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36818" y="3210805"/>
            <a:ext cx="3052918" cy="1679105"/>
          </a:xfrm>
          <a:prstGeom prst="rect">
            <a:avLst/>
          </a:prstGeom>
          <a:noFill/>
          <a:effectLst>
            <a:glow rad="127000">
              <a:schemeClr val="accent1">
                <a:alpha val="9000"/>
              </a:schemeClr>
            </a:glow>
            <a:softEdge rad="635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5963163">
            <a:off x="1688169" y="2771257"/>
            <a:ext cx="576064" cy="61206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5827" y="2743616"/>
            <a:ext cx="576064" cy="61206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367535" y="332656"/>
            <a:ext cx="1933834" cy="15049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 descr="https://2.bp.blogspot.com/-QBVuOPoA3v4/V72Zrj9nHyI/AAAAAAAAA5U/EeuH74Zivh4XIGiyiJwPiAsuLQ7sG-o8wCLcB/s1600/Obgovoruemo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104" t="11879" r="17824" b="14617"/>
          <a:stretch/>
        </p:blipFill>
        <p:spPr bwMode="auto">
          <a:xfrm flipH="1">
            <a:off x="6858062" y="4437112"/>
            <a:ext cx="2297743" cy="2164467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woldv.org/upload/iblock/85d/otlichno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473011" y="4581128"/>
            <a:ext cx="1949615" cy="1612392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21099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67544" y="1872096"/>
            <a:ext cx="8352928" cy="1736646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9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</a:t>
            </a:r>
            <a:r>
              <a:rPr lang="uk-UA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ДУЕМНТК</a:t>
            </a:r>
            <a:endParaRPr lang="uk-UA" sz="9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>
          <a:xfrm>
            <a:off x="3063602" y="6376792"/>
            <a:ext cx="2895600" cy="476251"/>
          </a:xfrm>
        </p:spPr>
        <p:txBody>
          <a:bodyPr/>
          <a:lstStyle/>
          <a:p>
            <a:pPr>
              <a:defRPr/>
            </a:pPr>
            <a:r>
              <a:rPr lang="ru-RU" sz="700" dirty="0" err="1" smtClean="0">
                <a:solidFill>
                  <a:schemeClr val="bg1">
                    <a:lumMod val="75000"/>
                  </a:schemeClr>
                </a:solidFill>
              </a:rPr>
              <a:t>Чашук</a:t>
            </a:r>
            <a:r>
              <a:rPr lang="ru-RU" sz="700" dirty="0" smtClean="0">
                <a:solidFill>
                  <a:schemeClr val="bg1">
                    <a:lumMod val="75000"/>
                  </a:schemeClr>
                </a:solidFill>
              </a:rPr>
              <a:t> О.Ф., </a:t>
            </a:r>
            <a:r>
              <a:rPr lang="ru-RU" sz="700" dirty="0" err="1" smtClean="0">
                <a:solidFill>
                  <a:schemeClr val="bg1">
                    <a:lumMod val="75000"/>
                  </a:schemeClr>
                </a:solidFill>
              </a:rPr>
              <a:t>вчитель</a:t>
            </a:r>
            <a:r>
              <a:rPr lang="ru-RU" sz="7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ru-RU" sz="700" dirty="0" err="1" smtClean="0">
                <a:solidFill>
                  <a:schemeClr val="bg1">
                    <a:lumMod val="75000"/>
                  </a:schemeClr>
                </a:solidFill>
              </a:rPr>
              <a:t>інформатики</a:t>
            </a:r>
            <a:r>
              <a:rPr lang="ru-RU" sz="700" dirty="0" smtClean="0">
                <a:solidFill>
                  <a:schemeClr val="bg1">
                    <a:lumMod val="75000"/>
                  </a:schemeClr>
                </a:solidFill>
              </a:rPr>
              <a:t> ЗОШ№23, </a:t>
            </a:r>
            <a:r>
              <a:rPr lang="ru-RU" sz="700" dirty="0" err="1" smtClean="0">
                <a:solidFill>
                  <a:schemeClr val="bg1">
                    <a:lumMod val="75000"/>
                  </a:schemeClr>
                </a:solidFill>
              </a:rPr>
              <a:t>Луцьк</a:t>
            </a:r>
            <a:endParaRPr lang="ru-RU" sz="7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12290" name="Picture 2" descr="http://www.zarobytyhroshi.com/images/243_1c7236e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46975" y="5300663"/>
            <a:ext cx="1562100" cy="1562100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 bwMode="black">
          <a:xfrm>
            <a:off x="1763688" y="3653"/>
            <a:ext cx="5400600" cy="563563"/>
          </a:xfrm>
          <a:prstGeom prst="roundRect">
            <a:avLst/>
          </a:prstGeom>
          <a:ln/>
          <a:extLst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anose="020B0604030504040204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anose="020B0604030504040204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anose="020B0604030504040204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anose="020B0604030504040204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anose="020B0604030504040204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anose="020B0604030504040204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anose="020B0604030504040204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bg1"/>
                </a:solidFill>
                <a:latin typeface="Verdana" panose="020B0604030504040204" pitchFamily="34" charset="0"/>
              </a:defRPr>
            </a:lvl9pPr>
          </a:lstStyle>
          <a:p>
            <a:pPr algn="ctr">
              <a:defRPr/>
            </a:pPr>
            <a:r>
              <a:rPr lang="uk-UA" dirty="0" smtClean="0">
                <a:solidFill>
                  <a:srgbClr val="002060"/>
                </a:solidFill>
              </a:rPr>
              <a:t>Розгадай анаграму</a:t>
            </a:r>
            <a:endParaRPr lang="uk-UA" dirty="0">
              <a:solidFill>
                <a:srgbClr val="002060"/>
              </a:solidFill>
            </a:endParaRPr>
          </a:p>
        </p:txBody>
      </p:sp>
      <p:pic>
        <p:nvPicPr>
          <p:cNvPr id="12294" name="Picture 60" descr="3D_2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175" y="1"/>
            <a:ext cx="1295400" cy="180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536254" y="5223747"/>
            <a:ext cx="6071492" cy="1225868"/>
          </a:xfrm>
          <a:prstGeom prst="roundRect">
            <a:avLst/>
          </a:prstGeom>
          <a:solidFill>
            <a:srgbClr val="FF000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endParaRPr lang="uk-UA" sz="6600" b="1" i="1" dirty="0">
              <a:solidFill>
                <a:srgbClr val="FFFFFF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478093">
            <a:off x="7119578" y="1533333"/>
            <a:ext cx="576064" cy="6120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7462722">
            <a:off x="1393248" y="1495779"/>
            <a:ext cx="576064" cy="61206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388090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412404" y="139187"/>
            <a:ext cx="5656263" cy="595313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eaLnBrk="1" hangingPunct="1"/>
            <a:r>
              <a:rPr lang="uk-UA" altLang="uk-UA" sz="3600" b="1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Робота з комп'ютером</a:t>
            </a: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4294967295"/>
          </p:nvPr>
        </p:nvSpPr>
        <p:spPr>
          <a:xfrm>
            <a:off x="3635896" y="6308970"/>
            <a:ext cx="2895600" cy="476251"/>
          </a:xfrm>
        </p:spPr>
        <p:txBody>
          <a:bodyPr/>
          <a:lstStyle/>
          <a:p>
            <a:pPr>
              <a:defRPr/>
            </a:pPr>
            <a:r>
              <a:rPr lang="uk-UA" smtClean="0">
                <a:solidFill>
                  <a:schemeClr val="bg1">
                    <a:lumMod val="90000"/>
                  </a:schemeClr>
                </a:solidFill>
              </a:rPr>
              <a:t>Чашук О.Ф., вчитель інформатики ЗОШ№23, Луцьк</a:t>
            </a:r>
            <a:endParaRPr lang="uk-UA">
              <a:solidFill>
                <a:schemeClr val="bg1">
                  <a:lumMod val="90000"/>
                </a:schemeClr>
              </a:solidFill>
            </a:endParaRPr>
          </a:p>
        </p:txBody>
      </p:sp>
      <p:sp>
        <p:nvSpPr>
          <p:cNvPr id="9" name="Загнутый угол 8"/>
          <p:cNvSpPr/>
          <p:nvPr/>
        </p:nvSpPr>
        <p:spPr>
          <a:xfrm>
            <a:off x="235016" y="980728"/>
            <a:ext cx="8824323" cy="5840194"/>
          </a:xfrm>
          <a:prstGeom prst="foldedCorner">
            <a:avLst/>
          </a:prstGeom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0" lvl="1" algn="ctr">
              <a:spcBef>
                <a:spcPts val="0"/>
              </a:spcBef>
              <a:spcAft>
                <a:spcPts val="0"/>
              </a:spcAft>
            </a:pPr>
            <a:r>
              <a:rPr lang="uk-UA" sz="2800" b="1" spc="300" dirty="0" smtClean="0">
                <a:ln w="11430"/>
                <a:solidFill>
                  <a:srgbClr val="000066"/>
                </a:solidFill>
                <a:latin typeface="Calibri" pitchFamily="34" charset="0"/>
                <a:cs typeface="Calibri" pitchFamily="34" charset="0"/>
              </a:rPr>
              <a:t>Завдання 1</a:t>
            </a:r>
            <a:r>
              <a:rPr lang="uk-UA" sz="2800" spc="30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Calibri" pitchFamily="34" charset="0"/>
              </a:rPr>
              <a:t>. </a:t>
            </a:r>
            <a:r>
              <a:rPr lang="uk-UA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Times New Roman" panose="02020603050405020304" pitchFamily="18" charset="0"/>
              </a:rPr>
              <a:t>Українські СЕД</a:t>
            </a:r>
            <a:endParaRPr lang="uk-UA" sz="3600" b="1" spc="300" dirty="0" smtClean="0">
              <a:ln w="11430"/>
              <a:solidFill>
                <a:schemeClr val="tx1">
                  <a:lumMod val="85000"/>
                  <a:lumOff val="15000"/>
                </a:schemeClr>
              </a:solidFill>
              <a:cs typeface="Calibri" pitchFamily="34" charset="0"/>
            </a:endParaRPr>
          </a:p>
          <a:p>
            <a:pPr marL="0" lvl="1" algn="ctr">
              <a:spcBef>
                <a:spcPts val="0"/>
              </a:spcBef>
              <a:spcAft>
                <a:spcPts val="0"/>
              </a:spcAft>
            </a:pPr>
            <a:endParaRPr lang="uk-UA" sz="2800" b="1" spc="300" dirty="0">
              <a:ln w="11430"/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0" lvl="1" algn="ctr">
              <a:spcBef>
                <a:spcPts val="0"/>
              </a:spcBef>
              <a:spcAft>
                <a:spcPts val="0"/>
              </a:spcAft>
            </a:pPr>
            <a:endParaRPr lang="en-US" sz="2400" b="1" dirty="0">
              <a:solidFill>
                <a:srgbClr val="000099"/>
              </a:solidFill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endParaRPr lang="en-US" sz="2400" b="1" dirty="0" smtClean="0">
              <a:solidFill>
                <a:srgbClr val="000099"/>
              </a:solidFill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endParaRPr lang="uk-UA" sz="2400" b="1" dirty="0" smtClean="0">
              <a:solidFill>
                <a:srgbClr val="000099"/>
              </a:solidFill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endParaRPr lang="uk-UA" sz="2400" b="1" dirty="0">
              <a:solidFill>
                <a:srgbClr val="000099"/>
              </a:solidFill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</a:pPr>
            <a:endParaRPr lang="uk-UA" sz="2000" b="1" dirty="0" smtClean="0"/>
          </a:p>
          <a:p>
            <a:pPr algn="ctr">
              <a:spcBef>
                <a:spcPts val="0"/>
              </a:spcBef>
              <a:spcAft>
                <a:spcPts val="0"/>
              </a:spcAft>
            </a:pPr>
            <a:endParaRPr lang="uk-UA" sz="2000" b="1" dirty="0" smtClean="0"/>
          </a:p>
          <a:p>
            <a:pPr algn="ctr">
              <a:spcBef>
                <a:spcPts val="0"/>
              </a:spcBef>
              <a:spcAft>
                <a:spcPts val="0"/>
              </a:spcAft>
            </a:pPr>
            <a:endParaRPr lang="uk-UA" sz="2000" b="1" dirty="0"/>
          </a:p>
          <a:p>
            <a:pPr algn="ctr">
              <a:spcBef>
                <a:spcPts val="0"/>
              </a:spcBef>
              <a:spcAft>
                <a:spcPts val="0"/>
              </a:spcAft>
            </a:pPr>
            <a:endParaRPr lang="uk-UA" sz="2000" b="1" dirty="0" smtClean="0"/>
          </a:p>
          <a:p>
            <a:pPr algn="ctr">
              <a:spcBef>
                <a:spcPts val="0"/>
              </a:spcBef>
              <a:spcAft>
                <a:spcPts val="0"/>
              </a:spcAft>
            </a:pPr>
            <a:endParaRPr lang="uk-UA" sz="2400" b="1" dirty="0" smtClean="0"/>
          </a:p>
          <a:p>
            <a:pPr algn="ctr">
              <a:spcBef>
                <a:spcPts val="0"/>
              </a:spcBef>
              <a:spcAft>
                <a:spcPts val="0"/>
              </a:spcAft>
            </a:pPr>
            <a:endParaRPr lang="uk-UA" sz="2400" b="1" dirty="0"/>
          </a:p>
          <a:p>
            <a:pPr algn="ctr">
              <a:spcBef>
                <a:spcPts val="0"/>
              </a:spcBef>
              <a:spcAft>
                <a:spcPts val="0"/>
              </a:spcAft>
            </a:pPr>
            <a:endParaRPr lang="uk-UA" sz="2400" b="1" dirty="0" smtClean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81" y="139187"/>
            <a:ext cx="2214246" cy="6480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7462722">
            <a:off x="818847" y="764322"/>
            <a:ext cx="576064" cy="61206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478093">
            <a:off x="8048945" y="841872"/>
            <a:ext cx="576064" cy="61206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23368" y="139187"/>
            <a:ext cx="752475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79977" y="5687271"/>
            <a:ext cx="665515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uk-UA" dirty="0"/>
              <a:t>Надати доступ вчителеві</a:t>
            </a:r>
            <a:r>
              <a:rPr lang="en-US" dirty="0"/>
              <a:t> </a:t>
            </a:r>
            <a:r>
              <a:rPr lang="uk-UA" dirty="0"/>
              <a:t>на електронну адресу </a:t>
            </a:r>
            <a:r>
              <a:rPr lang="en-US" b="1" dirty="0"/>
              <a:t>Chasuk@ukr.net</a:t>
            </a:r>
            <a:endParaRPr lang="uk-UA" sz="2800" b="1" spc="50" dirty="0">
              <a:ln w="11430"/>
              <a:solidFill>
                <a:schemeClr val="tx1">
                  <a:lumMod val="95000"/>
                  <a:lumOff val="5000"/>
                </a:schemeClr>
              </a:solidFill>
              <a:cs typeface="Calibri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95934" y="1772816"/>
            <a:ext cx="66764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dirty="0"/>
              <a:t>Написати електронні листи на адресу вчителя 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3059" y="1772816"/>
            <a:ext cx="714145" cy="4512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034845" y="1698790"/>
            <a:ext cx="714145" cy="4512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94211" y="2348880"/>
            <a:ext cx="8305931" cy="120032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softEdge rad="317500"/>
          </a:effectLst>
        </p:spPr>
        <p:txBody>
          <a:bodyPr wrap="square">
            <a:spAutoFit/>
          </a:bodyPr>
          <a:lstStyle/>
          <a:p>
            <a:pPr algn="ctr"/>
            <a:r>
              <a:rPr lang="uk-UA" sz="3600" b="1" dirty="0">
                <a:solidFill>
                  <a:srgbClr val="000066"/>
                </a:solidFill>
                <a:latin typeface="+mn-lt"/>
                <a:cs typeface="Times New Roman" panose="02020603050405020304" pitchFamily="18" charset="0"/>
              </a:rPr>
              <a:t>Підготувати характеристику однієї з українських </a:t>
            </a:r>
            <a:r>
              <a:rPr lang="uk-UA" sz="3600" b="1" dirty="0" smtClean="0">
                <a:solidFill>
                  <a:srgbClr val="000066"/>
                </a:solidFill>
                <a:latin typeface="+mn-lt"/>
                <a:cs typeface="Times New Roman" panose="02020603050405020304" pitchFamily="18" charset="0"/>
              </a:rPr>
              <a:t>СЕД</a:t>
            </a:r>
            <a:endParaRPr lang="ru-RU" sz="3600" b="1" dirty="0">
              <a:solidFill>
                <a:srgbClr val="000066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72747" y="4221088"/>
            <a:ext cx="79488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600" b="1" dirty="0">
                <a:solidFill>
                  <a:srgbClr val="000066"/>
                </a:solidFill>
                <a:latin typeface="+mn-lt"/>
                <a:cs typeface="Times New Roman" panose="02020603050405020304" pitchFamily="18" charset="0"/>
              </a:rPr>
              <a:t>Створити карту знань «</a:t>
            </a:r>
            <a:r>
              <a:rPr lang="uk-UA" sz="3600" b="1" dirty="0">
                <a:solidFill>
                  <a:schemeClr val="accent1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Засоби обробки та зберігання документів</a:t>
            </a:r>
            <a:r>
              <a:rPr lang="uk-UA" sz="3600" b="1" dirty="0">
                <a:solidFill>
                  <a:srgbClr val="000066"/>
                </a:solidFill>
                <a:latin typeface="+mn-lt"/>
                <a:cs typeface="Times New Roman" panose="02020603050405020304" pitchFamily="18" charset="0"/>
              </a:rPr>
              <a:t>»</a:t>
            </a:r>
            <a:endParaRPr lang="ru-RU" sz="3600" b="1" dirty="0">
              <a:solidFill>
                <a:srgbClr val="000066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89183" y="3697868"/>
            <a:ext cx="511598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spc="300" dirty="0">
                <a:ln w="11430"/>
                <a:solidFill>
                  <a:srgbClr val="000066"/>
                </a:solidFill>
                <a:latin typeface="+mn-lt"/>
                <a:cs typeface="Calibri" pitchFamily="34" charset="0"/>
              </a:rPr>
              <a:t>Завдання 1</a:t>
            </a:r>
            <a:r>
              <a:rPr lang="uk-UA" sz="2800" spc="300" dirty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Calibri" pitchFamily="34" charset="0"/>
              </a:rPr>
              <a:t>. </a:t>
            </a:r>
            <a:r>
              <a:rPr lang="uk-UA" sz="2800" b="1" dirty="0">
                <a:solidFill>
                  <a:srgbClr val="7030A0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uk-UA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cs typeface="Times New Roman" panose="02020603050405020304" pitchFamily="18" charset="0"/>
              </a:rPr>
              <a:t>Карта знань</a:t>
            </a:r>
            <a:endParaRPr lang="uk-UA" sz="2800" dirty="0">
              <a:latin typeface="+mn-lt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H="1">
            <a:off x="899592" y="3549209"/>
            <a:ext cx="7632848" cy="0"/>
          </a:xfrm>
          <a:prstGeom prst="line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1811300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Нижний колонтитул 1"/>
          <p:cNvSpPr txBox="1">
            <a:spLocks/>
          </p:cNvSpPr>
          <p:nvPr/>
        </p:nvSpPr>
        <p:spPr>
          <a:xfrm>
            <a:off x="3491880" y="6284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uk-UA" sz="1050" dirty="0" smtClean="0">
                <a:solidFill>
                  <a:schemeClr val="tx2">
                    <a:lumMod val="25000"/>
                    <a:lumOff val="75000"/>
                  </a:schemeClr>
                </a:solidFill>
              </a:rPr>
              <a:t>Чашук О.Ф., вчитель інформатики ЗОШ№23, Луцьк</a:t>
            </a:r>
            <a:endParaRPr lang="uk-UA" sz="105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2" name="Заголовок 1"/>
          <p:cNvSpPr txBox="1">
            <a:spLocks/>
          </p:cNvSpPr>
          <p:nvPr/>
        </p:nvSpPr>
        <p:spPr>
          <a:xfrm>
            <a:off x="1357681" y="188640"/>
            <a:ext cx="6200340" cy="900906"/>
          </a:xfrm>
          <a:prstGeom prst="rect">
            <a:avLst/>
          </a:prstGeom>
        </p:spPr>
        <p:txBody>
          <a:bodyPr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altLang="uk-UA" sz="3100" b="1" dirty="0" smtClean="0"/>
              <a:t>Працюємо за комп’ютером</a:t>
            </a:r>
          </a:p>
        </p:txBody>
      </p:sp>
      <p:pic>
        <p:nvPicPr>
          <p:cNvPr id="3" name="Picture 2" descr="http://reaction.org.ua/wp-content/themes/quiven/timthumb.php?src=http://reaction.org.ua/wp-content/uploads/2013/04/%D0%BA%D0%BE%D0%BC%D0%BF%D1%8E%D1%82%D0%B5%D1%80-%D1%8F%D0%BA-%D1%81%D0%B8%D0%B4%D1%96%D1%82%D0%B8.jpg&amp;w=627&amp;h=300&amp;zc=1&amp;q=100&amp;s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56792"/>
            <a:ext cx="8334033" cy="4175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5232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Нижний колонтитул 1"/>
          <p:cNvSpPr txBox="1">
            <a:spLocks/>
          </p:cNvSpPr>
          <p:nvPr/>
        </p:nvSpPr>
        <p:spPr>
          <a:xfrm>
            <a:off x="3707904" y="618204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uk-UA" sz="1050" dirty="0" smtClean="0">
                <a:solidFill>
                  <a:schemeClr val="tx2">
                    <a:lumMod val="25000"/>
                    <a:lumOff val="75000"/>
                  </a:schemeClr>
                </a:solidFill>
              </a:rPr>
              <a:t>Чашук О.Ф., вчитель інформатики ЗОШ№23, Луцьк</a:t>
            </a:r>
            <a:endParaRPr lang="uk-UA" sz="105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graphicFrame>
        <p:nvGraphicFramePr>
          <p:cNvPr id="18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098326699"/>
              </p:ext>
            </p:extLst>
          </p:nvPr>
        </p:nvGraphicFramePr>
        <p:xfrm>
          <a:off x="395288" y="2602793"/>
          <a:ext cx="8424936" cy="41279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Заголовок 1"/>
          <p:cNvSpPr txBox="1">
            <a:spLocks/>
          </p:cNvSpPr>
          <p:nvPr/>
        </p:nvSpPr>
        <p:spPr>
          <a:xfrm>
            <a:off x="2119866" y="1634640"/>
            <a:ext cx="5152229" cy="1095393"/>
          </a:xfrm>
          <a:prstGeom prst="downArrowCallou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riblet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3600" b="1" dirty="0" smtClean="0"/>
              <a:t>Ти дізнаєшся:</a:t>
            </a:r>
            <a:endParaRPr lang="uk-UA" sz="3600" b="1" dirty="0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7462722">
            <a:off x="1648687" y="2369444"/>
            <a:ext cx="576064" cy="61206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478093">
            <a:off x="7141087" y="2303061"/>
            <a:ext cx="576064" cy="61206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07949" y="2369444"/>
            <a:ext cx="576064" cy="61206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508345"/>
            <a:ext cx="864096" cy="963799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90109" y="301581"/>
            <a:ext cx="7351713" cy="1206764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44696" y="548680"/>
            <a:ext cx="6099712" cy="86177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uk-UA" sz="25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Технічні та програмні засоби обробки документів та інформації</a:t>
            </a:r>
            <a:endParaRPr lang="uk-UA" sz="25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55379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 txBox="1">
            <a:spLocks/>
          </p:cNvSpPr>
          <p:nvPr/>
        </p:nvSpPr>
        <p:spPr>
          <a:xfrm>
            <a:off x="1122038" y="188640"/>
            <a:ext cx="7914457" cy="3024336"/>
          </a:xfrm>
          <a:prstGeom prst="snip2DiagRect">
            <a:avLst/>
          </a:prstGeom>
          <a:gradFill flip="none" rotWithShape="1">
            <a:gsLst>
              <a:gs pos="0">
                <a:srgbClr val="CCFF66">
                  <a:shade val="30000"/>
                  <a:satMod val="115000"/>
                </a:srgbClr>
              </a:gs>
              <a:gs pos="23000">
                <a:srgbClr val="CCFF66">
                  <a:shade val="67500"/>
                  <a:satMod val="115000"/>
                  <a:lumMod val="23000"/>
                  <a:lumOff val="77000"/>
                </a:srgbClr>
              </a:gs>
              <a:gs pos="100000">
                <a:srgbClr val="CCFF66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0000" endA="300" endPos="90000" dir="5400000" sy="-100000" algn="bl" rotWithShape="0"/>
          </a:effectLst>
          <a:scene3d>
            <a:camera prst="orthographicFront"/>
            <a:lightRig rig="soft" dir="tl">
              <a:rot lat="0" lon="0" rev="0"/>
            </a:lightRig>
          </a:scene3d>
          <a:sp3d>
            <a:bevelT w="139700" h="139700" prst="divo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uk-UA" sz="8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9" name="Нижний колонтитул 1"/>
          <p:cNvSpPr txBox="1">
            <a:spLocks/>
          </p:cNvSpPr>
          <p:nvPr/>
        </p:nvSpPr>
        <p:spPr>
          <a:xfrm>
            <a:off x="3707904" y="618204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uk-UA" sz="1050" dirty="0" smtClean="0">
                <a:solidFill>
                  <a:schemeClr val="tx2">
                    <a:lumMod val="25000"/>
                    <a:lumOff val="75000"/>
                  </a:schemeClr>
                </a:solidFill>
              </a:rPr>
              <a:t>Чашук О.Ф., вчитель інформатики ЗОШ№23, Луцьк</a:t>
            </a:r>
            <a:endParaRPr lang="uk-UA" sz="105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259632" y="116632"/>
            <a:ext cx="7689385" cy="3093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900" b="1" dirty="0" smtClean="0">
                <a:solidFill>
                  <a:srgbClr val="080808"/>
                </a:solidFill>
              </a:rPr>
              <a:t>Системи управління електронними документами. Технічні засоби обробки документів та інформації. Класифікація офісної техніки</a:t>
            </a:r>
            <a:endParaRPr lang="uk-UA" sz="3900" b="1" dirty="0">
              <a:solidFill>
                <a:srgbClr val="080808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4005064"/>
            <a:ext cx="2160240" cy="1991631"/>
          </a:xfrm>
          <a:prstGeom prst="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43413" y="4005064"/>
            <a:ext cx="2293082" cy="1991631"/>
          </a:xfrm>
          <a:prstGeom prst="rect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9" name="Picture 2" descr="Ð ÐµÐ·ÑÐ»ÑÑÐ°Ñ Ð¿Ð¾ÑÑÐºÑ Ð·Ð¾Ð±ÑÐ°Ð¶ÐµÐ½Ñ Ð·Ð° Ð·Ð°Ð¿Ð¸ÑÐ¾Ð¼ &quot;Ð¡Ð¸ÑÑÐµÐ¼Ð° ÐµÐ»ÐµÐºÑÑÐ¾Ð½Ð½Ð¾Ð³Ð¾ Ð´Ð¾ÐºÑÐ¼ÐµÐ½ÑÐ¾Ð¾Ð±ÑÐ³Ñ&quot;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5262"/>
          <a:stretch/>
        </p:blipFill>
        <p:spPr bwMode="auto">
          <a:xfrm>
            <a:off x="2561941" y="3522248"/>
            <a:ext cx="4191744" cy="26493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coolSlan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78934" y="1196752"/>
            <a:ext cx="8986131" cy="5015640"/>
          </a:xfrm>
          <a:prstGeom prst="round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  <a:tileRect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9" name="Нижний колонтитул 1"/>
          <p:cNvSpPr txBox="1">
            <a:spLocks/>
          </p:cNvSpPr>
          <p:nvPr/>
        </p:nvSpPr>
        <p:spPr>
          <a:xfrm>
            <a:off x="3491880" y="6284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uk-UA" sz="1050" dirty="0" smtClean="0">
                <a:solidFill>
                  <a:schemeClr val="tx2">
                    <a:lumMod val="25000"/>
                    <a:lumOff val="75000"/>
                  </a:schemeClr>
                </a:solidFill>
              </a:rPr>
              <a:t>Чашук О.Ф., вчитель інформатики ЗОШ№23, Луцьк</a:t>
            </a:r>
            <a:endParaRPr lang="uk-UA" sz="105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18" name="Нижний колонтитул 1"/>
          <p:cNvSpPr txBox="1">
            <a:spLocks/>
          </p:cNvSpPr>
          <p:nvPr/>
        </p:nvSpPr>
        <p:spPr>
          <a:xfrm>
            <a:off x="3707904" y="618204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uk-UA" sz="1050" dirty="0" smtClean="0">
                <a:solidFill>
                  <a:schemeClr val="tx2">
                    <a:lumMod val="25000"/>
                    <a:lumOff val="75000"/>
                  </a:schemeClr>
                </a:solidFill>
              </a:rPr>
              <a:t>Чашук О.Ф., вчитель інформатики ЗОШ№23, Луцьк</a:t>
            </a:r>
            <a:endParaRPr lang="uk-UA" sz="105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dirty="0"/>
              <a:t> </a:t>
            </a:r>
          </a:p>
        </p:txBody>
      </p:sp>
      <p:pic>
        <p:nvPicPr>
          <p:cNvPr id="5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8314783" y="4305"/>
            <a:ext cx="646438" cy="6945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174" y="-23839"/>
            <a:ext cx="622689" cy="6945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994007" y="147262"/>
            <a:ext cx="7155986" cy="408623"/>
          </a:xfrm>
          <a:prstGeom prst="roundRect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90000" dir="5400000" sy="-100000" algn="bl" rotWithShape="0"/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uk-UA" b="1" dirty="0" smtClean="0">
                <a:solidFill>
                  <a:srgbClr val="FFFF00"/>
                </a:solidFill>
              </a:rPr>
              <a:t>Технічні та програмні засоби обробки документів та інформації</a:t>
            </a:r>
            <a:endParaRPr lang="uk-UA" b="1" dirty="0">
              <a:solidFill>
                <a:srgbClr val="FFFF00"/>
              </a:solidFill>
            </a:endParaRPr>
          </a:p>
        </p:txBody>
      </p:sp>
      <p:grpSp>
        <p:nvGrpSpPr>
          <p:cNvPr id="29" name="Группа 28"/>
          <p:cNvGrpSpPr/>
          <p:nvPr/>
        </p:nvGrpSpPr>
        <p:grpSpPr>
          <a:xfrm>
            <a:off x="78935" y="6124337"/>
            <a:ext cx="8986131" cy="733663"/>
            <a:chOff x="78935" y="6124337"/>
            <a:chExt cx="8986131" cy="733663"/>
          </a:xfrm>
        </p:grpSpPr>
        <p:sp>
          <p:nvSpPr>
            <p:cNvPr id="30" name="TextBox 29"/>
            <p:cNvSpPr txBox="1"/>
            <p:nvPr/>
          </p:nvSpPr>
          <p:spPr>
            <a:xfrm>
              <a:off x="78935" y="6124337"/>
              <a:ext cx="8986131" cy="733663"/>
            </a:xfrm>
            <a:prstGeom prst="leftRightArrow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just"/>
              <a:endParaRPr lang="uk-UA" b="1" dirty="0">
                <a:solidFill>
                  <a:srgbClr val="333300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35416" y="6309320"/>
              <a:ext cx="76740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uk-UA" b="1" spc="1200" dirty="0">
                <a:solidFill>
                  <a:srgbClr val="333300"/>
                </a:solidFill>
              </a:endParaRPr>
            </a:p>
          </p:txBody>
        </p:sp>
      </p:grpSp>
      <p:sp>
        <p:nvSpPr>
          <p:cNvPr id="8" name="Выноска со стрелкой вниз 7"/>
          <p:cNvSpPr/>
          <p:nvPr/>
        </p:nvSpPr>
        <p:spPr>
          <a:xfrm>
            <a:off x="305174" y="717556"/>
            <a:ext cx="8611728" cy="707231"/>
          </a:xfrm>
          <a:prstGeom prst="downArrowCallout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  <a:reflection blurRad="6350" stA="50000" endA="300" endPos="385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 defTabSz="933450"/>
            <a:r>
              <a:rPr lang="uk-UA" sz="2400" b="1" dirty="0">
                <a:solidFill>
                  <a:schemeClr val="bg2">
                    <a:lumMod val="10000"/>
                  </a:schemeClr>
                </a:solidFill>
                <a:cs typeface="Times New Roman" panose="02020603050405020304" pitchFamily="18" charset="0"/>
              </a:rPr>
              <a:t>Система електронного документообігу</a:t>
            </a:r>
            <a:endParaRPr lang="uk-UA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8" name="Picture 4" descr="Результат пошуку зображень за запитом &quot;кнопка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7906" y="190296"/>
            <a:ext cx="288720" cy="28872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4" descr="Результат пошуку зображень за запитом &quot;кнопка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3071" y="179069"/>
            <a:ext cx="288720" cy="28872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Заголовок 4"/>
          <p:cNvSpPr txBox="1">
            <a:spLocks/>
          </p:cNvSpPr>
          <p:nvPr/>
        </p:nvSpPr>
        <p:spPr>
          <a:xfrm>
            <a:off x="467545" y="1447800"/>
            <a:ext cx="8170458" cy="2256772"/>
          </a:xfrm>
          <a:prstGeom prst="roundRect">
            <a:avLst/>
          </a:prstGeom>
          <a:gradFill flip="none" rotWithShape="1">
            <a:gsLst>
              <a:gs pos="15000">
                <a:schemeClr val="accent1">
                  <a:lumMod val="40000"/>
                  <a:lumOff val="60000"/>
                  <a:alpha val="39000"/>
                </a:schemeClr>
              </a:gs>
              <a:gs pos="100000">
                <a:srgbClr val="FFFF00">
                  <a:alpha val="67000"/>
                </a:srgbClr>
              </a:gs>
            </a:gsLst>
            <a:lin ang="2700000" scaled="1"/>
            <a:tileRect/>
          </a:gradFill>
          <a:ln w="3175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spcAft>
                <a:spcPts val="0"/>
              </a:spcAft>
              <a:tabLst>
                <a:tab pos="90170" algn="l"/>
              </a:tabLst>
            </a:pPr>
            <a:r>
              <a:rPr lang="uk-UA" sz="2800" b="1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Система електронного документообігу </a:t>
            </a:r>
            <a:r>
              <a:rPr lang="uk-UA" sz="2400" b="1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– організаційно-технічна система, що забезпечує процес створення, управління доступом і розповсюдження електронних документів в комп'ютерних мережах, а також контроль над потоками документів в організації</a:t>
            </a:r>
            <a:endParaRPr lang="uk-UA" sz="2400" dirty="0">
              <a:solidFill>
                <a:srgbClr val="000099"/>
              </a:solidFill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Выноска-облако 1"/>
          <p:cNvSpPr/>
          <p:nvPr/>
        </p:nvSpPr>
        <p:spPr>
          <a:xfrm>
            <a:off x="78934" y="4077072"/>
            <a:ext cx="5839902" cy="1827193"/>
          </a:xfrm>
          <a:prstGeom prst="cloudCallout">
            <a:avLst>
              <a:gd name="adj1" fmla="val -2524"/>
              <a:gd name="adj2" fmla="val -65672"/>
            </a:avLst>
          </a:prstGeom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b="1" dirty="0">
                <a:solidFill>
                  <a:schemeClr val="tx1"/>
                </a:solidFill>
                <a:cs typeface="Times New Roman" panose="02020603050405020304" pitchFamily="18" charset="0"/>
              </a:rPr>
              <a:t>Часто СЕД називають також</a:t>
            </a:r>
            <a:r>
              <a:rPr lang="uk-UA" dirty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uk-UA" b="1" dirty="0">
                <a:solidFill>
                  <a:srgbClr val="C00000"/>
                </a:solidFill>
                <a:cs typeface="Times New Roman" panose="02020603050405020304" pitchFamily="18" charset="0"/>
              </a:rPr>
              <a:t>системами автоматизації документообігу</a:t>
            </a:r>
            <a:r>
              <a:rPr lang="uk-UA" dirty="0">
                <a:solidFill>
                  <a:srgbClr val="C00000"/>
                </a:solidFill>
                <a:cs typeface="Times New Roman" panose="02020603050405020304" pitchFamily="18" charset="0"/>
              </a:rPr>
              <a:t> </a:t>
            </a:r>
            <a:r>
              <a:rPr lang="uk-UA" b="1" dirty="0">
                <a:solidFill>
                  <a:schemeClr val="tx1"/>
                </a:solidFill>
                <a:cs typeface="Times New Roman" panose="02020603050405020304" pitchFamily="18" charset="0"/>
              </a:rPr>
              <a:t>або</a:t>
            </a:r>
            <a:r>
              <a:rPr lang="uk-UA" dirty="0">
                <a:solidFill>
                  <a:schemeClr val="tx1"/>
                </a:solidFill>
                <a:cs typeface="Times New Roman" panose="02020603050405020304" pitchFamily="18" charset="0"/>
              </a:rPr>
              <a:t> </a:t>
            </a:r>
            <a:r>
              <a:rPr lang="uk-UA" b="1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EDM-системами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918836" y="3861048"/>
            <a:ext cx="299806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1600" b="1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СЕД</a:t>
            </a:r>
            <a:r>
              <a:rPr lang="uk-UA" sz="1600" b="1" dirty="0">
                <a:latin typeface="+mj-lt"/>
                <a:cs typeface="Times New Roman" panose="02020603050405020304" pitchFamily="18" charset="0"/>
              </a:rPr>
              <a:t> є невід'ємною частиною світового ринку програмного забезпечення управління електронним документообігом і вмістом інформаційних систем – ринку </a:t>
            </a:r>
            <a:r>
              <a:rPr lang="uk-UA" sz="1600" b="1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DCT</a:t>
            </a:r>
            <a:r>
              <a:rPr lang="uk-UA" sz="1600" b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uk-UA" sz="1600" b="1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(</a:t>
            </a:r>
            <a:r>
              <a:rPr lang="uk-UA" sz="1600" b="1" dirty="0" err="1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Document</a:t>
            </a:r>
            <a:r>
              <a:rPr lang="uk-UA" sz="1600" b="1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uk-UA" sz="1600" b="1" dirty="0" err="1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and</a:t>
            </a:r>
            <a:r>
              <a:rPr lang="uk-UA" sz="1600" b="1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 </a:t>
            </a:r>
            <a:r>
              <a:rPr lang="uk-UA" sz="1600" b="1" dirty="0" err="1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Content</a:t>
            </a:r>
            <a:r>
              <a:rPr lang="uk-UA" sz="1600" b="1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 Technologies)</a:t>
            </a:r>
            <a:endParaRPr lang="ru-RU" sz="1600" b="1" dirty="0">
              <a:solidFill>
                <a:srgbClr val="C00000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6519" y="6284855"/>
            <a:ext cx="80214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kern="0" spc="150" dirty="0" smtClean="0">
                <a:solidFill>
                  <a:schemeClr val="bg2">
                    <a:lumMod val="25000"/>
                  </a:schemeClr>
                </a:solidFill>
              </a:rPr>
              <a:t>Технічні та програмні засоби обробки документів та інформації</a:t>
            </a:r>
            <a:endParaRPr lang="uk-UA" b="1" kern="0" spc="15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050" name="Picture 2" descr="Ð ÐµÐ·ÑÐ»ÑÑÐ°Ñ Ð¿Ð¾ÑÑÐºÑ Ð·Ð¾Ð±ÑÐ°Ð¶ÐµÐ½Ñ Ð·Ð° Ð·Ð°Ð¿Ð¸ÑÐ¾Ð¼ &quot;Ð¡Ð¸ÑÑÐµÐ¼Ð° ÐµÐ»ÐµÐºÑÑÐ¾Ð½Ð½Ð¾Ð³Ð¾ Ð´Ð¾ÐºÑÐ¼ÐµÐ½ÑÐ¾Ð¾Ð±ÑÐ³Ñ&quot;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5375657"/>
            <a:ext cx="2710066" cy="7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28912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78934" y="1196752"/>
            <a:ext cx="8986131" cy="5015640"/>
          </a:xfrm>
          <a:prstGeom prst="round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  <a:tileRect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9" name="Нижний колонтитул 1"/>
          <p:cNvSpPr txBox="1">
            <a:spLocks/>
          </p:cNvSpPr>
          <p:nvPr/>
        </p:nvSpPr>
        <p:spPr>
          <a:xfrm>
            <a:off x="3491880" y="6284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uk-UA" sz="1050" dirty="0" smtClean="0">
                <a:solidFill>
                  <a:schemeClr val="tx2">
                    <a:lumMod val="25000"/>
                    <a:lumOff val="75000"/>
                  </a:schemeClr>
                </a:solidFill>
              </a:rPr>
              <a:t>Чашук О.Ф., вчитель інформатики ЗОШ№23, Луцьк</a:t>
            </a:r>
            <a:endParaRPr lang="uk-UA" sz="105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18" name="Нижний колонтитул 1"/>
          <p:cNvSpPr txBox="1">
            <a:spLocks/>
          </p:cNvSpPr>
          <p:nvPr/>
        </p:nvSpPr>
        <p:spPr>
          <a:xfrm>
            <a:off x="3707904" y="618204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uk-UA" sz="1050" dirty="0" smtClean="0">
                <a:solidFill>
                  <a:schemeClr val="tx2">
                    <a:lumMod val="25000"/>
                    <a:lumOff val="75000"/>
                  </a:schemeClr>
                </a:solidFill>
              </a:rPr>
              <a:t>Чашук О.Ф., вчитель інформатики ЗОШ№23, Луцьк</a:t>
            </a:r>
            <a:endParaRPr lang="uk-UA" sz="105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dirty="0"/>
              <a:t> </a:t>
            </a:r>
          </a:p>
        </p:txBody>
      </p:sp>
      <p:pic>
        <p:nvPicPr>
          <p:cNvPr id="5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8314783" y="4305"/>
            <a:ext cx="646438" cy="6945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174" y="-23839"/>
            <a:ext cx="622689" cy="6945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994007" y="147262"/>
            <a:ext cx="7155986" cy="408623"/>
          </a:xfrm>
          <a:prstGeom prst="roundRect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90000" dir="5400000" sy="-100000" algn="bl" rotWithShape="0"/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uk-UA" b="1" dirty="0" smtClean="0">
                <a:solidFill>
                  <a:srgbClr val="FFFF00"/>
                </a:solidFill>
              </a:rPr>
              <a:t>Технічні та програмні засоби обробки документів та інформації</a:t>
            </a:r>
            <a:endParaRPr lang="uk-UA" b="1" dirty="0">
              <a:solidFill>
                <a:srgbClr val="FFFF00"/>
              </a:solidFill>
            </a:endParaRPr>
          </a:p>
        </p:txBody>
      </p:sp>
      <p:grpSp>
        <p:nvGrpSpPr>
          <p:cNvPr id="29" name="Группа 28"/>
          <p:cNvGrpSpPr/>
          <p:nvPr/>
        </p:nvGrpSpPr>
        <p:grpSpPr>
          <a:xfrm>
            <a:off x="78935" y="6124337"/>
            <a:ext cx="8986131" cy="733663"/>
            <a:chOff x="78935" y="6124337"/>
            <a:chExt cx="8986131" cy="733663"/>
          </a:xfrm>
        </p:grpSpPr>
        <p:sp>
          <p:nvSpPr>
            <p:cNvPr id="30" name="TextBox 29"/>
            <p:cNvSpPr txBox="1"/>
            <p:nvPr/>
          </p:nvSpPr>
          <p:spPr>
            <a:xfrm>
              <a:off x="78935" y="6124337"/>
              <a:ext cx="8986131" cy="733663"/>
            </a:xfrm>
            <a:prstGeom prst="leftRightArrow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just"/>
              <a:endParaRPr lang="uk-UA" b="1" dirty="0">
                <a:solidFill>
                  <a:srgbClr val="333300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35416" y="6309320"/>
              <a:ext cx="76740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uk-UA" b="1" spc="1200" dirty="0">
                <a:solidFill>
                  <a:srgbClr val="333300"/>
                </a:solidFill>
              </a:endParaRPr>
            </a:p>
          </p:txBody>
        </p:sp>
      </p:grpSp>
      <p:sp>
        <p:nvSpPr>
          <p:cNvPr id="8" name="Выноска со стрелкой вниз 7"/>
          <p:cNvSpPr/>
          <p:nvPr/>
        </p:nvSpPr>
        <p:spPr>
          <a:xfrm>
            <a:off x="305174" y="717556"/>
            <a:ext cx="8611728" cy="707231"/>
          </a:xfrm>
          <a:prstGeom prst="downArrowCallout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  <a:reflection blurRad="6350" stA="50000" endA="300" endPos="385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 defTabSz="933450"/>
            <a:r>
              <a:rPr lang="uk-UA" sz="2400" b="1" dirty="0">
                <a:solidFill>
                  <a:schemeClr val="bg2">
                    <a:lumMod val="10000"/>
                  </a:schemeClr>
                </a:solidFill>
                <a:cs typeface="Times New Roman" panose="02020603050405020304" pitchFamily="18" charset="0"/>
              </a:rPr>
              <a:t>Система електронного документообігу</a:t>
            </a:r>
            <a:endParaRPr lang="uk-UA" sz="2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8" name="Picture 4" descr="Результат пошуку зображень за запитом &quot;кнопка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7906" y="190296"/>
            <a:ext cx="288720" cy="28872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4" descr="Результат пошуку зображень за запитом &quot;кнопка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3071" y="179069"/>
            <a:ext cx="288720" cy="28872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16519" y="6284855"/>
            <a:ext cx="80214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kern="0" spc="150" dirty="0" smtClean="0">
                <a:solidFill>
                  <a:schemeClr val="bg2">
                    <a:lumMod val="25000"/>
                  </a:schemeClr>
                </a:solidFill>
              </a:rPr>
              <a:t>Технічні та програмні засоби обробки документів та інформації</a:t>
            </a:r>
            <a:endParaRPr lang="uk-UA" b="1" kern="0" spc="15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050" name="Picture 2" descr="Ð ÐµÐ·ÑÐ»ÑÑÐ°Ñ Ð¿Ð¾ÑÑÐºÑ Ð·Ð¾Ð±ÑÐ°Ð¶ÐµÐ½Ñ Ð·Ð° Ð·Ð°Ð¿Ð¸ÑÐ¾Ð¼ &quot;Ð¡Ð¸ÑÑÐµÐ¼Ð° ÐµÐ»ÐµÐºÑÑÐ¾Ð½Ð½Ð¾Ð³Ð¾ Ð´Ð¾ÐºÑÐ¼ÐµÐ½ÑÐ¾Ð¾Ð±ÑÐ³Ñ&quot;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5375657"/>
            <a:ext cx="2710066" cy="7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Заголовок 4"/>
          <p:cNvSpPr txBox="1">
            <a:spLocks/>
          </p:cNvSpPr>
          <p:nvPr/>
        </p:nvSpPr>
        <p:spPr bwMode="auto">
          <a:xfrm>
            <a:off x="3059832" y="1385437"/>
            <a:ext cx="5857070" cy="2319135"/>
          </a:xfrm>
          <a:prstGeom prst="roundRect">
            <a:avLst/>
          </a:prstGeom>
          <a:solidFill>
            <a:srgbClr val="99FF99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000"/>
              </a:spcBef>
            </a:pPr>
            <a:r>
              <a:rPr lang="uk-UA" sz="2000" b="1" dirty="0" smtClean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Системи управління інформацією </a:t>
            </a:r>
            <a:r>
              <a:rPr lang="uk-UA" sz="2000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або </a:t>
            </a:r>
            <a:r>
              <a:rPr lang="uk-UA" sz="2000" b="1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портали</a:t>
            </a:r>
            <a:r>
              <a:rPr lang="uk-UA" sz="2000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 забезпечують агрегацію інформації, управління інформацією і її доставку через Internet/</a:t>
            </a:r>
            <a:r>
              <a:rPr lang="uk-UA" sz="2000" dirty="0" err="1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intranet</a:t>
            </a:r>
            <a:r>
              <a:rPr lang="uk-UA" sz="2000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/</a:t>
            </a:r>
            <a:r>
              <a:rPr lang="uk-UA" sz="2000" dirty="0" err="1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extranet</a:t>
            </a:r>
            <a:r>
              <a:rPr lang="uk-UA" sz="2000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. За допомогою порталів забезпечується також доступ до додатків через стандартний Web-навігатор</a:t>
            </a:r>
            <a:endParaRPr lang="ru-RU" sz="2000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21" name="Заголовок 4"/>
          <p:cNvSpPr txBox="1">
            <a:spLocks/>
          </p:cNvSpPr>
          <p:nvPr/>
        </p:nvSpPr>
        <p:spPr>
          <a:xfrm>
            <a:off x="305174" y="4005063"/>
            <a:ext cx="8611727" cy="1370593"/>
          </a:xfrm>
          <a:prstGeom prst="roundRect">
            <a:avLst/>
          </a:prstGeom>
          <a:solidFill>
            <a:srgbClr val="CCECF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sz="1800" b="1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Системи управління вмістом </a:t>
            </a:r>
            <a:r>
              <a:rPr lang="uk-UA" sz="1800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забезпечують </a:t>
            </a:r>
            <a:r>
              <a:rPr lang="uk-UA" sz="1800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створення вмісту на рівні об'єктів для їх подальшого багаторазового використання. В таких системах інформація доступна не у вигляді документів, а у вигляді об'єктів меншого розміру, що полегшує обмін інформацією між </a:t>
            </a:r>
            <a:r>
              <a:rPr lang="uk-UA" sz="1800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додатками</a:t>
            </a:r>
            <a:endParaRPr lang="ru-RU" sz="1800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4098" name="Picture 2" descr="Ð ÐµÐ·ÑÐ»ÑÑÐ°Ñ Ð¿Ð¾ÑÑÐºÑ Ð·Ð¾Ð±ÑÐ°Ð¶ÐµÐ½Ñ Ð·Ð° Ð·Ð°Ð¿Ð¸ÑÐ¾Ð¼ &quot;Ð¡Ð¸ÑÑÐµÐ¼Ð° ÐµÐ»ÐµÐºÑÑÐ¾Ð½Ð½Ð¾Ð³Ð¾ Ð´Ð¾ÐºÑÐ¼ÐµÐ½ÑÐ¾Ð¾Ð±ÑÐ³Ñ&quot;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707"/>
          <a:stretch/>
        </p:blipFill>
        <p:spPr bwMode="auto">
          <a:xfrm>
            <a:off x="305174" y="1553736"/>
            <a:ext cx="2607661" cy="21508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19819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78934" y="1196752"/>
            <a:ext cx="8986131" cy="5015640"/>
          </a:xfrm>
          <a:prstGeom prst="round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  <a:tileRect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9" name="Нижний колонтитул 1"/>
          <p:cNvSpPr txBox="1">
            <a:spLocks/>
          </p:cNvSpPr>
          <p:nvPr/>
        </p:nvSpPr>
        <p:spPr>
          <a:xfrm>
            <a:off x="3491880" y="6284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uk-UA" sz="1050" dirty="0" smtClean="0">
                <a:solidFill>
                  <a:schemeClr val="tx2">
                    <a:lumMod val="25000"/>
                    <a:lumOff val="75000"/>
                  </a:schemeClr>
                </a:solidFill>
              </a:rPr>
              <a:t>Чашук О.Ф., вчитель інформатики ЗОШ№23, Луцьк</a:t>
            </a:r>
            <a:endParaRPr lang="uk-UA" sz="105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18" name="Нижний колонтитул 1"/>
          <p:cNvSpPr txBox="1">
            <a:spLocks/>
          </p:cNvSpPr>
          <p:nvPr/>
        </p:nvSpPr>
        <p:spPr>
          <a:xfrm>
            <a:off x="3707904" y="618204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uk-UA" sz="1050" dirty="0" smtClean="0">
                <a:solidFill>
                  <a:schemeClr val="tx2">
                    <a:lumMod val="25000"/>
                    <a:lumOff val="75000"/>
                  </a:schemeClr>
                </a:solidFill>
              </a:rPr>
              <a:t>Чашук О.Ф., вчитель інформатики ЗОШ№23, Луцьк</a:t>
            </a:r>
            <a:endParaRPr lang="uk-UA" sz="105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dirty="0"/>
              <a:t> </a:t>
            </a:r>
          </a:p>
        </p:txBody>
      </p:sp>
      <p:pic>
        <p:nvPicPr>
          <p:cNvPr id="5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8314783" y="4305"/>
            <a:ext cx="646438" cy="6945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174" y="-23839"/>
            <a:ext cx="622689" cy="6945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994007" y="147262"/>
            <a:ext cx="7155986" cy="408623"/>
          </a:xfrm>
          <a:prstGeom prst="roundRect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90000" dir="5400000" sy="-100000" algn="bl" rotWithShape="0"/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uk-UA" b="1" dirty="0" smtClean="0">
                <a:solidFill>
                  <a:srgbClr val="FFFF00"/>
                </a:solidFill>
              </a:rPr>
              <a:t>Технічні та програмні засоби обробки документів та інформації</a:t>
            </a:r>
            <a:endParaRPr lang="uk-UA" b="1" dirty="0">
              <a:solidFill>
                <a:srgbClr val="FFFF00"/>
              </a:solidFill>
            </a:endParaRPr>
          </a:p>
        </p:txBody>
      </p:sp>
      <p:grpSp>
        <p:nvGrpSpPr>
          <p:cNvPr id="29" name="Группа 28"/>
          <p:cNvGrpSpPr/>
          <p:nvPr/>
        </p:nvGrpSpPr>
        <p:grpSpPr>
          <a:xfrm>
            <a:off x="78935" y="6124337"/>
            <a:ext cx="8986131" cy="733663"/>
            <a:chOff x="78935" y="6124337"/>
            <a:chExt cx="8986131" cy="733663"/>
          </a:xfrm>
        </p:grpSpPr>
        <p:sp>
          <p:nvSpPr>
            <p:cNvPr id="30" name="TextBox 29"/>
            <p:cNvSpPr txBox="1"/>
            <p:nvPr/>
          </p:nvSpPr>
          <p:spPr>
            <a:xfrm>
              <a:off x="78935" y="6124337"/>
              <a:ext cx="8986131" cy="733663"/>
            </a:xfrm>
            <a:prstGeom prst="leftRightArrow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just"/>
              <a:endParaRPr lang="uk-UA" b="1" dirty="0">
                <a:solidFill>
                  <a:srgbClr val="333300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35416" y="6309320"/>
              <a:ext cx="76740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uk-UA" b="1" spc="1200" dirty="0">
                <a:solidFill>
                  <a:srgbClr val="333300"/>
                </a:solidFill>
              </a:endParaRPr>
            </a:p>
          </p:txBody>
        </p:sp>
      </p:grpSp>
      <p:sp>
        <p:nvSpPr>
          <p:cNvPr id="8" name="Выноска со стрелкой вниз 7"/>
          <p:cNvSpPr/>
          <p:nvPr/>
        </p:nvSpPr>
        <p:spPr>
          <a:xfrm>
            <a:off x="305174" y="705545"/>
            <a:ext cx="8611728" cy="707231"/>
          </a:xfrm>
          <a:prstGeom prst="downArrowCallout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  <a:reflection blurRad="6350" stA="50000" endA="300" endPos="385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 defTabSz="933450"/>
            <a:r>
              <a:rPr lang="uk-UA" sz="2400" b="1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 panose="02020603050405020304" pitchFamily="18" charset="0"/>
              </a:rPr>
              <a:t>Основні принципи організації електронного </a:t>
            </a:r>
            <a:r>
              <a:rPr lang="uk-UA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anose="02020603050405020304" pitchFamily="18" charset="0"/>
              </a:rPr>
              <a:t>документообігу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  <a:cs typeface="Times New Roman" panose="02020603050405020304" pitchFamily="18" charset="0"/>
            </a:endParaRPr>
          </a:p>
        </p:txBody>
      </p:sp>
      <p:pic>
        <p:nvPicPr>
          <p:cNvPr id="48" name="Picture 4" descr="Результат пошуку зображень за запитом &quot;кнопка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7906" y="190296"/>
            <a:ext cx="288720" cy="28872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4" descr="Результат пошуку зображень за запитом &quot;кнопка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3071" y="179069"/>
            <a:ext cx="288720" cy="28872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16519" y="6284855"/>
            <a:ext cx="80214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kern="0" spc="150" dirty="0" smtClean="0">
                <a:solidFill>
                  <a:schemeClr val="bg2">
                    <a:lumMod val="25000"/>
                  </a:schemeClr>
                </a:solidFill>
              </a:rPr>
              <a:t>Технічні та програмні засоби обробки документів та інформації</a:t>
            </a:r>
            <a:endParaRPr lang="uk-UA" b="1" kern="0" spc="15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050" name="Picture 2" descr="Ð ÐµÐ·ÑÐ»ÑÑÐ°Ñ Ð¿Ð¾ÑÑÐºÑ Ð·Ð¾Ð±ÑÐ°Ð¶ÐµÐ½Ñ Ð·Ð° Ð·Ð°Ð¿Ð¸ÑÐ¾Ð¼ &quot;Ð¡Ð¸ÑÑÐµÐ¼Ð° ÐµÐ»ÐµÐºÑÑÐ¾Ð½Ð½Ð¾Ð³Ð¾ Ð´Ð¾ÐºÑÐ¼ÐµÐ½ÑÐ¾Ð¾Ð±ÑÐ³Ñ&quot;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5375657"/>
            <a:ext cx="2710066" cy="748680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олилиния 6"/>
          <p:cNvSpPr/>
          <p:nvPr/>
        </p:nvSpPr>
        <p:spPr>
          <a:xfrm>
            <a:off x="727459" y="1663970"/>
            <a:ext cx="8171024" cy="478185"/>
          </a:xfrm>
          <a:custGeom>
            <a:avLst/>
            <a:gdLst>
              <a:gd name="connsiteX0" fmla="*/ 0 w 8171024"/>
              <a:gd name="connsiteY0" fmla="*/ 0 h 478185"/>
              <a:gd name="connsiteX1" fmla="*/ 8171024 w 8171024"/>
              <a:gd name="connsiteY1" fmla="*/ 0 h 478185"/>
              <a:gd name="connsiteX2" fmla="*/ 8171024 w 8171024"/>
              <a:gd name="connsiteY2" fmla="*/ 478185 h 478185"/>
              <a:gd name="connsiteX3" fmla="*/ 0 w 8171024"/>
              <a:gd name="connsiteY3" fmla="*/ 478185 h 478185"/>
              <a:gd name="connsiteX4" fmla="*/ 0 w 8171024"/>
              <a:gd name="connsiteY4" fmla="*/ 0 h 478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71024" h="478185">
                <a:moveTo>
                  <a:pt x="0" y="0"/>
                </a:moveTo>
                <a:lnTo>
                  <a:pt x="8171024" y="0"/>
                </a:lnTo>
                <a:lnTo>
                  <a:pt x="8171024" y="478185"/>
                </a:lnTo>
                <a:lnTo>
                  <a:pt x="0" y="478185"/>
                </a:lnTo>
                <a:lnTo>
                  <a:pt x="0" y="0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379560" tIns="40640" rIns="40640" bIns="40640" numCol="1" spcCol="1270" anchor="ctr" anchorCtr="0">
            <a:noAutofit/>
          </a:bodyPr>
          <a:lstStyle/>
          <a:p>
            <a:pPr marL="180000" lvl="0" algn="ctr" defTabSz="711200">
              <a:spcBef>
                <a:spcPct val="0"/>
              </a:spcBef>
              <a:spcAft>
                <a:spcPts val="0"/>
              </a:spcAft>
            </a:pPr>
            <a:r>
              <a:rPr lang="uk-UA" sz="1600" b="0" kern="1200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Одноразова </a:t>
            </a:r>
            <a:r>
              <a:rPr lang="uk-UA" sz="1600" b="1" kern="1200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реєстрація</a:t>
            </a:r>
            <a:r>
              <a:rPr lang="uk-UA" sz="1600" b="0" kern="1200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 документа </a:t>
            </a:r>
            <a:endParaRPr lang="ru-RU" sz="1600" b="0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28593" y="1663851"/>
            <a:ext cx="597732" cy="597732"/>
          </a:xfrm>
          <a:prstGeom prst="ellipse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Полилиния 9"/>
          <p:cNvSpPr/>
          <p:nvPr/>
        </p:nvSpPr>
        <p:spPr>
          <a:xfrm>
            <a:off x="1120799" y="2381158"/>
            <a:ext cx="7777684" cy="478185"/>
          </a:xfrm>
          <a:custGeom>
            <a:avLst/>
            <a:gdLst>
              <a:gd name="connsiteX0" fmla="*/ 0 w 7777684"/>
              <a:gd name="connsiteY0" fmla="*/ 0 h 478185"/>
              <a:gd name="connsiteX1" fmla="*/ 7777684 w 7777684"/>
              <a:gd name="connsiteY1" fmla="*/ 0 h 478185"/>
              <a:gd name="connsiteX2" fmla="*/ 7777684 w 7777684"/>
              <a:gd name="connsiteY2" fmla="*/ 478185 h 478185"/>
              <a:gd name="connsiteX3" fmla="*/ 0 w 7777684"/>
              <a:gd name="connsiteY3" fmla="*/ 478185 h 478185"/>
              <a:gd name="connsiteX4" fmla="*/ 0 w 7777684"/>
              <a:gd name="connsiteY4" fmla="*/ 0 h 478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77684" h="478185">
                <a:moveTo>
                  <a:pt x="0" y="0"/>
                </a:moveTo>
                <a:lnTo>
                  <a:pt x="7777684" y="0"/>
                </a:lnTo>
                <a:lnTo>
                  <a:pt x="7777684" y="478185"/>
                </a:lnTo>
                <a:lnTo>
                  <a:pt x="0" y="478185"/>
                </a:lnTo>
                <a:lnTo>
                  <a:pt x="0" y="0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379560" tIns="40640" rIns="40640" bIns="40640" numCol="1" spcCol="1270" anchor="ctr" anchorCtr="0">
            <a:noAutofit/>
          </a:bodyPr>
          <a:lstStyle/>
          <a:p>
            <a:pPr marL="180000" lvl="0" algn="ctr" defTabSz="711200">
              <a:spcBef>
                <a:spcPct val="0"/>
              </a:spcBef>
              <a:spcAft>
                <a:spcPts val="0"/>
              </a:spcAft>
            </a:pPr>
            <a:r>
              <a:rPr lang="uk-UA" sz="1600" b="0" kern="1200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Можливість </a:t>
            </a:r>
            <a:r>
              <a:rPr lang="uk-UA" sz="1600" b="1" kern="1200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паралельного</a:t>
            </a:r>
            <a:r>
              <a:rPr lang="uk-UA" sz="1600" b="0" kern="1200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 виконання різних операцій з метою скорочення часу руху документів і підвищення оперативності їх виконання  </a:t>
            </a:r>
            <a:endParaRPr lang="ru-RU" sz="1600" b="0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821933" y="2381039"/>
            <a:ext cx="597732" cy="597732"/>
          </a:xfrm>
          <a:prstGeom prst="ellipse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Полилиния 11"/>
          <p:cNvSpPr/>
          <p:nvPr/>
        </p:nvSpPr>
        <p:spPr>
          <a:xfrm>
            <a:off x="1300664" y="3098345"/>
            <a:ext cx="7597819" cy="478185"/>
          </a:xfrm>
          <a:custGeom>
            <a:avLst/>
            <a:gdLst>
              <a:gd name="connsiteX0" fmla="*/ 0 w 7597819"/>
              <a:gd name="connsiteY0" fmla="*/ 0 h 478185"/>
              <a:gd name="connsiteX1" fmla="*/ 7597819 w 7597819"/>
              <a:gd name="connsiteY1" fmla="*/ 0 h 478185"/>
              <a:gd name="connsiteX2" fmla="*/ 7597819 w 7597819"/>
              <a:gd name="connsiteY2" fmla="*/ 478185 h 478185"/>
              <a:gd name="connsiteX3" fmla="*/ 0 w 7597819"/>
              <a:gd name="connsiteY3" fmla="*/ 478185 h 478185"/>
              <a:gd name="connsiteX4" fmla="*/ 0 w 7597819"/>
              <a:gd name="connsiteY4" fmla="*/ 0 h 478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97819" h="478185">
                <a:moveTo>
                  <a:pt x="0" y="0"/>
                </a:moveTo>
                <a:lnTo>
                  <a:pt x="7597819" y="0"/>
                </a:lnTo>
                <a:lnTo>
                  <a:pt x="7597819" y="478185"/>
                </a:lnTo>
                <a:lnTo>
                  <a:pt x="0" y="478185"/>
                </a:lnTo>
                <a:lnTo>
                  <a:pt x="0" y="0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379560" tIns="40640" rIns="40640" bIns="40640" numCol="1" spcCol="1270" anchor="ctr" anchorCtr="0">
            <a:noAutofit/>
          </a:bodyPr>
          <a:lstStyle/>
          <a:p>
            <a:pPr marL="180000" lvl="0" algn="ctr" defTabSz="711200">
              <a:spcBef>
                <a:spcPct val="0"/>
              </a:spcBef>
              <a:spcAft>
                <a:spcPts val="0"/>
              </a:spcAft>
            </a:pPr>
            <a:r>
              <a:rPr lang="uk-UA" sz="1600" b="1" kern="1200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Безперервність</a:t>
            </a:r>
            <a:r>
              <a:rPr lang="uk-UA" sz="1600" b="0" kern="1200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 руху документа  </a:t>
            </a:r>
            <a:endParaRPr lang="ru-RU" sz="1600" b="0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001798" y="3038572"/>
            <a:ext cx="597732" cy="597732"/>
          </a:xfrm>
          <a:prstGeom prst="ellipse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4" name="Полилиния 13"/>
          <p:cNvSpPr/>
          <p:nvPr/>
        </p:nvSpPr>
        <p:spPr>
          <a:xfrm>
            <a:off x="1300664" y="3815079"/>
            <a:ext cx="7597819" cy="478185"/>
          </a:xfrm>
          <a:custGeom>
            <a:avLst/>
            <a:gdLst>
              <a:gd name="connsiteX0" fmla="*/ 0 w 7597819"/>
              <a:gd name="connsiteY0" fmla="*/ 0 h 478185"/>
              <a:gd name="connsiteX1" fmla="*/ 7597819 w 7597819"/>
              <a:gd name="connsiteY1" fmla="*/ 0 h 478185"/>
              <a:gd name="connsiteX2" fmla="*/ 7597819 w 7597819"/>
              <a:gd name="connsiteY2" fmla="*/ 478185 h 478185"/>
              <a:gd name="connsiteX3" fmla="*/ 0 w 7597819"/>
              <a:gd name="connsiteY3" fmla="*/ 478185 h 478185"/>
              <a:gd name="connsiteX4" fmla="*/ 0 w 7597819"/>
              <a:gd name="connsiteY4" fmla="*/ 0 h 478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97819" h="478185">
                <a:moveTo>
                  <a:pt x="0" y="0"/>
                </a:moveTo>
                <a:lnTo>
                  <a:pt x="7597819" y="0"/>
                </a:lnTo>
                <a:lnTo>
                  <a:pt x="7597819" y="478185"/>
                </a:lnTo>
                <a:lnTo>
                  <a:pt x="0" y="478185"/>
                </a:lnTo>
                <a:lnTo>
                  <a:pt x="0" y="0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379560" tIns="40640" rIns="40640" bIns="40640" numCol="1" spcCol="1270" anchor="ctr" anchorCtr="0">
            <a:noAutofit/>
          </a:bodyPr>
          <a:lstStyle/>
          <a:p>
            <a:pPr marL="180000" lvl="0" algn="ctr" defTabSz="711200">
              <a:spcBef>
                <a:spcPct val="0"/>
              </a:spcBef>
              <a:spcAft>
                <a:spcPts val="0"/>
              </a:spcAft>
            </a:pPr>
            <a:r>
              <a:rPr lang="uk-UA" sz="1600" b="1" kern="1200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Єдина</a:t>
            </a:r>
            <a:r>
              <a:rPr lang="uk-UA" sz="1600" b="0" kern="1200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uk-UA" sz="1600" b="1" kern="1200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база</a:t>
            </a:r>
            <a:r>
              <a:rPr lang="uk-UA" sz="1600" b="0" kern="1200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 документної інформації для централізованого зберігання документів і виключення можливості дублювання документів</a:t>
            </a:r>
            <a:endParaRPr lang="ru-RU" sz="1600" b="0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1001798" y="3755306"/>
            <a:ext cx="597732" cy="597732"/>
          </a:xfrm>
          <a:prstGeom prst="ellipse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6" name="Полилиния 15"/>
          <p:cNvSpPr/>
          <p:nvPr/>
        </p:nvSpPr>
        <p:spPr>
          <a:xfrm>
            <a:off x="1120799" y="4532267"/>
            <a:ext cx="7777684" cy="478185"/>
          </a:xfrm>
          <a:custGeom>
            <a:avLst/>
            <a:gdLst>
              <a:gd name="connsiteX0" fmla="*/ 0 w 7777684"/>
              <a:gd name="connsiteY0" fmla="*/ 0 h 478185"/>
              <a:gd name="connsiteX1" fmla="*/ 7777684 w 7777684"/>
              <a:gd name="connsiteY1" fmla="*/ 0 h 478185"/>
              <a:gd name="connsiteX2" fmla="*/ 7777684 w 7777684"/>
              <a:gd name="connsiteY2" fmla="*/ 478185 h 478185"/>
              <a:gd name="connsiteX3" fmla="*/ 0 w 7777684"/>
              <a:gd name="connsiteY3" fmla="*/ 478185 h 478185"/>
              <a:gd name="connsiteX4" fmla="*/ 0 w 7777684"/>
              <a:gd name="connsiteY4" fmla="*/ 0 h 478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77684" h="478185">
                <a:moveTo>
                  <a:pt x="0" y="0"/>
                </a:moveTo>
                <a:lnTo>
                  <a:pt x="7777684" y="0"/>
                </a:lnTo>
                <a:lnTo>
                  <a:pt x="7777684" y="478185"/>
                </a:lnTo>
                <a:lnTo>
                  <a:pt x="0" y="478185"/>
                </a:lnTo>
                <a:lnTo>
                  <a:pt x="0" y="0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379560" tIns="40640" rIns="40640" bIns="40640" numCol="1" spcCol="1270" anchor="ctr" anchorCtr="0">
            <a:noAutofit/>
          </a:bodyPr>
          <a:lstStyle/>
          <a:p>
            <a:pPr marL="180000" lvl="0" algn="ctr" defTabSz="711200">
              <a:spcBef>
                <a:spcPct val="0"/>
              </a:spcBef>
              <a:spcAft>
                <a:spcPts val="0"/>
              </a:spcAft>
            </a:pPr>
            <a:r>
              <a:rPr lang="uk-UA" sz="1600" b="0" kern="1200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Ефективно організована </a:t>
            </a:r>
            <a:r>
              <a:rPr lang="uk-UA" sz="1600" b="1" kern="1200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система</a:t>
            </a:r>
            <a:r>
              <a:rPr lang="uk-UA" sz="1600" b="0" kern="1200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uk-UA" sz="1600" b="1" kern="1200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пошуку</a:t>
            </a:r>
            <a:r>
              <a:rPr lang="uk-UA" sz="1600" b="0" kern="1200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 документа </a:t>
            </a:r>
            <a:endParaRPr lang="ru-RU" sz="1600" b="0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43" name="Овал 42"/>
          <p:cNvSpPr/>
          <p:nvPr/>
        </p:nvSpPr>
        <p:spPr>
          <a:xfrm>
            <a:off x="821933" y="4472493"/>
            <a:ext cx="597732" cy="597732"/>
          </a:xfrm>
          <a:prstGeom prst="ellipse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4" name="Полилиния 43"/>
          <p:cNvSpPr/>
          <p:nvPr/>
        </p:nvSpPr>
        <p:spPr>
          <a:xfrm>
            <a:off x="727459" y="5249454"/>
            <a:ext cx="8171024" cy="478185"/>
          </a:xfrm>
          <a:custGeom>
            <a:avLst/>
            <a:gdLst>
              <a:gd name="connsiteX0" fmla="*/ 0 w 8171024"/>
              <a:gd name="connsiteY0" fmla="*/ 0 h 478185"/>
              <a:gd name="connsiteX1" fmla="*/ 8171024 w 8171024"/>
              <a:gd name="connsiteY1" fmla="*/ 0 h 478185"/>
              <a:gd name="connsiteX2" fmla="*/ 8171024 w 8171024"/>
              <a:gd name="connsiteY2" fmla="*/ 478185 h 478185"/>
              <a:gd name="connsiteX3" fmla="*/ 0 w 8171024"/>
              <a:gd name="connsiteY3" fmla="*/ 478185 h 478185"/>
              <a:gd name="connsiteX4" fmla="*/ 0 w 8171024"/>
              <a:gd name="connsiteY4" fmla="*/ 0 h 478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71024" h="478185">
                <a:moveTo>
                  <a:pt x="0" y="0"/>
                </a:moveTo>
                <a:lnTo>
                  <a:pt x="8171024" y="0"/>
                </a:lnTo>
                <a:lnTo>
                  <a:pt x="8171024" y="478185"/>
                </a:lnTo>
                <a:lnTo>
                  <a:pt x="0" y="478185"/>
                </a:lnTo>
                <a:lnTo>
                  <a:pt x="0" y="0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379560" tIns="40640" rIns="40640" bIns="40640" numCol="1" spcCol="1270" anchor="ctr" anchorCtr="0">
            <a:noAutofit/>
          </a:bodyPr>
          <a:lstStyle/>
          <a:p>
            <a:pPr marL="180000" lvl="0" algn="ctr" defTabSz="711200">
              <a:spcBef>
                <a:spcPct val="0"/>
              </a:spcBef>
              <a:spcAft>
                <a:spcPts val="0"/>
              </a:spcAft>
            </a:pPr>
            <a:r>
              <a:rPr lang="uk-UA" sz="1600" b="0" kern="1200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Розвинена </a:t>
            </a:r>
            <a:r>
              <a:rPr lang="uk-UA" sz="1600" b="1" kern="1200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система</a:t>
            </a:r>
            <a:r>
              <a:rPr lang="uk-UA" sz="1600" b="0" kern="1200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 </a:t>
            </a:r>
            <a:r>
              <a:rPr lang="uk-UA" sz="1600" b="1" kern="1200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звітності</a:t>
            </a:r>
            <a:r>
              <a:rPr lang="uk-UA" sz="1600" b="0" kern="1200" dirty="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, що дозволяє контролювати рух документа в процесі документообігу </a:t>
            </a:r>
            <a:endParaRPr lang="ru-RU" sz="1600" b="0" kern="12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45" name="Овал 44"/>
          <p:cNvSpPr/>
          <p:nvPr/>
        </p:nvSpPr>
        <p:spPr>
          <a:xfrm>
            <a:off x="428593" y="5189681"/>
            <a:ext cx="597732" cy="597732"/>
          </a:xfrm>
          <a:prstGeom prst="ellipse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xmlns="" val="38569181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78934" y="1196752"/>
            <a:ext cx="8986131" cy="5015640"/>
          </a:xfrm>
          <a:prstGeom prst="round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  <a:tileRect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9" name="Нижний колонтитул 1"/>
          <p:cNvSpPr txBox="1">
            <a:spLocks/>
          </p:cNvSpPr>
          <p:nvPr/>
        </p:nvSpPr>
        <p:spPr>
          <a:xfrm>
            <a:off x="3491880" y="6284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uk-UA" sz="1050" dirty="0" smtClean="0">
                <a:solidFill>
                  <a:schemeClr val="tx2">
                    <a:lumMod val="25000"/>
                    <a:lumOff val="75000"/>
                  </a:schemeClr>
                </a:solidFill>
              </a:rPr>
              <a:t>Чашук О.Ф., вчитель інформатики ЗОШ№23, Луцьк</a:t>
            </a:r>
            <a:endParaRPr lang="uk-UA" sz="105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18" name="Нижний колонтитул 1"/>
          <p:cNvSpPr txBox="1">
            <a:spLocks/>
          </p:cNvSpPr>
          <p:nvPr/>
        </p:nvSpPr>
        <p:spPr>
          <a:xfrm>
            <a:off x="3707904" y="618204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uk-UA" sz="1050" dirty="0" smtClean="0">
                <a:solidFill>
                  <a:schemeClr val="tx2">
                    <a:lumMod val="25000"/>
                    <a:lumOff val="75000"/>
                  </a:schemeClr>
                </a:solidFill>
              </a:rPr>
              <a:t>Чашук О.Ф., вчитель інформатики ЗОШ№23, Луцьк</a:t>
            </a:r>
            <a:endParaRPr lang="uk-UA" sz="105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dirty="0"/>
              <a:t> </a:t>
            </a:r>
          </a:p>
        </p:txBody>
      </p:sp>
      <p:pic>
        <p:nvPicPr>
          <p:cNvPr id="5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8314783" y="4305"/>
            <a:ext cx="646438" cy="6945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174" y="-23839"/>
            <a:ext cx="622689" cy="6945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994007" y="147262"/>
            <a:ext cx="7155986" cy="408623"/>
          </a:xfrm>
          <a:prstGeom prst="roundRect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90000" dir="5400000" sy="-100000" algn="bl" rotWithShape="0"/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uk-UA" b="1" dirty="0" smtClean="0">
                <a:solidFill>
                  <a:srgbClr val="FFFF00"/>
                </a:solidFill>
              </a:rPr>
              <a:t>Технічні та програмні засоби обробки документів та інформації</a:t>
            </a:r>
            <a:endParaRPr lang="uk-UA" b="1" dirty="0">
              <a:solidFill>
                <a:srgbClr val="FFFF00"/>
              </a:solidFill>
            </a:endParaRPr>
          </a:p>
        </p:txBody>
      </p:sp>
      <p:grpSp>
        <p:nvGrpSpPr>
          <p:cNvPr id="29" name="Группа 28"/>
          <p:cNvGrpSpPr/>
          <p:nvPr/>
        </p:nvGrpSpPr>
        <p:grpSpPr>
          <a:xfrm>
            <a:off x="78935" y="6124337"/>
            <a:ext cx="8986131" cy="733663"/>
            <a:chOff x="78935" y="6124337"/>
            <a:chExt cx="8986131" cy="733663"/>
          </a:xfrm>
        </p:grpSpPr>
        <p:sp>
          <p:nvSpPr>
            <p:cNvPr id="30" name="TextBox 29"/>
            <p:cNvSpPr txBox="1"/>
            <p:nvPr/>
          </p:nvSpPr>
          <p:spPr>
            <a:xfrm>
              <a:off x="78935" y="6124337"/>
              <a:ext cx="8986131" cy="733663"/>
            </a:xfrm>
            <a:prstGeom prst="leftRightArrow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just"/>
              <a:endParaRPr lang="uk-UA" b="1" dirty="0">
                <a:solidFill>
                  <a:srgbClr val="333300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35416" y="6309320"/>
              <a:ext cx="76740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uk-UA" b="1" spc="1200" dirty="0">
                <a:solidFill>
                  <a:srgbClr val="333300"/>
                </a:solidFill>
              </a:endParaRPr>
            </a:p>
          </p:txBody>
        </p:sp>
      </p:grpSp>
      <p:sp>
        <p:nvSpPr>
          <p:cNvPr id="8" name="Выноска со стрелкой вниз 7"/>
          <p:cNvSpPr/>
          <p:nvPr/>
        </p:nvSpPr>
        <p:spPr>
          <a:xfrm>
            <a:off x="305174" y="705545"/>
            <a:ext cx="8611728" cy="707231"/>
          </a:xfrm>
          <a:prstGeom prst="downArrowCallout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  <a:reflection blurRad="6350" stA="50000" endA="300" endPos="385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 defTabSz="933450"/>
            <a:r>
              <a:rPr lang="uk-UA" sz="2400" b="1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 panose="02020603050405020304" pitchFamily="18" charset="0"/>
              </a:rPr>
              <a:t>Функції систем електронного </a:t>
            </a:r>
            <a:r>
              <a:rPr lang="uk-UA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anose="02020603050405020304" pitchFamily="18" charset="0"/>
              </a:rPr>
              <a:t>документообігу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  <a:cs typeface="Times New Roman" panose="02020603050405020304" pitchFamily="18" charset="0"/>
            </a:endParaRPr>
          </a:p>
        </p:txBody>
      </p:sp>
      <p:pic>
        <p:nvPicPr>
          <p:cNvPr id="48" name="Picture 4" descr="Результат пошуку зображень за запитом &quot;кнопка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7906" y="190296"/>
            <a:ext cx="288720" cy="28872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4" descr="Результат пошуку зображень за запитом &quot;кнопка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3071" y="179069"/>
            <a:ext cx="288720" cy="28872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16519" y="6284855"/>
            <a:ext cx="80214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kern="0" spc="150" dirty="0" smtClean="0">
                <a:solidFill>
                  <a:schemeClr val="bg2">
                    <a:lumMod val="25000"/>
                  </a:schemeClr>
                </a:solidFill>
              </a:rPr>
              <a:t>Технічні та програмні засоби обробки документів та інформації</a:t>
            </a:r>
            <a:endParaRPr lang="uk-UA" b="1" kern="0" spc="15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050" name="Picture 2" descr="Ð ÐµÐ·ÑÐ»ÑÑÐ°Ñ Ð¿Ð¾ÑÑÐºÑ Ð·Ð¾Ð±ÑÐ°Ð¶ÐµÐ½Ñ Ð·Ð° Ð·Ð°Ð¿Ð¸ÑÐ¾Ð¼ &quot;Ð¡Ð¸ÑÑÐµÐ¼Ð° ÐµÐ»ÐµÐºÑÑÐ¾Ð½Ð½Ð¾Ð³Ð¾ Ð´Ð¾ÐºÑÐ¼ÐµÐ½ÑÐ¾Ð¾Ð±ÑÐ³Ñ&quot;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5375657"/>
            <a:ext cx="2710066" cy="748680"/>
          </a:xfrm>
          <a:prstGeom prst="rect">
            <a:avLst/>
          </a:prstGeom>
          <a:noFill/>
          <a:effectLst>
            <a:softEdge rad="3175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олилиния 6"/>
          <p:cNvSpPr/>
          <p:nvPr/>
        </p:nvSpPr>
        <p:spPr>
          <a:xfrm>
            <a:off x="914345" y="1626964"/>
            <a:ext cx="7582922" cy="428186"/>
          </a:xfrm>
          <a:custGeom>
            <a:avLst/>
            <a:gdLst>
              <a:gd name="connsiteX0" fmla="*/ 0 w 7582922"/>
              <a:gd name="connsiteY0" fmla="*/ 0 h 428186"/>
              <a:gd name="connsiteX1" fmla="*/ 7582922 w 7582922"/>
              <a:gd name="connsiteY1" fmla="*/ 0 h 428186"/>
              <a:gd name="connsiteX2" fmla="*/ 7582922 w 7582922"/>
              <a:gd name="connsiteY2" fmla="*/ 428186 h 428186"/>
              <a:gd name="connsiteX3" fmla="*/ 0 w 7582922"/>
              <a:gd name="connsiteY3" fmla="*/ 428186 h 428186"/>
              <a:gd name="connsiteX4" fmla="*/ 0 w 7582922"/>
              <a:gd name="connsiteY4" fmla="*/ 0 h 428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82922" h="428186">
                <a:moveTo>
                  <a:pt x="0" y="0"/>
                </a:moveTo>
                <a:lnTo>
                  <a:pt x="7582922" y="0"/>
                </a:lnTo>
                <a:lnTo>
                  <a:pt x="7582922" y="428186"/>
                </a:lnTo>
                <a:lnTo>
                  <a:pt x="0" y="428186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0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339873" tIns="60960" rIns="60960" bIns="60960" numCol="1" spcCol="1270" anchor="ctr" anchorCtr="0">
            <a:noAutofit/>
          </a:bodyPr>
          <a:lstStyle/>
          <a:p>
            <a:pPr marL="180000" lvl="0" algn="ctr" defTabSz="10668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</a:pPr>
            <a:r>
              <a:rPr lang="uk-UA" sz="2400" b="1" kern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Times New Roman" panose="02020603050405020304" pitchFamily="18" charset="0"/>
              </a:rPr>
              <a:t>Централізоване</a:t>
            </a:r>
            <a:r>
              <a:rPr lang="uk-UA" sz="2400" b="0" kern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Times New Roman" panose="02020603050405020304" pitchFamily="18" charset="0"/>
              </a:rPr>
              <a:t> управління документами </a:t>
            </a:r>
            <a:endParaRPr lang="ru-RU" sz="2400" b="0" kern="12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46729" y="1573441"/>
            <a:ext cx="535233" cy="535233"/>
          </a:xfrm>
          <a:prstGeom prst="ellipse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z="300000" extrusionH="107950" prstMaterial="plastic">
            <a:bevelT w="82550" h="63500" prst="divot"/>
            <a:bevelB/>
          </a:sp3d>
        </p:spPr>
        <p:style>
          <a:lnRef idx="0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Полилиния 9"/>
          <p:cNvSpPr/>
          <p:nvPr/>
        </p:nvSpPr>
        <p:spPr>
          <a:xfrm>
            <a:off x="1302107" y="2269621"/>
            <a:ext cx="7195161" cy="428186"/>
          </a:xfrm>
          <a:custGeom>
            <a:avLst/>
            <a:gdLst>
              <a:gd name="connsiteX0" fmla="*/ 0 w 7195161"/>
              <a:gd name="connsiteY0" fmla="*/ 0 h 428186"/>
              <a:gd name="connsiteX1" fmla="*/ 7195161 w 7195161"/>
              <a:gd name="connsiteY1" fmla="*/ 0 h 428186"/>
              <a:gd name="connsiteX2" fmla="*/ 7195161 w 7195161"/>
              <a:gd name="connsiteY2" fmla="*/ 428186 h 428186"/>
              <a:gd name="connsiteX3" fmla="*/ 0 w 7195161"/>
              <a:gd name="connsiteY3" fmla="*/ 428186 h 428186"/>
              <a:gd name="connsiteX4" fmla="*/ 0 w 7195161"/>
              <a:gd name="connsiteY4" fmla="*/ 0 h 428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95161" h="428186">
                <a:moveTo>
                  <a:pt x="0" y="0"/>
                </a:moveTo>
                <a:lnTo>
                  <a:pt x="7195161" y="0"/>
                </a:lnTo>
                <a:lnTo>
                  <a:pt x="7195161" y="428186"/>
                </a:lnTo>
                <a:lnTo>
                  <a:pt x="0" y="428186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0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339873" tIns="60960" rIns="60960" bIns="60960" numCol="1" spcCol="1270" anchor="ctr" anchorCtr="0">
            <a:noAutofit/>
          </a:bodyPr>
          <a:lstStyle/>
          <a:p>
            <a:pPr marL="180000" lvl="0" algn="ctr" defTabSz="10668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</a:pPr>
            <a:r>
              <a:rPr lang="uk-UA" sz="2400" b="1" kern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Times New Roman" panose="02020603050405020304" pitchFamily="18" charset="0"/>
              </a:rPr>
              <a:t>Підтримка</a:t>
            </a:r>
            <a:r>
              <a:rPr lang="uk-UA" sz="2400" b="0" kern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Times New Roman" panose="02020603050405020304" pitchFamily="18" charset="0"/>
              </a:rPr>
              <a:t> життєвого циклу документів </a:t>
            </a:r>
            <a:endParaRPr lang="ru-RU" sz="2400" b="0" kern="12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1034490" y="2216097"/>
            <a:ext cx="535233" cy="535233"/>
          </a:xfrm>
          <a:prstGeom prst="ellipse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z="300000" extrusionH="107950" prstMaterial="plastic">
            <a:bevelT w="82550" h="63500" prst="divot"/>
            <a:bevelB/>
          </a:sp3d>
        </p:spPr>
        <p:style>
          <a:lnRef idx="0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Полилиния 11"/>
          <p:cNvSpPr/>
          <p:nvPr/>
        </p:nvSpPr>
        <p:spPr>
          <a:xfrm>
            <a:off x="1514598" y="2911806"/>
            <a:ext cx="6982669" cy="428186"/>
          </a:xfrm>
          <a:custGeom>
            <a:avLst/>
            <a:gdLst>
              <a:gd name="connsiteX0" fmla="*/ 0 w 6982669"/>
              <a:gd name="connsiteY0" fmla="*/ 0 h 428186"/>
              <a:gd name="connsiteX1" fmla="*/ 6982669 w 6982669"/>
              <a:gd name="connsiteY1" fmla="*/ 0 h 428186"/>
              <a:gd name="connsiteX2" fmla="*/ 6982669 w 6982669"/>
              <a:gd name="connsiteY2" fmla="*/ 428186 h 428186"/>
              <a:gd name="connsiteX3" fmla="*/ 0 w 6982669"/>
              <a:gd name="connsiteY3" fmla="*/ 428186 h 428186"/>
              <a:gd name="connsiteX4" fmla="*/ 0 w 6982669"/>
              <a:gd name="connsiteY4" fmla="*/ 0 h 428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82669" h="428186">
                <a:moveTo>
                  <a:pt x="0" y="0"/>
                </a:moveTo>
                <a:lnTo>
                  <a:pt x="6982669" y="0"/>
                </a:lnTo>
                <a:lnTo>
                  <a:pt x="6982669" y="428186"/>
                </a:lnTo>
                <a:lnTo>
                  <a:pt x="0" y="428186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0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339873" tIns="60960" rIns="60960" bIns="60960" numCol="1" spcCol="1270" anchor="ctr" anchorCtr="0">
            <a:noAutofit/>
          </a:bodyPr>
          <a:lstStyle/>
          <a:p>
            <a:pPr marL="180000" lvl="0" algn="ctr" defTabSz="10668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</a:pPr>
            <a:r>
              <a:rPr lang="uk-UA" sz="2400" b="1" kern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Times New Roman" panose="02020603050405020304" pitchFamily="18" charset="0"/>
              </a:rPr>
              <a:t>Колективна</a:t>
            </a:r>
            <a:r>
              <a:rPr lang="uk-UA" sz="2400" b="0" kern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Times New Roman" panose="02020603050405020304" pitchFamily="18" charset="0"/>
              </a:rPr>
              <a:t> робота над документами </a:t>
            </a:r>
            <a:endParaRPr lang="ru-RU" sz="2400" b="0" kern="12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246982" y="2858283"/>
            <a:ext cx="535233" cy="535233"/>
          </a:xfrm>
          <a:prstGeom prst="ellipse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z="300000" extrusionH="107950" prstMaterial="plastic">
            <a:bevelT w="82550" h="63500" prst="divot"/>
            <a:bevelB/>
          </a:sp3d>
        </p:spPr>
        <p:style>
          <a:lnRef idx="0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4" name="Полилиния 13"/>
          <p:cNvSpPr/>
          <p:nvPr/>
        </p:nvSpPr>
        <p:spPr>
          <a:xfrm>
            <a:off x="1582445" y="3554463"/>
            <a:ext cx="6914823" cy="428186"/>
          </a:xfrm>
          <a:custGeom>
            <a:avLst/>
            <a:gdLst>
              <a:gd name="connsiteX0" fmla="*/ 0 w 6914823"/>
              <a:gd name="connsiteY0" fmla="*/ 0 h 428186"/>
              <a:gd name="connsiteX1" fmla="*/ 6914823 w 6914823"/>
              <a:gd name="connsiteY1" fmla="*/ 0 h 428186"/>
              <a:gd name="connsiteX2" fmla="*/ 6914823 w 6914823"/>
              <a:gd name="connsiteY2" fmla="*/ 428186 h 428186"/>
              <a:gd name="connsiteX3" fmla="*/ 0 w 6914823"/>
              <a:gd name="connsiteY3" fmla="*/ 428186 h 428186"/>
              <a:gd name="connsiteX4" fmla="*/ 0 w 6914823"/>
              <a:gd name="connsiteY4" fmla="*/ 0 h 428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14823" h="428186">
                <a:moveTo>
                  <a:pt x="0" y="0"/>
                </a:moveTo>
                <a:lnTo>
                  <a:pt x="6914823" y="0"/>
                </a:lnTo>
                <a:lnTo>
                  <a:pt x="6914823" y="428186"/>
                </a:lnTo>
                <a:lnTo>
                  <a:pt x="0" y="428186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0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339873" tIns="60960" rIns="60960" bIns="60960" numCol="1" spcCol="1270" anchor="ctr" anchorCtr="0">
            <a:noAutofit/>
          </a:bodyPr>
          <a:lstStyle/>
          <a:p>
            <a:pPr marL="180000" lvl="0" algn="ctr" defTabSz="10668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</a:pPr>
            <a:r>
              <a:rPr lang="uk-UA" sz="2400" b="0" kern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Times New Roman" panose="02020603050405020304" pitchFamily="18" charset="0"/>
              </a:rPr>
              <a:t>Забезпечення </a:t>
            </a:r>
            <a:r>
              <a:rPr lang="uk-UA" sz="2400" b="1" kern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Times New Roman" panose="02020603050405020304" pitchFamily="18" charset="0"/>
              </a:rPr>
              <a:t>конфіденційності</a:t>
            </a:r>
            <a:endParaRPr lang="ru-RU" sz="2400" b="1" kern="12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1302106" y="3466253"/>
            <a:ext cx="535233" cy="535233"/>
          </a:xfrm>
          <a:prstGeom prst="ellipse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z="300000" extrusionH="107950" prstMaterial="plastic">
            <a:bevelT w="82550" h="63500" prst="divot"/>
            <a:bevelB/>
          </a:sp3d>
        </p:spPr>
        <p:style>
          <a:lnRef idx="0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6" name="Полилиния 15"/>
          <p:cNvSpPr/>
          <p:nvPr/>
        </p:nvSpPr>
        <p:spPr>
          <a:xfrm>
            <a:off x="1514598" y="4197120"/>
            <a:ext cx="6982669" cy="428186"/>
          </a:xfrm>
          <a:custGeom>
            <a:avLst/>
            <a:gdLst>
              <a:gd name="connsiteX0" fmla="*/ 0 w 6982669"/>
              <a:gd name="connsiteY0" fmla="*/ 0 h 428186"/>
              <a:gd name="connsiteX1" fmla="*/ 6982669 w 6982669"/>
              <a:gd name="connsiteY1" fmla="*/ 0 h 428186"/>
              <a:gd name="connsiteX2" fmla="*/ 6982669 w 6982669"/>
              <a:gd name="connsiteY2" fmla="*/ 428186 h 428186"/>
              <a:gd name="connsiteX3" fmla="*/ 0 w 6982669"/>
              <a:gd name="connsiteY3" fmla="*/ 428186 h 428186"/>
              <a:gd name="connsiteX4" fmla="*/ 0 w 6982669"/>
              <a:gd name="connsiteY4" fmla="*/ 0 h 428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82669" h="428186">
                <a:moveTo>
                  <a:pt x="0" y="0"/>
                </a:moveTo>
                <a:lnTo>
                  <a:pt x="6982669" y="0"/>
                </a:lnTo>
                <a:lnTo>
                  <a:pt x="6982669" y="428186"/>
                </a:lnTo>
                <a:lnTo>
                  <a:pt x="0" y="428186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0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339873" tIns="60960" rIns="60960" bIns="60960" numCol="1" spcCol="1270" anchor="ctr" anchorCtr="0">
            <a:noAutofit/>
          </a:bodyPr>
          <a:lstStyle/>
          <a:p>
            <a:pPr marL="180000" lvl="0" algn="ctr" defTabSz="10668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</a:pPr>
            <a:r>
              <a:rPr lang="uk-UA" sz="2400" b="1" kern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Times New Roman" panose="02020603050405020304" pitchFamily="18" charset="0"/>
              </a:rPr>
              <a:t>Маршрутизація</a:t>
            </a:r>
            <a:r>
              <a:rPr lang="uk-UA" sz="2400" b="0" kern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Times New Roman" panose="02020603050405020304" pitchFamily="18" charset="0"/>
              </a:rPr>
              <a:t> документів </a:t>
            </a:r>
            <a:endParaRPr lang="ru-RU" sz="2400" b="0" kern="12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1246982" y="4143597"/>
            <a:ext cx="535233" cy="535233"/>
          </a:xfrm>
          <a:prstGeom prst="ellipse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z="300000" extrusionH="107950" prstMaterial="plastic">
            <a:bevelT w="82550" h="63500" prst="divot"/>
            <a:bevelB/>
          </a:sp3d>
        </p:spPr>
        <p:style>
          <a:lnRef idx="0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1" name="Полилиния 20"/>
          <p:cNvSpPr/>
          <p:nvPr/>
        </p:nvSpPr>
        <p:spPr>
          <a:xfrm>
            <a:off x="1302107" y="4839306"/>
            <a:ext cx="7195161" cy="428186"/>
          </a:xfrm>
          <a:custGeom>
            <a:avLst/>
            <a:gdLst>
              <a:gd name="connsiteX0" fmla="*/ 0 w 7195161"/>
              <a:gd name="connsiteY0" fmla="*/ 0 h 428186"/>
              <a:gd name="connsiteX1" fmla="*/ 7195161 w 7195161"/>
              <a:gd name="connsiteY1" fmla="*/ 0 h 428186"/>
              <a:gd name="connsiteX2" fmla="*/ 7195161 w 7195161"/>
              <a:gd name="connsiteY2" fmla="*/ 428186 h 428186"/>
              <a:gd name="connsiteX3" fmla="*/ 0 w 7195161"/>
              <a:gd name="connsiteY3" fmla="*/ 428186 h 428186"/>
              <a:gd name="connsiteX4" fmla="*/ 0 w 7195161"/>
              <a:gd name="connsiteY4" fmla="*/ 0 h 428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95161" h="428186">
                <a:moveTo>
                  <a:pt x="0" y="0"/>
                </a:moveTo>
                <a:lnTo>
                  <a:pt x="7195161" y="0"/>
                </a:lnTo>
                <a:lnTo>
                  <a:pt x="7195161" y="428186"/>
                </a:lnTo>
                <a:lnTo>
                  <a:pt x="0" y="428186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0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339873" tIns="60960" rIns="60960" bIns="60960" numCol="1" spcCol="1270" anchor="ctr" anchorCtr="0">
            <a:noAutofit/>
          </a:bodyPr>
          <a:lstStyle/>
          <a:p>
            <a:pPr marL="180000" lvl="0" algn="ctr" defTabSz="10668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</a:pPr>
            <a:r>
              <a:rPr lang="uk-UA" sz="2400" b="0" kern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Times New Roman" panose="02020603050405020304" pitchFamily="18" charset="0"/>
              </a:rPr>
              <a:t>Управління </a:t>
            </a:r>
            <a:r>
              <a:rPr lang="uk-UA" sz="2400" b="1" kern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Times New Roman" panose="02020603050405020304" pitchFamily="18" charset="0"/>
              </a:rPr>
              <a:t>доступом</a:t>
            </a:r>
            <a:endParaRPr lang="ru-RU" sz="2400" b="1" kern="12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1034490" y="4785782"/>
            <a:ext cx="535233" cy="535233"/>
          </a:xfrm>
          <a:prstGeom prst="ellipse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z="300000" extrusionH="107950" prstMaterial="plastic">
            <a:bevelT w="82550" h="63500" prst="divot"/>
            <a:bevelB/>
          </a:sp3d>
        </p:spPr>
        <p:style>
          <a:lnRef idx="0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3" name="Полилиния 22"/>
          <p:cNvSpPr/>
          <p:nvPr/>
        </p:nvSpPr>
        <p:spPr>
          <a:xfrm>
            <a:off x="914345" y="5481962"/>
            <a:ext cx="7582922" cy="428186"/>
          </a:xfrm>
          <a:custGeom>
            <a:avLst/>
            <a:gdLst>
              <a:gd name="connsiteX0" fmla="*/ 0 w 7582922"/>
              <a:gd name="connsiteY0" fmla="*/ 0 h 428186"/>
              <a:gd name="connsiteX1" fmla="*/ 7582922 w 7582922"/>
              <a:gd name="connsiteY1" fmla="*/ 0 h 428186"/>
              <a:gd name="connsiteX2" fmla="*/ 7582922 w 7582922"/>
              <a:gd name="connsiteY2" fmla="*/ 428186 h 428186"/>
              <a:gd name="connsiteX3" fmla="*/ 0 w 7582922"/>
              <a:gd name="connsiteY3" fmla="*/ 428186 h 428186"/>
              <a:gd name="connsiteX4" fmla="*/ 0 w 7582922"/>
              <a:gd name="connsiteY4" fmla="*/ 0 h 4281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82922" h="428186">
                <a:moveTo>
                  <a:pt x="0" y="0"/>
                </a:moveTo>
                <a:lnTo>
                  <a:pt x="7582922" y="0"/>
                </a:lnTo>
                <a:lnTo>
                  <a:pt x="7582922" y="428186"/>
                </a:lnTo>
                <a:lnTo>
                  <a:pt x="0" y="428186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0">
            <a:scrgbClr r="0" g="0" b="0"/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339873" tIns="60960" rIns="60960" bIns="60960" numCol="1" spcCol="1270" anchor="ctr" anchorCtr="0">
            <a:noAutofit/>
          </a:bodyPr>
          <a:lstStyle/>
          <a:p>
            <a:pPr marL="180000" lvl="0" algn="ctr" defTabSz="106680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</a:pPr>
            <a:r>
              <a:rPr lang="uk-UA" sz="2400" b="1" kern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Times New Roman" panose="02020603050405020304" pitchFamily="18" charset="0"/>
              </a:rPr>
              <a:t>Інтеграція</a:t>
            </a:r>
            <a:r>
              <a:rPr lang="uk-UA" sz="2400" b="0" kern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Times New Roman" panose="02020603050405020304" pitchFamily="18" charset="0"/>
              </a:rPr>
              <a:t> з іншими системами</a:t>
            </a:r>
            <a:endParaRPr lang="ru-RU" sz="2400" b="0" kern="12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646729" y="5428439"/>
            <a:ext cx="535233" cy="535233"/>
          </a:xfrm>
          <a:prstGeom prst="ellipse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z="300000" extrusionH="107950" prstMaterial="plastic">
            <a:bevelT w="82550" h="63500" prst="divot"/>
            <a:bevelB/>
          </a:sp3d>
        </p:spPr>
        <p:style>
          <a:lnRef idx="0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xmlns="" val="21697162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78934" y="1196752"/>
            <a:ext cx="8986131" cy="5015640"/>
          </a:xfrm>
          <a:prstGeom prst="roundRect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  <a:tileRect/>
          </a:gra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9" name="Нижний колонтитул 1"/>
          <p:cNvSpPr txBox="1">
            <a:spLocks/>
          </p:cNvSpPr>
          <p:nvPr/>
        </p:nvSpPr>
        <p:spPr>
          <a:xfrm>
            <a:off x="3491880" y="6284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uk-UA" sz="1050" dirty="0" smtClean="0">
                <a:solidFill>
                  <a:schemeClr val="tx2">
                    <a:lumMod val="25000"/>
                    <a:lumOff val="75000"/>
                  </a:schemeClr>
                </a:solidFill>
              </a:rPr>
              <a:t>Чашук О.Ф., вчитель інформатики ЗОШ№23, Луцьк</a:t>
            </a:r>
            <a:endParaRPr lang="uk-UA" sz="105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18" name="Нижний колонтитул 1"/>
          <p:cNvSpPr txBox="1">
            <a:spLocks/>
          </p:cNvSpPr>
          <p:nvPr/>
        </p:nvSpPr>
        <p:spPr>
          <a:xfrm>
            <a:off x="3707904" y="618204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uk-UA" sz="1050" dirty="0" smtClean="0">
                <a:solidFill>
                  <a:schemeClr val="tx2">
                    <a:lumMod val="25000"/>
                    <a:lumOff val="75000"/>
                  </a:schemeClr>
                </a:solidFill>
              </a:rPr>
              <a:t>Чашук О.Ф., вчитель інформатики ЗОШ№23, Луцьк</a:t>
            </a:r>
            <a:endParaRPr lang="uk-UA" sz="1050" dirty="0">
              <a:solidFill>
                <a:schemeClr val="tx2">
                  <a:lumMod val="25000"/>
                  <a:lumOff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dirty="0"/>
              <a:t> </a:t>
            </a:r>
          </a:p>
        </p:txBody>
      </p:sp>
      <p:pic>
        <p:nvPicPr>
          <p:cNvPr id="5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8314783" y="4305"/>
            <a:ext cx="646438" cy="6945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174" y="-23839"/>
            <a:ext cx="622689" cy="694537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994007" y="147262"/>
            <a:ext cx="7155986" cy="408623"/>
          </a:xfrm>
          <a:prstGeom prst="roundRect">
            <a:avLst/>
          </a:prstGeom>
          <a:effectLst>
            <a:outerShdw blurRad="40000" dist="23000" dir="5400000" rotWithShape="0">
              <a:srgbClr val="000000">
                <a:alpha val="35000"/>
              </a:srgbClr>
            </a:outerShdw>
            <a:reflection blurRad="6350" stA="50000" endA="300" endPos="90000" dir="5400000" sy="-100000" algn="bl" rotWithShape="0"/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uk-UA" b="1" dirty="0" smtClean="0">
                <a:solidFill>
                  <a:srgbClr val="FFFF00"/>
                </a:solidFill>
              </a:rPr>
              <a:t>Технічні та програмні засоби обробки документів та інформації</a:t>
            </a:r>
            <a:endParaRPr lang="uk-UA" b="1" dirty="0">
              <a:solidFill>
                <a:srgbClr val="FFFF00"/>
              </a:solidFill>
            </a:endParaRPr>
          </a:p>
        </p:txBody>
      </p:sp>
      <p:grpSp>
        <p:nvGrpSpPr>
          <p:cNvPr id="29" name="Группа 28"/>
          <p:cNvGrpSpPr/>
          <p:nvPr/>
        </p:nvGrpSpPr>
        <p:grpSpPr>
          <a:xfrm>
            <a:off x="78935" y="6124337"/>
            <a:ext cx="8986131" cy="733663"/>
            <a:chOff x="78935" y="6124337"/>
            <a:chExt cx="8986131" cy="733663"/>
          </a:xfrm>
        </p:grpSpPr>
        <p:sp>
          <p:nvSpPr>
            <p:cNvPr id="30" name="TextBox 29"/>
            <p:cNvSpPr txBox="1"/>
            <p:nvPr/>
          </p:nvSpPr>
          <p:spPr>
            <a:xfrm>
              <a:off x="78935" y="6124337"/>
              <a:ext cx="8986131" cy="733663"/>
            </a:xfrm>
            <a:prstGeom prst="leftRightArrow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just"/>
              <a:endParaRPr lang="uk-UA" b="1" dirty="0">
                <a:solidFill>
                  <a:srgbClr val="333300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35416" y="6309320"/>
              <a:ext cx="76740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endParaRPr lang="uk-UA" b="1" spc="1200" dirty="0">
                <a:solidFill>
                  <a:srgbClr val="333300"/>
                </a:solidFill>
              </a:endParaRPr>
            </a:p>
          </p:txBody>
        </p:sp>
      </p:grpSp>
      <p:sp>
        <p:nvSpPr>
          <p:cNvPr id="8" name="Выноска со стрелкой вниз 7"/>
          <p:cNvSpPr/>
          <p:nvPr/>
        </p:nvSpPr>
        <p:spPr>
          <a:xfrm>
            <a:off x="305174" y="717556"/>
            <a:ext cx="8611728" cy="707231"/>
          </a:xfrm>
          <a:prstGeom prst="downArrowCallout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  <a:reflection blurRad="6350" stA="50000" endA="300" endPos="385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 defTabSz="933450"/>
            <a:r>
              <a:rPr lang="uk-UA" sz="2400" b="1" smtClean="0">
                <a:solidFill>
                  <a:schemeClr val="tx2">
                    <a:lumMod val="50000"/>
                  </a:schemeClr>
                </a:solidFill>
                <a:cs typeface="Times New Roman" panose="02020603050405020304" pitchFamily="18" charset="0"/>
              </a:rPr>
              <a:t>Схема класифікації СЕД</a:t>
            </a:r>
            <a:endParaRPr lang="uk-UA" sz="2400" b="1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8" name="Picture 4" descr="Результат пошуку зображень за запитом &quot;кнопка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7906" y="190296"/>
            <a:ext cx="288720" cy="28872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4" descr="Результат пошуку зображень за запитом &quot;кнопка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3071" y="179069"/>
            <a:ext cx="288720" cy="288720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16519" y="6284855"/>
            <a:ext cx="80214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kern="0" spc="150" dirty="0" smtClean="0">
                <a:solidFill>
                  <a:schemeClr val="bg2">
                    <a:lumMod val="25000"/>
                  </a:schemeClr>
                </a:solidFill>
              </a:rPr>
              <a:t>Технічні та програмні засоби обробки документів та інформації</a:t>
            </a:r>
            <a:endParaRPr lang="uk-UA" b="1" kern="0" spc="15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050" name="Picture 2" descr="Ð ÐµÐ·ÑÐ»ÑÑÐ°Ñ Ð¿Ð¾ÑÑÐºÑ Ð·Ð¾Ð±ÑÐ°Ð¶ÐµÐ½Ñ Ð·Ð° Ð·Ð°Ð¿Ð¸ÑÐ¾Ð¼ &quot;Ð¡Ð¸ÑÑÐµÐ¼Ð° ÐµÐ»ÐµÐºÑÑÐ¾Ð½Ð½Ð¾Ð³Ð¾ Ð´Ð¾ÐºÑÐ¼ÐµÐ½ÑÐ¾Ð¾Ð±ÑÐ³Ñ&quot;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5375657"/>
            <a:ext cx="2710066" cy="748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олилиния 6"/>
          <p:cNvSpPr/>
          <p:nvPr/>
        </p:nvSpPr>
        <p:spPr>
          <a:xfrm>
            <a:off x="933406" y="1672877"/>
            <a:ext cx="7642767" cy="560753"/>
          </a:xfrm>
          <a:custGeom>
            <a:avLst/>
            <a:gdLst>
              <a:gd name="connsiteX0" fmla="*/ 0 w 7642767"/>
              <a:gd name="connsiteY0" fmla="*/ 0 h 560753"/>
              <a:gd name="connsiteX1" fmla="*/ 7642767 w 7642767"/>
              <a:gd name="connsiteY1" fmla="*/ 0 h 560753"/>
              <a:gd name="connsiteX2" fmla="*/ 7642767 w 7642767"/>
              <a:gd name="connsiteY2" fmla="*/ 560753 h 560753"/>
              <a:gd name="connsiteX3" fmla="*/ 0 w 7642767"/>
              <a:gd name="connsiteY3" fmla="*/ 560753 h 560753"/>
              <a:gd name="connsiteX4" fmla="*/ 0 w 7642767"/>
              <a:gd name="connsiteY4" fmla="*/ 0 h 560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42767" h="560753">
                <a:moveTo>
                  <a:pt x="0" y="0"/>
                </a:moveTo>
                <a:lnTo>
                  <a:pt x="7642767" y="0"/>
                </a:lnTo>
                <a:lnTo>
                  <a:pt x="7642767" y="560753"/>
                </a:lnTo>
                <a:lnTo>
                  <a:pt x="0" y="560753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0">
            <a:scrgbClr r="0" g="0" b="0"/>
          </a:lnRef>
          <a:fillRef idx="3">
            <a:schemeClr val="accent5">
              <a:hueOff val="0"/>
              <a:satOff val="0"/>
              <a:lumOff val="0"/>
              <a:alphaOff val="0"/>
            </a:schemeClr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445098" tIns="60960" rIns="60960" bIns="60960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uk-UA" sz="2400" b="0" kern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Times New Roman" panose="02020603050405020304" pitchFamily="18" charset="0"/>
              </a:rPr>
              <a:t>СЕД, орієнтовані на </a:t>
            </a:r>
            <a:r>
              <a:rPr lang="uk-UA" sz="2400" b="1" kern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Times New Roman" panose="02020603050405020304" pitchFamily="18" charset="0"/>
              </a:rPr>
              <a:t>бізнес-процеси</a:t>
            </a:r>
            <a:endParaRPr lang="ru-RU" sz="2400" b="1" kern="12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82935" y="1602783"/>
            <a:ext cx="700941" cy="700941"/>
          </a:xfrm>
          <a:prstGeom prst="ellipse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z="190500" extrusionH="107950" prstMaterial="plastic">
            <a:bevelT w="82550" h="63500" prst="divot"/>
            <a:bevelB/>
          </a:sp3d>
        </p:spPr>
        <p:style>
          <a:lnRef idx="1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2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Полилиния 9"/>
          <p:cNvSpPr/>
          <p:nvPr/>
        </p:nvSpPr>
        <p:spPr>
          <a:xfrm>
            <a:off x="1335225" y="2513738"/>
            <a:ext cx="7240947" cy="560753"/>
          </a:xfrm>
          <a:custGeom>
            <a:avLst/>
            <a:gdLst>
              <a:gd name="connsiteX0" fmla="*/ 0 w 7240947"/>
              <a:gd name="connsiteY0" fmla="*/ 0 h 560753"/>
              <a:gd name="connsiteX1" fmla="*/ 7240947 w 7240947"/>
              <a:gd name="connsiteY1" fmla="*/ 0 h 560753"/>
              <a:gd name="connsiteX2" fmla="*/ 7240947 w 7240947"/>
              <a:gd name="connsiteY2" fmla="*/ 560753 h 560753"/>
              <a:gd name="connsiteX3" fmla="*/ 0 w 7240947"/>
              <a:gd name="connsiteY3" fmla="*/ 560753 h 560753"/>
              <a:gd name="connsiteX4" fmla="*/ 0 w 7240947"/>
              <a:gd name="connsiteY4" fmla="*/ 0 h 560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40947" h="560753">
                <a:moveTo>
                  <a:pt x="0" y="0"/>
                </a:moveTo>
                <a:lnTo>
                  <a:pt x="7240947" y="0"/>
                </a:lnTo>
                <a:lnTo>
                  <a:pt x="7240947" y="560753"/>
                </a:lnTo>
                <a:lnTo>
                  <a:pt x="0" y="560753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0">
            <a:scrgbClr r="0" g="0" b="0"/>
          </a:lnRef>
          <a:fillRef idx="3">
            <a:schemeClr val="accent5">
              <a:hueOff val="-2483469"/>
              <a:satOff val="9953"/>
              <a:lumOff val="2157"/>
              <a:alphaOff val="0"/>
            </a:schemeClr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445098" tIns="60960" rIns="60960" bIns="60960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uk-UA" sz="2400" b="1" kern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Times New Roman" panose="02020603050405020304" pitchFamily="18" charset="0"/>
              </a:rPr>
              <a:t>Корпоративні</a:t>
            </a:r>
            <a:r>
              <a:rPr lang="uk-UA" sz="2400" b="0" kern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Times New Roman" panose="02020603050405020304" pitchFamily="18" charset="0"/>
              </a:rPr>
              <a:t> СЕД</a:t>
            </a:r>
            <a:endParaRPr lang="ru-RU" sz="2400" b="0" kern="12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984755" y="2443644"/>
            <a:ext cx="700941" cy="700941"/>
          </a:xfrm>
          <a:prstGeom prst="ellipse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z="190500" extrusionH="107950" prstMaterial="plastic">
            <a:bevelT w="82550" h="63500" prst="divot"/>
            <a:bevelB/>
          </a:sp3d>
        </p:spPr>
        <p:style>
          <a:lnRef idx="1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2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Полилиния 11"/>
          <p:cNvSpPr/>
          <p:nvPr/>
        </p:nvSpPr>
        <p:spPr>
          <a:xfrm>
            <a:off x="1458552" y="3354599"/>
            <a:ext cx="7117621" cy="560753"/>
          </a:xfrm>
          <a:custGeom>
            <a:avLst/>
            <a:gdLst>
              <a:gd name="connsiteX0" fmla="*/ 0 w 7117621"/>
              <a:gd name="connsiteY0" fmla="*/ 0 h 560753"/>
              <a:gd name="connsiteX1" fmla="*/ 7117621 w 7117621"/>
              <a:gd name="connsiteY1" fmla="*/ 0 h 560753"/>
              <a:gd name="connsiteX2" fmla="*/ 7117621 w 7117621"/>
              <a:gd name="connsiteY2" fmla="*/ 560753 h 560753"/>
              <a:gd name="connsiteX3" fmla="*/ 0 w 7117621"/>
              <a:gd name="connsiteY3" fmla="*/ 560753 h 560753"/>
              <a:gd name="connsiteX4" fmla="*/ 0 w 7117621"/>
              <a:gd name="connsiteY4" fmla="*/ 0 h 560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117621" h="560753">
                <a:moveTo>
                  <a:pt x="0" y="0"/>
                </a:moveTo>
                <a:lnTo>
                  <a:pt x="7117621" y="0"/>
                </a:lnTo>
                <a:lnTo>
                  <a:pt x="7117621" y="560753"/>
                </a:lnTo>
                <a:lnTo>
                  <a:pt x="0" y="560753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0">
            <a:scrgbClr r="0" g="0" b="0"/>
          </a:lnRef>
          <a:fillRef idx="3">
            <a:schemeClr val="accent5">
              <a:hueOff val="-4966938"/>
              <a:satOff val="19906"/>
              <a:lumOff val="4314"/>
              <a:alphaOff val="0"/>
            </a:schemeClr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445098" tIns="60960" rIns="60960" bIns="60960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uk-UA" sz="2400" b="0" kern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Times New Roman" panose="02020603050405020304" pitchFamily="18" charset="0"/>
              </a:rPr>
              <a:t>Системи управління </a:t>
            </a:r>
            <a:r>
              <a:rPr lang="uk-UA" sz="2400" b="1" kern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Times New Roman" panose="02020603050405020304" pitchFamily="18" charset="0"/>
              </a:rPr>
              <a:t>зображеннями</a:t>
            </a:r>
            <a:endParaRPr lang="ru-RU" sz="2400" b="1" kern="12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108081" y="3284505"/>
            <a:ext cx="700941" cy="700941"/>
          </a:xfrm>
          <a:prstGeom prst="ellipse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z="190500" extrusionH="107950" prstMaterial="plastic">
            <a:bevelT w="82550" h="63500" prst="divot"/>
            <a:bevelB/>
          </a:sp3d>
        </p:spPr>
        <p:style>
          <a:lnRef idx="1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2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4" name="Полилиния 13"/>
          <p:cNvSpPr/>
          <p:nvPr/>
        </p:nvSpPr>
        <p:spPr>
          <a:xfrm>
            <a:off x="1335225" y="4195460"/>
            <a:ext cx="7240947" cy="560753"/>
          </a:xfrm>
          <a:custGeom>
            <a:avLst/>
            <a:gdLst>
              <a:gd name="connsiteX0" fmla="*/ 0 w 7240947"/>
              <a:gd name="connsiteY0" fmla="*/ 0 h 560753"/>
              <a:gd name="connsiteX1" fmla="*/ 7240947 w 7240947"/>
              <a:gd name="connsiteY1" fmla="*/ 0 h 560753"/>
              <a:gd name="connsiteX2" fmla="*/ 7240947 w 7240947"/>
              <a:gd name="connsiteY2" fmla="*/ 560753 h 560753"/>
              <a:gd name="connsiteX3" fmla="*/ 0 w 7240947"/>
              <a:gd name="connsiteY3" fmla="*/ 560753 h 560753"/>
              <a:gd name="connsiteX4" fmla="*/ 0 w 7240947"/>
              <a:gd name="connsiteY4" fmla="*/ 0 h 560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40947" h="560753">
                <a:moveTo>
                  <a:pt x="0" y="0"/>
                </a:moveTo>
                <a:lnTo>
                  <a:pt x="7240947" y="0"/>
                </a:lnTo>
                <a:lnTo>
                  <a:pt x="7240947" y="560753"/>
                </a:lnTo>
                <a:lnTo>
                  <a:pt x="0" y="560753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0">
            <a:scrgbClr r="0" g="0" b="0"/>
          </a:lnRef>
          <a:fillRef idx="3">
            <a:schemeClr val="accent5">
              <a:hueOff val="-7450407"/>
              <a:satOff val="29858"/>
              <a:lumOff val="6471"/>
              <a:alphaOff val="0"/>
            </a:schemeClr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445098" tIns="60960" rIns="60960" bIns="60960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uk-UA" sz="2400" b="0" kern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Times New Roman" panose="02020603050405020304" pitchFamily="18" charset="0"/>
              </a:rPr>
              <a:t>Системи робіт управління </a:t>
            </a:r>
            <a:r>
              <a:rPr lang="uk-UA" sz="2400" b="1" kern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Times New Roman" panose="02020603050405020304" pitchFamily="18" charset="0"/>
              </a:rPr>
              <a:t>потоками</a:t>
            </a:r>
            <a:r>
              <a:rPr lang="uk-UA" sz="2400" b="0" kern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Times New Roman" panose="02020603050405020304" pitchFamily="18" charset="0"/>
              </a:rPr>
              <a:t> </a:t>
            </a:r>
            <a:endParaRPr lang="ru-RU" sz="2400" b="0" kern="12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984755" y="4125366"/>
            <a:ext cx="700941" cy="700941"/>
          </a:xfrm>
          <a:prstGeom prst="ellipse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z="190500" extrusionH="107950" prstMaterial="plastic">
            <a:bevelT w="82550" h="63500" prst="divot"/>
            <a:bevelB/>
          </a:sp3d>
        </p:spPr>
        <p:style>
          <a:lnRef idx="1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2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6" name="Полилиния 15"/>
          <p:cNvSpPr/>
          <p:nvPr/>
        </p:nvSpPr>
        <p:spPr>
          <a:xfrm>
            <a:off x="933406" y="5036321"/>
            <a:ext cx="7642767" cy="560753"/>
          </a:xfrm>
          <a:custGeom>
            <a:avLst/>
            <a:gdLst>
              <a:gd name="connsiteX0" fmla="*/ 0 w 7642767"/>
              <a:gd name="connsiteY0" fmla="*/ 0 h 560753"/>
              <a:gd name="connsiteX1" fmla="*/ 7642767 w 7642767"/>
              <a:gd name="connsiteY1" fmla="*/ 0 h 560753"/>
              <a:gd name="connsiteX2" fmla="*/ 7642767 w 7642767"/>
              <a:gd name="connsiteY2" fmla="*/ 560753 h 560753"/>
              <a:gd name="connsiteX3" fmla="*/ 0 w 7642767"/>
              <a:gd name="connsiteY3" fmla="*/ 560753 h 560753"/>
              <a:gd name="connsiteX4" fmla="*/ 0 w 7642767"/>
              <a:gd name="connsiteY4" fmla="*/ 0 h 560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42767" h="560753">
                <a:moveTo>
                  <a:pt x="0" y="0"/>
                </a:moveTo>
                <a:lnTo>
                  <a:pt x="7642767" y="0"/>
                </a:lnTo>
                <a:lnTo>
                  <a:pt x="7642767" y="560753"/>
                </a:lnTo>
                <a:lnTo>
                  <a:pt x="0" y="560753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0">
            <a:scrgbClr r="0" g="0" b="0"/>
          </a:lnRef>
          <a:fillRef idx="3">
            <a:schemeClr val="accent5">
              <a:hueOff val="-9933876"/>
              <a:satOff val="39811"/>
              <a:lumOff val="8628"/>
              <a:alphaOff val="0"/>
            </a:schemeClr>
          </a:fillRef>
          <a:effectRef idx="2">
            <a:scrgbClr r="0" g="0" b="0"/>
          </a:effectRef>
          <a:fontRef idx="minor">
            <a:schemeClr val="lt1"/>
          </a:fontRef>
        </p:style>
        <p:txBody>
          <a:bodyPr spcFirstLastPara="0" vert="horz" wrap="square" lIns="445098" tIns="60960" rIns="60960" bIns="60960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uk-UA" sz="2400" b="0" kern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Times New Roman" panose="02020603050405020304" pitchFamily="18" charset="0"/>
              </a:rPr>
              <a:t>Системи управління </a:t>
            </a:r>
            <a:r>
              <a:rPr lang="uk-UA" sz="2400" b="1" kern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cs typeface="Times New Roman" panose="02020603050405020304" pitchFamily="18" charset="0"/>
              </a:rPr>
              <a:t>виведенням</a:t>
            </a:r>
            <a:endParaRPr lang="ru-RU" sz="2400" b="1" kern="12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582935" y="4966227"/>
            <a:ext cx="700941" cy="700941"/>
          </a:xfrm>
          <a:prstGeom prst="ellipse">
            <a:avLst/>
          </a:prstGeo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z="190500" extrusionH="107950" prstMaterial="plastic">
            <a:bevelT w="82550" h="63500" prst="divot"/>
            <a:bevelB/>
          </a:sp3d>
        </p:spPr>
        <p:style>
          <a:lnRef idx="1">
            <a:scrgbClr r="0" g="0" b="0"/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2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</p:spTree>
    <p:extLst>
      <p:ext uri="{BB962C8B-B14F-4D97-AF65-F5344CB8AC3E}">
        <p14:creationId xmlns:p14="http://schemas.microsoft.com/office/powerpoint/2010/main" xmlns="" val="23329244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fade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2475</TotalTime>
  <Words>1695</Words>
  <Application>Microsoft Office PowerPoint</Application>
  <PresentationFormat>Экран (4:3)</PresentationFormat>
  <Paragraphs>212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Робота з комп'ютером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Chashuk</dc:creator>
  <cp:lastModifiedBy>Компас</cp:lastModifiedBy>
  <cp:revision>601</cp:revision>
  <dcterms:created xsi:type="dcterms:W3CDTF">2012-10-14T10:43:12Z</dcterms:created>
  <dcterms:modified xsi:type="dcterms:W3CDTF">2020-03-10T12:25:18Z</dcterms:modified>
</cp:coreProperties>
</file>