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9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1" r:id="rId15"/>
    <p:sldId id="273" r:id="rId16"/>
    <p:sldId id="274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062919218431434E-2"/>
          <c:y val="2.9166666666666671E-2"/>
          <c:w val="0.57554790026246716"/>
          <c:h val="0.801666666666666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 вища категорія</c:v>
                </c:pt>
                <c:pt idx="1">
                  <c:v>перша кегорія</c:v>
                </c:pt>
                <c:pt idx="2">
                  <c:v>друга категорія</c:v>
                </c:pt>
                <c:pt idx="3">
                  <c:v> спеціаліст</c:v>
                </c:pt>
                <c:pt idx="4">
                  <c:v>старший учитель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43-4454-A156-A6C66006FD5D}"/>
            </c:ext>
          </c:extLst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 i="0" baseline="0"/>
            </a:pPr>
            <a:endParaRPr lang="ru-RU"/>
          </a:p>
        </c:txPr>
      </c:legendEntry>
      <c:layout>
        <c:manualLayout>
          <c:xMode val="edge"/>
          <c:yMode val="edge"/>
          <c:x val="0.66437024485863361"/>
          <c:y val="5.6293876128554472E-2"/>
          <c:w val="0.31796095108364686"/>
          <c:h val="0.92522669106195699"/>
        </c:manualLayout>
      </c:layout>
      <c:spPr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a:ln>
      </c:spPr>
    </c:legend>
    <c:plotVisOnly val="1"/>
    <c:dispBlanksAs val="zero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76200" cap="flat" cmpd="thickThin" algn="ctr">
      <a:solidFill>
        <a:srgbClr val="00B050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392188429977851"/>
          <c:y val="7.9877239754479523E-2"/>
          <c:w val="0.82017731496918034"/>
          <c:h val="0.649318673875442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Відсоток пропущених днів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0.10199999999999998</c:v>
                </c:pt>
                <c:pt idx="1">
                  <c:v>0</c:v>
                </c:pt>
                <c:pt idx="2">
                  <c:v>0.12063492063492066</c:v>
                </c:pt>
                <c:pt idx="3">
                  <c:v>0.11600000000000002</c:v>
                </c:pt>
                <c:pt idx="4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BD-4D8B-9DA6-6ECE71D657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Відсоток пропущених днів по хворобі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8.1000000000000003E-2</c:v>
                </c:pt>
                <c:pt idx="1">
                  <c:v>0</c:v>
                </c:pt>
                <c:pt idx="2">
                  <c:v>3.0158730158730149E-2</c:v>
                </c:pt>
                <c:pt idx="3">
                  <c:v>7.5000000000000011E-2</c:v>
                </c:pt>
                <c:pt idx="4">
                  <c:v>0.10100000000000002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BD-4D8B-9DA6-6ECE71D6570B}"/>
            </c:ext>
          </c:extLst>
        </c:ser>
        <c:shape val="box"/>
        <c:axId val="164889728"/>
        <c:axId val="164891264"/>
        <c:axId val="0"/>
      </c:bar3DChart>
      <c:catAx>
        <c:axId val="164889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91264"/>
        <c:crosses val="autoZero"/>
        <c:auto val="1"/>
        <c:lblAlgn val="ctr"/>
        <c:lblOffset val="100"/>
      </c:catAx>
      <c:valAx>
        <c:axId val="164891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8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2 клас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9-4107-A255-0148093B43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Літературне читання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10.5</c:v>
                </c:pt>
                <c:pt idx="1">
                  <c:v>10.7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D9-4107-A255-0148093B431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10.200000000000001</c:v>
                </c:pt>
                <c:pt idx="1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D9-4107-A255-0148093B431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9.5</c:v>
                </c:pt>
                <c:pt idx="1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D9-4107-A255-0148093B43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Природознавство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</c:v>
                </c:pt>
                <c:pt idx="1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D9-4107-A255-0148093B431A}"/>
            </c:ext>
          </c:extLst>
        </c:ser>
        <c:dLbls>
          <c:showVal val="1"/>
        </c:dLbls>
        <c:shape val="box"/>
        <c:axId val="161833728"/>
        <c:axId val="161835264"/>
        <c:axId val="0"/>
      </c:bar3DChart>
      <c:catAx>
        <c:axId val="16183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835264"/>
        <c:crosses val="autoZero"/>
        <c:auto val="1"/>
        <c:lblAlgn val="ctr"/>
        <c:lblOffset val="100"/>
      </c:catAx>
      <c:valAx>
        <c:axId val="161835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83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3 клас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7.3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BA-4C9E-B7C8-62E6CF07D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Літературне читання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8.7000000000000011</c:v>
                </c:pt>
                <c:pt idx="1">
                  <c:v>8.7000000000000011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BA-4C9E-B7C8-62E6CF07D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6.8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BA-4C9E-B7C8-62E6CF07DF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7.8</c:v>
                </c:pt>
                <c:pt idx="1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3BA-4C9E-B7C8-62E6CF07DFB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Природознавство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 рік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7.5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BA-4C9E-B7C8-62E6CF07DFB6}"/>
            </c:ext>
          </c:extLst>
        </c:ser>
        <c:dLbls>
          <c:showVal val="1"/>
        </c:dLbls>
        <c:shape val="box"/>
        <c:axId val="162661888"/>
        <c:axId val="162663424"/>
        <c:axId val="0"/>
      </c:bar3DChart>
      <c:catAx>
        <c:axId val="162661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663424"/>
        <c:crosses val="autoZero"/>
        <c:auto val="1"/>
        <c:lblAlgn val="ctr"/>
        <c:lblOffset val="100"/>
      </c:catAx>
      <c:valAx>
        <c:axId val="162663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6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</a:t>
            </a:r>
            <a:r>
              <a:rPr lang="uk-UA"/>
              <a:t> клас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764917659628992E-2"/>
          <c:y val="0.16536082474226821"/>
          <c:w val="0.95523508234037224"/>
          <c:h val="0.5485062820755652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рік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7.5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46-41A6-9849-CD8050664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Літературне читання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рік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8.4</c:v>
                </c:pt>
                <c:pt idx="1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46-41A6-9849-CD8050664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рік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46-41A6-9849-CD80506643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рік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5.8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46-41A6-9849-CD80506643D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Природознавство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Середній бал за ІІ семестр</c:v>
                </c:pt>
                <c:pt idx="1">
                  <c:v>Середній бал за рік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7.8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46-41A6-9849-CD80506643D4}"/>
            </c:ext>
          </c:extLst>
        </c:ser>
        <c:dLbls>
          <c:showVal val="1"/>
        </c:dLbls>
        <c:shape val="box"/>
        <c:axId val="163122560"/>
        <c:axId val="163157120"/>
        <c:axId val="0"/>
      </c:bar3DChart>
      <c:catAx>
        <c:axId val="163122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57120"/>
        <c:crosses val="autoZero"/>
        <c:auto val="1"/>
        <c:lblAlgn val="ctr"/>
        <c:lblOffset val="100"/>
      </c:catAx>
      <c:valAx>
        <c:axId val="163157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2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 5</a:t>
            </a:r>
            <a:r>
              <a:rPr lang="uk-UA" baseline="0"/>
              <a:t> клас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8917049255950165"/>
          <c:y val="9.8908554572271545E-2"/>
          <c:w val="0.60461565139508422"/>
          <c:h val="0.3693106869668872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6.5</c:v>
                </c:pt>
                <c:pt idx="1">
                  <c:v>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D2-447B-B477-E6177F2671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Укр. література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7.4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D2-447B-B477-E6177F2671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Зар. література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7.4</c:v>
                </c:pt>
                <c:pt idx="1">
                  <c:v>8.2000000000000011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D2-447B-B477-E6177F2671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7.5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D2-447B-B477-E6177F2671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Історія України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7.8</c:v>
                </c:pt>
                <c:pt idx="1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D2-447B-B477-E6177F2671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6.5</c:v>
                </c:pt>
                <c:pt idx="1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D2-447B-B477-E6177F267112}"/>
            </c:ext>
          </c:extLst>
        </c:ser>
        <c:ser>
          <c:idx val="7"/>
          <c:order val="6"/>
          <c:tx>
            <c:strRef>
              <c:f>Лист1!$H$1</c:f>
              <c:strCache>
                <c:ptCount val="1"/>
                <c:pt idx="0">
                  <c:v>Природознавство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9.3000000000000007</c:v>
                </c:pt>
                <c:pt idx="1">
                  <c:v>9.2000000000000011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FD2-447B-B477-E6177F267112}"/>
            </c:ext>
          </c:extLst>
        </c:ser>
        <c:ser>
          <c:idx val="9"/>
          <c:order val="7"/>
          <c:tx>
            <c:strRef>
              <c:f>Лист1!$I$1</c:f>
              <c:strCache>
                <c:ptCount val="1"/>
                <c:pt idx="0">
                  <c:v>Муз. мистецтво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10.6</c:v>
                </c:pt>
                <c:pt idx="1">
                  <c:v>10.6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FD2-447B-B477-E6177F267112}"/>
            </c:ext>
          </c:extLst>
        </c:ser>
        <c:ser>
          <c:idx val="10"/>
          <c:order val="8"/>
          <c:tx>
            <c:strRef>
              <c:f>Лист1!$J$1</c:f>
              <c:strCache>
                <c:ptCount val="1"/>
                <c:pt idx="0">
                  <c:v>Образ. мистецтво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9.6</c:v>
                </c:pt>
                <c:pt idx="1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FD2-447B-B477-E6177F267112}"/>
            </c:ext>
          </c:extLst>
        </c:ser>
        <c:ser>
          <c:idx val="11"/>
          <c:order val="9"/>
          <c:tx>
            <c:strRef>
              <c:f>Лист1!$K$1</c:f>
              <c:strCache>
                <c:ptCount val="1"/>
                <c:pt idx="0">
                  <c:v>Інформатика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9</c:v>
                </c:pt>
                <c:pt idx="1">
                  <c:v>8.7000000000000011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FD2-447B-B477-E6177F267112}"/>
            </c:ext>
          </c:extLst>
        </c:ser>
        <c:ser>
          <c:idx val="12"/>
          <c:order val="10"/>
          <c:tx>
            <c:strRef>
              <c:f>Лист1!$L$1</c:f>
              <c:strCache>
                <c:ptCount val="1"/>
                <c:pt idx="0">
                  <c:v>Основи здоров’я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8.8000000000000007</c:v>
                </c:pt>
                <c:pt idx="1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FD2-447B-B477-E6177F267112}"/>
            </c:ext>
          </c:extLst>
        </c:ser>
        <c:ser>
          <c:idx val="13"/>
          <c:order val="11"/>
          <c:tx>
            <c:strRef>
              <c:f>Лист1!$M$1</c:f>
              <c:strCache>
                <c:ptCount val="1"/>
                <c:pt idx="0">
                  <c:v>Фіз. культура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FD2-447B-B477-E6177F267112}"/>
            </c:ext>
          </c:extLst>
        </c:ser>
        <c:ser>
          <c:idx val="14"/>
          <c:order val="12"/>
          <c:tx>
            <c:strRef>
              <c:f>Лист1!$N$1</c:f>
              <c:strCache>
                <c:ptCount val="1"/>
                <c:pt idx="0">
                  <c:v>Труд. навчання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9.7000000000000011</c:v>
                </c:pt>
                <c:pt idx="1">
                  <c:v>9.7000000000000011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FD2-447B-B477-E6177F267112}"/>
            </c:ext>
          </c:extLst>
        </c:ser>
        <c:dLbls>
          <c:showVal val="1"/>
        </c:dLbls>
        <c:shape val="box"/>
        <c:axId val="163431936"/>
        <c:axId val="163433472"/>
        <c:axId val="0"/>
      </c:bar3DChart>
      <c:catAx>
        <c:axId val="163431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433472"/>
        <c:crosses val="autoZero"/>
        <c:auto val="1"/>
        <c:lblAlgn val="ctr"/>
        <c:lblOffset val="100"/>
      </c:catAx>
      <c:valAx>
        <c:axId val="163433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431936"/>
        <c:crosses val="autoZero"/>
        <c:crossBetween val="between"/>
      </c:valAx>
      <c:dTable>
        <c:showHorzBorder val="1"/>
        <c:showVertBorder val="1"/>
        <c:showOutline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6 клас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8A-4CB9-9AAC-D4C31916EE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Укр. література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7.5</c:v>
                </c:pt>
                <c:pt idx="1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8A-4CB9-9AAC-D4C31916EE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Зар. література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8A-4CB9-9AAC-D4C31916EEB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18A-4CB9-9AAC-D4C31916EEB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Історія України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6.5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8A-4CB9-9AAC-D4C31916EEB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18A-4CB9-9AAC-D4C31916EEB5}"/>
            </c:ext>
          </c:extLst>
        </c:ser>
        <c:ser>
          <c:idx val="7"/>
          <c:order val="6"/>
          <c:tx>
            <c:strRef>
              <c:f>Лист1!$H$1</c:f>
              <c:strCache>
                <c:ptCount val="1"/>
                <c:pt idx="0">
                  <c:v>  Геогафія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6.5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18A-4CB9-9AAC-D4C31916EEB5}"/>
            </c:ext>
          </c:extLst>
        </c:ser>
        <c:ser>
          <c:idx val="9"/>
          <c:order val="7"/>
          <c:tx>
            <c:strRef>
              <c:f>Лист1!$I$1</c:f>
              <c:strCache>
                <c:ptCount val="1"/>
                <c:pt idx="0">
                  <c:v>Біологія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6.5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18A-4CB9-9AAC-D4C31916EEB5}"/>
            </c:ext>
          </c:extLst>
        </c:ser>
        <c:ser>
          <c:idx val="10"/>
          <c:order val="8"/>
          <c:tx>
            <c:strRef>
              <c:f>Лист1!$J$1</c:f>
              <c:strCache>
                <c:ptCount val="1"/>
                <c:pt idx="0">
                  <c:v>Муз. мистецтво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18A-4CB9-9AAC-D4C31916EEB5}"/>
            </c:ext>
          </c:extLst>
        </c:ser>
        <c:ser>
          <c:idx val="11"/>
          <c:order val="9"/>
          <c:tx>
            <c:strRef>
              <c:f>Лист1!$K$1</c:f>
              <c:strCache>
                <c:ptCount val="1"/>
                <c:pt idx="0">
                  <c:v>Образ. мистецтво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9</c:v>
                </c:pt>
                <c:pt idx="1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18A-4CB9-9AAC-D4C31916EEB5}"/>
            </c:ext>
          </c:extLst>
        </c:ser>
        <c:ser>
          <c:idx val="12"/>
          <c:order val="10"/>
          <c:tx>
            <c:strRef>
              <c:f>Лист1!$L$1</c:f>
              <c:strCache>
                <c:ptCount val="1"/>
                <c:pt idx="0">
                  <c:v>Інформатика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8</c:v>
                </c:pt>
                <c:pt idx="1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18A-4CB9-9AAC-D4C31916EEB5}"/>
            </c:ext>
          </c:extLst>
        </c:ser>
        <c:ser>
          <c:idx val="13"/>
          <c:order val="11"/>
          <c:tx>
            <c:strRef>
              <c:f>Лист1!$M$1</c:f>
              <c:strCache>
                <c:ptCount val="1"/>
                <c:pt idx="0">
                  <c:v>Основи здоров’я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10.5</c:v>
                </c:pt>
                <c:pt idx="1">
                  <c:v>10.5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18A-4CB9-9AAC-D4C31916EEB5}"/>
            </c:ext>
          </c:extLst>
        </c:ser>
        <c:ser>
          <c:idx val="14"/>
          <c:order val="12"/>
          <c:tx>
            <c:strRef>
              <c:f>Лист1!$N$1</c:f>
              <c:strCache>
                <c:ptCount val="1"/>
                <c:pt idx="0">
                  <c:v>Фіз. культ.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18A-4CB9-9AAC-D4C31916EEB5}"/>
            </c:ext>
          </c:extLst>
        </c:ser>
        <c:ser>
          <c:idx val="6"/>
          <c:order val="13"/>
          <c:tx>
            <c:strRef>
              <c:f>Лист1!$O$1</c:f>
              <c:strCache>
                <c:ptCount val="1"/>
                <c:pt idx="0">
                  <c:v>Труд. навчання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 Річна</c:v>
                </c:pt>
              </c:strCache>
            </c:str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18A-4CB9-9AAC-D4C31916EEB5}"/>
            </c:ext>
          </c:extLst>
        </c:ser>
        <c:shape val="box"/>
        <c:axId val="163656448"/>
        <c:axId val="163657984"/>
        <c:axId val="0"/>
      </c:bar3DChart>
      <c:catAx>
        <c:axId val="163656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657984"/>
        <c:crosses val="autoZero"/>
        <c:auto val="1"/>
        <c:lblAlgn val="ctr"/>
        <c:lblOffset val="100"/>
      </c:catAx>
      <c:valAx>
        <c:axId val="163657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656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7 клас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7.7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B3-4CBF-AAD3-070C76B617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Укр. література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8.5</c:v>
                </c:pt>
                <c:pt idx="1">
                  <c:v>8.8000000000000007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B3-4CBF-AAD3-070C76B617F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Зар. література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B3-4CBF-AAD3-070C76B617F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</c:v>
                </c:pt>
                <c:pt idx="1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B3-4CBF-AAD3-070C76B617F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Історія України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8.1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B3-4CBF-AAD3-070C76B617F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Всесвітня історія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8.5</c:v>
                </c:pt>
                <c:pt idx="1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B3-4CBF-AAD3-070C76B617F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Алгебра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 formatCode="0.00">
                  <c:v>7.8</c:v>
                </c:pt>
                <c:pt idx="1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B3-4CBF-AAD3-070C76B617F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Геометрія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7.7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B3-4CBF-AAD3-070C76B617FF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Фізика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6.4</c:v>
                </c:pt>
                <c:pt idx="1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B3-4CBF-AAD3-070C76B617FF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Хімія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6.7</c:v>
                </c:pt>
                <c:pt idx="1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B3-4CBF-AAD3-070C76B617FF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Біологія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 formatCode="0.0">
                  <c:v>8.7000000000000011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B3-4CBF-AAD3-070C76B617FF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Географія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7.8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B3-4CBF-AAD3-070C76B617FF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Муз. мистецтво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11.1</c:v>
                </c:pt>
                <c:pt idx="1">
                  <c:v>11.1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3B3-4CBF-AAD3-070C76B617FF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 Інформатика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9.2000000000000011</c:v>
                </c:pt>
                <c:pt idx="1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3B3-4CBF-AAD3-070C76B617FF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Образ. мистецтво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Лист1!$P$2:$P$3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3B3-4CBF-AAD3-070C76B617FF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Основи здоров’я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Лист1!$Q$2:$Q$3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3B3-4CBF-AAD3-070C76B617FF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Фіз. Культ.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Лист1!$R$2:$R$3</c:f>
              <c:numCache>
                <c:formatCode>General</c:formatCode>
                <c:ptCount val="2"/>
                <c:pt idx="0">
                  <c:v>10.200000000000001</c:v>
                </c:pt>
                <c:pt idx="1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3B3-4CBF-AAD3-070C76B617FF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Труд. навчання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Лист1!$S$2:$S$3</c:f>
              <c:numCache>
                <c:formatCode>General</c:formatCode>
                <c:ptCount val="2"/>
                <c:pt idx="0">
                  <c:v>10.200000000000001</c:v>
                </c:pt>
                <c:pt idx="1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43B3-4CBF-AAD3-070C76B617FF}"/>
            </c:ext>
          </c:extLst>
        </c:ser>
        <c:dLbls>
          <c:showVal val="1"/>
        </c:dLbls>
        <c:gapWidth val="75"/>
        <c:shape val="box"/>
        <c:axId val="163872768"/>
        <c:axId val="163874304"/>
        <c:axId val="0"/>
      </c:bar3DChart>
      <c:catAx>
        <c:axId val="163872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4304"/>
        <c:crosses val="autoZero"/>
        <c:auto val="1"/>
        <c:lblAlgn val="ctr"/>
        <c:lblOffset val="100"/>
      </c:catAx>
      <c:valAx>
        <c:axId val="1638743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2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8 клас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0A-4227-BF6F-88F0CC4445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Укр. література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7.7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0A-4227-BF6F-88F0CC4445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Зар. література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7.7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0A-4227-BF6F-88F0CC44452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7.3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0A-4227-BF6F-88F0CC44452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Історія України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7.7</c:v>
                </c:pt>
                <c:pt idx="1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0A-4227-BF6F-88F0CC44452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Всесвітня історія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0A-4227-BF6F-88F0CC44452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Алгебра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7.2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0A-4227-BF6F-88F0CC44452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Геометрія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6.7</c:v>
                </c:pt>
                <c:pt idx="1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20A-4227-BF6F-88F0CC444526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Фізика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7.2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20A-4227-BF6F-88F0CC444526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Хімія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7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20A-4227-BF6F-88F0CC444526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Біологія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7.3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20A-4227-BF6F-88F0CC444526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Географія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7.5</c:v>
                </c:pt>
                <c:pt idx="1">
                  <c:v>8.2000000000000011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20A-4227-BF6F-88F0CC444526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Мистецтво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9.7000000000000011</c:v>
                </c:pt>
                <c:pt idx="1">
                  <c:v>9.7000000000000011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20A-4227-BF6F-88F0CC444526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Основи здоров’я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9.7000000000000011</c:v>
                </c:pt>
                <c:pt idx="1">
                  <c:v>9.7000000000000011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20A-4227-BF6F-88F0CC444526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Фіз. культ.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Лист1!$P$2:$P$3</c:f>
              <c:numCache>
                <c:formatCode>General</c:formatCode>
                <c:ptCount val="2"/>
                <c:pt idx="0">
                  <c:v>11.5</c:v>
                </c:pt>
                <c:pt idx="1">
                  <c:v>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20A-4227-BF6F-88F0CC444526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Труд. навчання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ІІ семестр</c:v>
                </c:pt>
                <c:pt idx="1">
                  <c:v>Річна</c:v>
                </c:pt>
              </c:strCache>
            </c:strRef>
          </c:cat>
          <c:val>
            <c:numRef>
              <c:f>Лист1!$Q$2:$Q$3</c:f>
              <c:numCache>
                <c:formatCode>General</c:formatCode>
                <c:ptCount val="2"/>
                <c:pt idx="0">
                  <c:v>10.3</c:v>
                </c:pt>
                <c:pt idx="1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20A-4227-BF6F-88F0CC444526}"/>
            </c:ext>
          </c:extLst>
        </c:ser>
        <c:dLbls>
          <c:showVal val="1"/>
        </c:dLbls>
        <c:shape val="box"/>
        <c:axId val="164222464"/>
        <c:axId val="164224384"/>
        <c:axId val="0"/>
      </c:bar3DChart>
      <c:catAx>
        <c:axId val="164222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224384"/>
        <c:crosses val="autoZero"/>
        <c:auto val="1"/>
        <c:lblAlgn val="ctr"/>
        <c:lblOffset val="100"/>
      </c:catAx>
      <c:valAx>
        <c:axId val="164224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222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Відсоток пропущених днів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1 клас</c:v>
                </c:pt>
                <c:pt idx="1">
                  <c:v>2 клас</c:v>
                </c:pt>
                <c:pt idx="2">
                  <c:v>3 клас</c:v>
                </c:pt>
                <c:pt idx="3">
                  <c:v>4 клас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0.18095238095238142</c:v>
                </c:pt>
                <c:pt idx="1">
                  <c:v>9.300000000000018E-2</c:v>
                </c:pt>
                <c:pt idx="2">
                  <c:v>7.8000000000000014E-2</c:v>
                </c:pt>
                <c:pt idx="3">
                  <c:v>0.15300000000000022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9A-4214-9E3F-297ECC820B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Відсоток пропущених днів по хворобі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1 клас</c:v>
                </c:pt>
                <c:pt idx="1">
                  <c:v>2 клас</c:v>
                </c:pt>
                <c:pt idx="2">
                  <c:v>3 клас</c:v>
                </c:pt>
                <c:pt idx="3">
                  <c:v>4 клас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0.18095238095238142</c:v>
                </c:pt>
                <c:pt idx="1">
                  <c:v>6.7000000000000004E-2</c:v>
                </c:pt>
                <c:pt idx="2">
                  <c:v>6.5000000000000002E-2</c:v>
                </c:pt>
                <c:pt idx="3">
                  <c:v>4.3000000000000003E-2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9A-4214-9E3F-297ECC820B9B}"/>
            </c:ext>
          </c:extLst>
        </c:ser>
        <c:shape val="box"/>
        <c:axId val="164691328"/>
        <c:axId val="164766848"/>
        <c:axId val="0"/>
      </c:bar3DChart>
      <c:catAx>
        <c:axId val="164691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66848"/>
        <c:crosses val="autoZero"/>
        <c:auto val="1"/>
        <c:lblAlgn val="ctr"/>
        <c:lblOffset val="100"/>
      </c:catAx>
      <c:valAx>
        <c:axId val="164766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69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6120680" cy="2304256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Підсумки роботи 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Хутір-Будилівської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ЗОШ  в 2017/20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навчальному  році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 перспективи розвитку закладу в 20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8/2019 навчальному році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61048"/>
            <a:ext cx="3547120" cy="28083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D:\фото\Школа\DSC014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4320480" cy="27991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332656"/>
          <a:ext cx="796285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610922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538914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332656"/>
          <a:ext cx="749935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60648"/>
          <a:ext cx="813690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Виховна робота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спрямована на виконання Річного плану роботи  школи.</a:t>
            </a:r>
            <a:endParaRPr lang="ru-RU" dirty="0" smtClean="0"/>
          </a:p>
          <a:p>
            <a:r>
              <a:rPr lang="uk-UA" dirty="0" smtClean="0"/>
              <a:t>Проблема, над якою працював колектив  у 2017/2018 навчальному році: </a:t>
            </a:r>
            <a:r>
              <a:rPr lang="uk-UA" dirty="0" smtClean="0">
                <a:solidFill>
                  <a:srgbClr val="00B050"/>
                </a:solidFill>
              </a:rPr>
              <a:t>«Розвиток гармонійно розвиненої особистості з чіткою громадянською позицією, здатної до життєтворчості і самореалізації, що має гуманне ставлення до людей та оточуючого світу.» 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Реалізацію наступних завдань: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Формування в учнів правової свідомості, виховання громадської відповідальності, культури поведінки та свідомої дисципліни.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Виховання відповідального ставлення до навчання та до праці, розширення кругозору й підготовка до свідомого вибору професії.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Формування в учнів естетичної культури, розвиток умінь створювати прекрасне навколо себе, розвиток художніх здібностей і талантів дітей.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Виховання в учнів політичної свідомості, розвиток суспільної активності, формування основ громадянського світогляду.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u="sng" dirty="0" smtClean="0">
                <a:solidFill>
                  <a:srgbClr val="C00000"/>
                </a:solidFill>
              </a:rPr>
              <a:t>Виховна робота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Виховні години</a:t>
            </a:r>
          </a:p>
          <a:p>
            <a:r>
              <a:rPr lang="uk-UA" dirty="0" smtClean="0"/>
              <a:t>Предметні тижні</a:t>
            </a:r>
          </a:p>
          <a:p>
            <a:r>
              <a:rPr lang="uk-UA" dirty="0" smtClean="0"/>
              <a:t>Виховні заходи</a:t>
            </a:r>
          </a:p>
          <a:p>
            <a:r>
              <a:rPr lang="uk-UA" dirty="0" smtClean="0"/>
              <a:t>Конкурси </a:t>
            </a:r>
          </a:p>
          <a:p>
            <a:r>
              <a:rPr lang="uk-UA" dirty="0" smtClean="0"/>
              <a:t>Шкільні та родинні свята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33688" cy="6525344"/>
          </a:xfrm>
        </p:spPr>
        <p:txBody>
          <a:bodyPr>
            <a:normAutofit fontScale="47500" lnSpcReduction="20000"/>
          </a:bodyPr>
          <a:lstStyle/>
          <a:p>
            <a:r>
              <a:rPr lang="uk-UA" sz="3400" dirty="0" smtClean="0"/>
              <a:t>Протягом року у школі було проведено ряд заходів.</a:t>
            </a:r>
            <a:endParaRPr lang="ru-RU" sz="3400" dirty="0" smtClean="0"/>
          </a:p>
          <a:p>
            <a:r>
              <a:rPr lang="uk-UA" sz="3400" dirty="0" smtClean="0"/>
              <a:t>1) 2 лютого 2017р. -  «Їх тут триста, як скло, товариства лягло…» - урочиста лінійка, присвячена героям </a:t>
            </a:r>
            <a:r>
              <a:rPr lang="uk-UA" sz="3400" dirty="0" err="1" smtClean="0"/>
              <a:t>Крут</a:t>
            </a:r>
            <a:r>
              <a:rPr lang="uk-UA" sz="3400" dirty="0" smtClean="0"/>
              <a:t>;</a:t>
            </a:r>
            <a:endParaRPr lang="ru-RU" sz="3400" dirty="0" smtClean="0"/>
          </a:p>
          <a:p>
            <a:r>
              <a:rPr lang="uk-UA" sz="3400" dirty="0" smtClean="0"/>
              <a:t>2) 31 січня 2017 р. – тематична книжково-ілюстрована виставка «Подвиг, як урок для поколінь»;</a:t>
            </a:r>
            <a:endParaRPr lang="ru-RU" sz="3400" dirty="0" smtClean="0"/>
          </a:p>
          <a:p>
            <a:r>
              <a:rPr lang="uk-UA" sz="3400" dirty="0" smtClean="0"/>
              <a:t>3) 7 лютого 2017р. - тематична книжково-ілюстрована виставка «Державні символи України»</a:t>
            </a:r>
            <a:endParaRPr lang="ru-RU" sz="3400" dirty="0" smtClean="0"/>
          </a:p>
          <a:p>
            <a:r>
              <a:rPr lang="uk-UA" sz="3400" dirty="0" smtClean="0"/>
              <a:t>4) 13 лютого 2017 р. – перегляд фільму «Чорно-біле кіно» з учнями 7-9 класів;</a:t>
            </a:r>
            <a:endParaRPr lang="ru-RU" sz="3400" dirty="0" smtClean="0"/>
          </a:p>
          <a:p>
            <a:r>
              <a:rPr lang="uk-UA" sz="3400" dirty="0" smtClean="0"/>
              <a:t>5) 14 лютого 2017р. - урочиста лінійка, присвячена Дню Закоханих;</a:t>
            </a:r>
            <a:endParaRPr lang="ru-RU" sz="3400" dirty="0" smtClean="0"/>
          </a:p>
          <a:p>
            <a:r>
              <a:rPr lang="uk-UA" sz="3400" dirty="0" smtClean="0"/>
              <a:t>6) 20 лютого 2017р. – виховний захід, присвячення вшануванню Небесної Сотні;</a:t>
            </a:r>
            <a:endParaRPr lang="ru-RU" sz="3400" dirty="0" smtClean="0"/>
          </a:p>
          <a:p>
            <a:r>
              <a:rPr lang="uk-UA" sz="3400" dirty="0" smtClean="0"/>
              <a:t>7) з 20 лютого по 24 лютого 2017р. – тиждень хімії та біології:</a:t>
            </a:r>
            <a:endParaRPr lang="ru-RU" sz="3400" dirty="0" smtClean="0"/>
          </a:p>
          <a:p>
            <a:r>
              <a:rPr lang="uk-UA" sz="3400" dirty="0" smtClean="0"/>
              <a:t>8) 4 березня 2017р.  – конкурси для старшокласників «Хто кращий»;</a:t>
            </a:r>
            <a:endParaRPr lang="ru-RU" sz="3400" dirty="0" smtClean="0"/>
          </a:p>
          <a:p>
            <a:r>
              <a:rPr lang="uk-UA" sz="3400" dirty="0" smtClean="0"/>
              <a:t>9) 7 березня 2017р. –  святкове привітання до Дня жінки;</a:t>
            </a:r>
            <a:endParaRPr lang="ru-RU" sz="3400" dirty="0" smtClean="0"/>
          </a:p>
          <a:p>
            <a:r>
              <a:rPr lang="uk-UA" sz="3400" dirty="0" smtClean="0"/>
              <a:t>10) 10 березня  2017р. – святковий концерт, присвячений Дню народженню Т.Г.Шевченка</a:t>
            </a:r>
            <a:endParaRPr lang="ru-RU" sz="3400" dirty="0" smtClean="0"/>
          </a:p>
          <a:p>
            <a:r>
              <a:rPr lang="uk-UA" sz="3400" dirty="0" smtClean="0"/>
              <a:t>11) 7 квітня 2017 р. –  виховний захід «Життя – найвища цінність»</a:t>
            </a:r>
            <a:r>
              <a:rPr lang="ru-RU" sz="3400" dirty="0" smtClean="0"/>
              <a:t> до</a:t>
            </a:r>
            <a:r>
              <a:rPr lang="uk-UA" sz="3400" dirty="0" smtClean="0"/>
              <a:t> Дня здоров</a:t>
            </a:r>
            <a:r>
              <a:rPr lang="ru-RU" sz="3400" dirty="0" smtClean="0"/>
              <a:t>’</a:t>
            </a:r>
            <a:r>
              <a:rPr lang="uk-UA" sz="3400" dirty="0" smtClean="0"/>
              <a:t>я.</a:t>
            </a:r>
            <a:endParaRPr lang="ru-RU" sz="3400" dirty="0" smtClean="0"/>
          </a:p>
          <a:p>
            <a:r>
              <a:rPr lang="uk-UA" sz="3400" dirty="0" smtClean="0"/>
              <a:t>12) 10 квітня 2017р. – районний конкурс-виставка «Великодні передзвони»</a:t>
            </a:r>
            <a:endParaRPr lang="ru-RU" sz="3400" dirty="0" smtClean="0"/>
          </a:p>
          <a:p>
            <a:r>
              <a:rPr lang="uk-UA" sz="3400" dirty="0" smtClean="0"/>
              <a:t>13) 12 квітня 2017р. – спортивні змагання для учнів 7-8класів;</a:t>
            </a:r>
            <a:endParaRPr lang="ru-RU" sz="3400" dirty="0" smtClean="0"/>
          </a:p>
          <a:p>
            <a:r>
              <a:rPr lang="uk-UA" sz="3400" dirty="0" smtClean="0"/>
              <a:t>14)  17-21 квітня  2017р. – тиждень духовності;  </a:t>
            </a:r>
            <a:endParaRPr lang="ru-RU" sz="3400" dirty="0" smtClean="0"/>
          </a:p>
          <a:p>
            <a:r>
              <a:rPr lang="uk-UA" sz="3400" dirty="0" smtClean="0"/>
              <a:t>15) 24-28 квітня 2017р. – тиждень з основ безпеки життєдіяльності, тиждень психології;</a:t>
            </a:r>
            <a:endParaRPr lang="ru-RU" sz="3400" dirty="0" smtClean="0"/>
          </a:p>
          <a:p>
            <a:r>
              <a:rPr lang="uk-UA" sz="3400" dirty="0" smtClean="0"/>
              <a:t>16) 13 травня 2017р. – виховний захід, присвячений Дню матері.</a:t>
            </a:r>
            <a:endParaRPr lang="ru-RU" sz="3400" dirty="0" smtClean="0"/>
          </a:p>
          <a:p>
            <a:r>
              <a:rPr lang="uk-UA" sz="3400" dirty="0" smtClean="0"/>
              <a:t>17) 18 травня 2017 р. – </a:t>
            </a:r>
            <a:r>
              <a:rPr lang="uk-UA" sz="3400" dirty="0" err="1" smtClean="0"/>
              <a:t>флешмоб</a:t>
            </a:r>
            <a:r>
              <a:rPr lang="uk-UA" sz="3400" dirty="0" smtClean="0"/>
              <a:t> «Одягни вишиванку».</a:t>
            </a:r>
            <a:endParaRPr lang="ru-RU" sz="3400" dirty="0" smtClean="0"/>
          </a:p>
          <a:p>
            <a:r>
              <a:rPr lang="uk-UA" sz="3400" dirty="0" smtClean="0"/>
              <a:t>18) 26 травня 2017р. – свято Останнього Дзвоника.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Учнівське самоврядування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забезпечує дитині право на свободу вибору ціннісної позиції</a:t>
            </a:r>
          </a:p>
          <a:p>
            <a:r>
              <a:rPr lang="uk-UA" dirty="0" smtClean="0"/>
              <a:t> формує установку на подолання дисгармонії в досвіді, поведінці, спілкуванні, діяльності; </a:t>
            </a:r>
          </a:p>
          <a:p>
            <a:r>
              <a:rPr lang="uk-UA" dirty="0" smtClean="0"/>
              <a:t>сприяє згуртуванню шкільного колективу, розвитку громадської думки, формуванню в учнів організаторських та управлінських умінь. ефективному входженню в доросле життя; </a:t>
            </a:r>
          </a:p>
          <a:p>
            <a:r>
              <a:rPr lang="uk-UA" dirty="0" smtClean="0"/>
              <a:t>діти стають не пасивними спостерігачами життя, а його учасниками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uk-UA" b="1" i="1" dirty="0" err="1" smtClean="0"/>
              <a:t>Науково-методичноа</a:t>
            </a:r>
            <a:r>
              <a:rPr lang="uk-UA" b="1" i="1" dirty="0" smtClean="0"/>
              <a:t> проблема. </a:t>
            </a:r>
            <a:r>
              <a:rPr lang="uk-UA" dirty="0" smtClean="0"/>
              <a:t>Здійснення диференційованого та індивідуального підходу як засобу активізації </a:t>
            </a:r>
            <a:r>
              <a:rPr lang="uk-UA" dirty="0" err="1" smtClean="0"/>
              <a:t>мислительської</a:t>
            </a:r>
            <a:r>
              <a:rPr lang="uk-UA" dirty="0" smtClean="0"/>
              <a:t> діяльності учнів методом уроку .</a:t>
            </a:r>
            <a:endParaRPr lang="ru-RU" dirty="0" smtClean="0"/>
          </a:p>
          <a:p>
            <a:pPr lvl="0"/>
            <a:r>
              <a:rPr lang="uk-UA" b="1" i="1" dirty="0" smtClean="0"/>
              <a:t>Управлінська проблема.</a:t>
            </a:r>
            <a:r>
              <a:rPr lang="uk-UA" dirty="0" smtClean="0"/>
              <a:t>  Раціоналізація </a:t>
            </a:r>
            <a:r>
              <a:rPr lang="uk-UA" dirty="0" err="1" smtClean="0"/>
              <a:t>внутрішкільного</a:t>
            </a:r>
            <a:r>
              <a:rPr lang="uk-UA" dirty="0" smtClean="0"/>
              <a:t> контролю шляхом застосування людино-центристського підходу до управління.</a:t>
            </a:r>
            <a:endParaRPr lang="ru-RU" dirty="0" smtClean="0"/>
          </a:p>
          <a:p>
            <a:pPr lvl="0"/>
            <a:r>
              <a:rPr lang="uk-UA" b="1" i="1" dirty="0" smtClean="0"/>
              <a:t>Виховна проблема.</a:t>
            </a:r>
            <a:r>
              <a:rPr lang="uk-UA" dirty="0" smtClean="0"/>
              <a:t>  Спільна робота школи та сім</a:t>
            </a:r>
            <a:r>
              <a:rPr lang="ru-RU" dirty="0" smtClean="0"/>
              <a:t>’</a:t>
            </a:r>
            <a:r>
              <a:rPr lang="uk-UA" dirty="0" smtClean="0"/>
              <a:t>ї у формуванні загальнолюдських моральних якостей учнівської молоді.</a:t>
            </a:r>
            <a:endParaRPr lang="ru-RU" dirty="0" smtClean="0"/>
          </a:p>
          <a:p>
            <a:pPr lvl="0"/>
            <a:r>
              <a:rPr lang="uk-UA" b="1" i="1" dirty="0" smtClean="0"/>
              <a:t>Психолого-педагогічна проблема.</a:t>
            </a:r>
            <a:r>
              <a:rPr lang="uk-UA" dirty="0" smtClean="0"/>
              <a:t> Сприяння гармонійному розвиткові особистості дитини, її соціалізації з подальшою самореалізацією.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17222" y="426948"/>
            <a:ext cx="75095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відвідування учнями школи у  ІІ семестрі 2017-20178н.р.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971600" y="1916832"/>
          <a:ext cx="36724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860032" y="1844824"/>
          <a:ext cx="306628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методична робота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 smtClean="0"/>
              <a:t>Адаптація  учнів 1, 5 класів до навчання</a:t>
            </a:r>
            <a:endParaRPr lang="ru-RU" dirty="0" smtClean="0"/>
          </a:p>
          <a:p>
            <a:pPr lvl="0"/>
            <a:r>
              <a:rPr lang="uk-UA" dirty="0" smtClean="0"/>
              <a:t>Наступність  у роботі між початковою і середньою ланками школи аналіз результативності виступу учнів у ІІ етапі Всеукраїнських предметних  олімпіад</a:t>
            </a:r>
            <a:endParaRPr lang="ru-RU" dirty="0" smtClean="0"/>
          </a:p>
          <a:p>
            <a:pPr lvl="0"/>
            <a:r>
              <a:rPr lang="uk-UA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підсумки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методичного </a:t>
            </a:r>
            <a:r>
              <a:rPr lang="ru-RU" dirty="0" err="1" smtClean="0"/>
              <a:t>тижня</a:t>
            </a:r>
            <a:r>
              <a:rPr lang="ru-RU" dirty="0" smtClean="0"/>
              <a:t> «Шляхи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»</a:t>
            </a:r>
          </a:p>
          <a:p>
            <a:pPr lvl="0"/>
            <a:r>
              <a:rPr lang="uk-UA" dirty="0" smtClean="0"/>
              <a:t>Про підготовку до ДПА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Вивчення, узагальнення та впровадження сучасних новітніх технологій проводилося шляхом вивчення і реалізації основних положень нормативних і директивних документів про освіту; </a:t>
            </a:r>
          </a:p>
          <a:p>
            <a:r>
              <a:rPr lang="uk-UA" dirty="0" smtClean="0"/>
              <a:t>впровадження у навчально-виховний процес сучасних досягнень науки, педагогічної теорії.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ЗАВДАННЯ методичної роботи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підвищення практичної підготовки вчителів до здійснення інтерактивного  підходу в системі навчально-виховної роботи;</a:t>
            </a:r>
            <a:endParaRPr lang="ru-RU" dirty="0" smtClean="0"/>
          </a:p>
          <a:p>
            <a:pPr lvl="0"/>
            <a:r>
              <a:rPr lang="uk-UA" dirty="0" smtClean="0"/>
              <a:t>підвищення ефективності та якості уроку як основної форми організації навчально-виховного процесу;</a:t>
            </a:r>
            <a:endParaRPr lang="ru-RU" dirty="0" smtClean="0"/>
          </a:p>
          <a:p>
            <a:pPr lvl="0"/>
            <a:r>
              <a:rPr lang="uk-UA" dirty="0" smtClean="0"/>
              <a:t>впровадження нових технологій навчання та виховання учнів;</a:t>
            </a:r>
            <a:endParaRPr lang="ru-RU" dirty="0" smtClean="0"/>
          </a:p>
          <a:p>
            <a:pPr lvl="0"/>
            <a:r>
              <a:rPr lang="uk-UA" dirty="0" smtClean="0"/>
              <a:t>створення максимально сприятливих умов для розвитку можливостей і здібностей учнів;</a:t>
            </a:r>
            <a:endParaRPr lang="ru-RU" dirty="0" smtClean="0"/>
          </a:p>
          <a:p>
            <a:pPr lvl="0"/>
            <a:r>
              <a:rPr lang="uk-UA" dirty="0" smtClean="0"/>
              <a:t>підвищення педагогічної майстерності вчителів.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uk-UA" dirty="0" smtClean="0"/>
              <a:t> недостатній рівень виявлення та впровадження передового педагогічного досвіду;</a:t>
            </a:r>
            <a:endParaRPr lang="ru-RU" dirty="0" smtClean="0"/>
          </a:p>
          <a:p>
            <a:r>
              <a:rPr lang="uk-UA" dirty="0" smtClean="0"/>
              <a:t>потребує покращення робота з обдарованими учнями;</a:t>
            </a:r>
            <a:endParaRPr lang="ru-RU" dirty="0" smtClean="0"/>
          </a:p>
          <a:p>
            <a:r>
              <a:rPr lang="uk-UA" dirty="0" smtClean="0"/>
              <a:t> мале висвітлення власних педагогічних доробок у педагогічній пресі;</a:t>
            </a:r>
            <a:endParaRPr lang="ru-RU" dirty="0" smtClean="0"/>
          </a:p>
          <a:p>
            <a:r>
              <a:rPr lang="uk-UA" dirty="0" smtClean="0"/>
              <a:t> недостатнє забезпечення уроків сучасними технічними засобами навчання.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uk-UA" sz="3600" b="1" u="sng" dirty="0" smtClean="0">
                <a:solidFill>
                  <a:srgbClr val="FF0000"/>
                </a:solidFill>
              </a:rPr>
              <a:t>Психологічний супровід навчально-виховного процесу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6-річного </a:t>
            </a:r>
            <a:r>
              <a:rPr lang="ru-RU" dirty="0" err="1" smtClean="0"/>
              <a:t>віку</a:t>
            </a:r>
            <a:r>
              <a:rPr lang="ru-RU" dirty="0" smtClean="0"/>
              <a:t> до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першокласників</a:t>
            </a:r>
            <a:r>
              <a:rPr lang="ru-RU" dirty="0" smtClean="0"/>
              <a:t> до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;</a:t>
            </a:r>
          </a:p>
          <a:p>
            <a:pPr lvl="0"/>
            <a:r>
              <a:rPr lang="uk-UA" dirty="0" smtClean="0"/>
              <a:t>психологічний супровід процесу адаптації учнів 5 класу;   </a:t>
            </a:r>
            <a:endParaRPr lang="ru-RU" dirty="0" smtClean="0"/>
          </a:p>
          <a:p>
            <a:pPr lvl="0"/>
            <a:r>
              <a:rPr lang="uk-UA" dirty="0" smtClean="0"/>
              <a:t>діагностичне обстеження та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uk-UA" dirty="0" smtClean="0"/>
              <a:t> дітей «групи ризику»;</a:t>
            </a:r>
            <a:endParaRPr lang="ru-RU" dirty="0" smtClean="0"/>
          </a:p>
          <a:p>
            <a:pPr lvl="0"/>
            <a:r>
              <a:rPr lang="uk-UA" dirty="0" smtClean="0"/>
              <a:t>п</a:t>
            </a:r>
            <a:r>
              <a:rPr lang="ru-RU" dirty="0" err="1" smtClean="0"/>
              <a:t>сихолого-педагогічний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 </a:t>
            </a:r>
            <a:r>
              <a:rPr lang="ru-RU" dirty="0" err="1" smtClean="0"/>
              <a:t>обдарованих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надання психологічної допомоги всім учасникам </a:t>
            </a:r>
            <a:r>
              <a:rPr lang="uk-UA" dirty="0" err="1" smtClean="0"/>
              <a:t>навчально</a:t>
            </a:r>
            <a:r>
              <a:rPr lang="uk-UA" dirty="0" smtClean="0"/>
              <a:t> – виховного процесу.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dirty="0" smtClean="0"/>
              <a:t>Діагностична робота</a:t>
            </a:r>
            <a:endParaRPr lang="ru-RU" dirty="0" smtClean="0"/>
          </a:p>
          <a:p>
            <a:pPr lvl="0"/>
            <a:r>
              <a:rPr lang="uk-UA" b="1" dirty="0" smtClean="0"/>
              <a:t>Консультативна робота</a:t>
            </a:r>
            <a:r>
              <a:rPr lang="uk-UA" dirty="0" smtClean="0"/>
              <a:t>                                                                                                               </a:t>
            </a:r>
            <a:endParaRPr lang="ru-RU" dirty="0" smtClean="0"/>
          </a:p>
          <a:p>
            <a:pPr lvl="0"/>
            <a:r>
              <a:rPr lang="uk-UA" b="1" dirty="0" err="1" smtClean="0"/>
              <a:t>Корекційно-розвивальна</a:t>
            </a:r>
            <a:r>
              <a:rPr lang="uk-UA" b="1" dirty="0" smtClean="0"/>
              <a:t> та відновлювальна робота</a:t>
            </a:r>
            <a:endParaRPr lang="ru-RU" dirty="0" smtClean="0"/>
          </a:p>
          <a:p>
            <a:pPr lvl="0"/>
            <a:r>
              <a:rPr lang="uk-UA" b="1" dirty="0" smtClean="0"/>
              <a:t>Психологічна просвіта</a:t>
            </a:r>
            <a:endParaRPr lang="ru-RU" dirty="0" smtClean="0"/>
          </a:p>
          <a:p>
            <a:pPr lvl="0"/>
            <a:r>
              <a:rPr lang="uk-UA" b="1" dirty="0" smtClean="0"/>
              <a:t>Профілактична робота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rgbClr val="FF0000"/>
                </a:solidFill>
              </a:rPr>
              <a:t>Соціальний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</a:rPr>
              <a:t>захист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</a:t>
            </a:r>
            <a:r>
              <a:rPr lang="ru-RU" dirty="0" err="1" smtClean="0"/>
              <a:t>сиріт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позбавлених</a:t>
            </a:r>
            <a:r>
              <a:rPr lang="ru-RU" dirty="0" smtClean="0"/>
              <a:t> </a:t>
            </a:r>
            <a:r>
              <a:rPr lang="ru-RU" dirty="0" err="1" smtClean="0"/>
              <a:t>батьківського</a:t>
            </a:r>
            <a:r>
              <a:rPr lang="ru-RU" dirty="0" smtClean="0"/>
              <a:t> </a:t>
            </a:r>
            <a:r>
              <a:rPr lang="ru-RU" dirty="0" err="1" smtClean="0"/>
              <a:t>піклування</a:t>
            </a:r>
            <a:r>
              <a:rPr lang="ru-RU" dirty="0" smtClean="0"/>
              <a:t> – </a:t>
            </a:r>
            <a:r>
              <a:rPr lang="uk-UA" dirty="0" smtClean="0"/>
              <a:t>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інвалідів</a:t>
            </a:r>
            <a:r>
              <a:rPr lang="ru-RU" dirty="0" smtClean="0"/>
              <a:t> – </a:t>
            </a:r>
            <a:r>
              <a:rPr lang="uk-UA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малозабезпечених</a:t>
            </a:r>
            <a:r>
              <a:rPr lang="ru-RU" dirty="0" smtClean="0"/>
              <a:t> - </a:t>
            </a:r>
            <a:r>
              <a:rPr lang="uk-UA" dirty="0" smtClean="0"/>
              <a:t>13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неповних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 – </a:t>
            </a:r>
            <a:r>
              <a:rPr lang="uk-UA" dirty="0" smtClean="0"/>
              <a:t>4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багатодітних</a:t>
            </a:r>
            <a:r>
              <a:rPr lang="ru-RU" dirty="0" smtClean="0"/>
              <a:t> – </a:t>
            </a:r>
            <a:r>
              <a:rPr lang="uk-UA" dirty="0" smtClean="0"/>
              <a:t>18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 smtClean="0">
                <a:solidFill>
                  <a:srgbClr val="FF0000"/>
                </a:solidFill>
              </a:rPr>
              <a:t>Профорієнтаційна</a:t>
            </a:r>
            <a:r>
              <a:rPr lang="ru-RU" b="1" u="sng" dirty="0" smtClean="0">
                <a:solidFill>
                  <a:srgbClr val="FF0000"/>
                </a:solidFill>
              </a:rPr>
              <a:t> робота.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курси</a:t>
            </a:r>
            <a:r>
              <a:rPr lang="ru-RU" dirty="0" smtClean="0"/>
              <a:t> за </a:t>
            </a:r>
            <a:r>
              <a:rPr lang="ru-RU" dirty="0" err="1" smtClean="0"/>
              <a:t>вибором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факультативи</a:t>
            </a:r>
            <a:endParaRPr lang="ru-RU" dirty="0" smtClean="0"/>
          </a:p>
          <a:p>
            <a:r>
              <a:rPr lang="ru-RU" dirty="0" err="1" smtClean="0"/>
              <a:t>поглибленого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uk-UA" sz="3600" b="1" u="sng" dirty="0" smtClean="0">
                <a:solidFill>
                  <a:srgbClr val="FF0000"/>
                </a:solidFill>
              </a:rPr>
              <a:t>ХАРЧУВАННЯ УЧНІВ ШКОЛИ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Державні кошти</a:t>
            </a:r>
          </a:p>
          <a:p>
            <a:r>
              <a:rPr lang="uk-UA" dirty="0" smtClean="0"/>
              <a:t>7</a:t>
            </a:r>
            <a:r>
              <a:rPr lang="uk-UA" dirty="0" smtClean="0"/>
              <a:t> </a:t>
            </a:r>
            <a:r>
              <a:rPr lang="uk-UA" dirty="0" smtClean="0"/>
              <a:t>учнів 1-4 класів </a:t>
            </a:r>
          </a:p>
          <a:p>
            <a:r>
              <a:rPr lang="uk-UA" dirty="0" smtClean="0"/>
              <a:t>1 учень (переселенці)</a:t>
            </a:r>
          </a:p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Кошти сільської ради</a:t>
            </a:r>
          </a:p>
          <a:p>
            <a:pPr>
              <a:buNone/>
            </a:pPr>
            <a:r>
              <a:rPr lang="uk-UA" dirty="0" smtClean="0"/>
              <a:t>8 учнів  </a:t>
            </a:r>
            <a:r>
              <a:rPr lang="uk-UA" dirty="0" smtClean="0"/>
              <a:t>5-9 </a:t>
            </a:r>
            <a:r>
              <a:rPr lang="uk-UA" dirty="0" smtClean="0"/>
              <a:t>класів</a:t>
            </a:r>
          </a:p>
          <a:p>
            <a:pPr>
              <a:buNone/>
            </a:pPr>
            <a:r>
              <a:rPr lang="uk-UA" dirty="0" smtClean="0"/>
              <a:t>28</a:t>
            </a:r>
            <a:r>
              <a:rPr lang="uk-UA" dirty="0" smtClean="0"/>
              <a:t>учнів </a:t>
            </a:r>
            <a:r>
              <a:rPr lang="uk-UA" dirty="0" smtClean="0"/>
              <a:t>-1-4 класів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Управління закладом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спрямовано на:</a:t>
            </a:r>
          </a:p>
          <a:p>
            <a:r>
              <a:rPr lang="uk-UA" sz="2600" dirty="0" smtClean="0"/>
              <a:t>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здійснення державної політики в галузі освіти, збереження кількісних і якісних параметрів мережі, створення належних умов для навчання і виховання учнів, удосконалення змісту навчально-виховного процесу, упровадження нових освітніх технологій, розвиток здібностей дітей і підлітків.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Керівництво, підвищення якості та ефективності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внутрішньошкільного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управління забезпечувалося документами планування роботи: перспективним, річним, робочим навчальними планами.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контроль за організацією харчування учнів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6612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800" dirty="0" smtClean="0"/>
          </a:p>
          <a:p>
            <a:r>
              <a:rPr lang="uk-UA" sz="4400" dirty="0" smtClean="0"/>
              <a:t>відпрацювання режиму і графіку харчування дітей:</a:t>
            </a:r>
            <a:endParaRPr lang="ru-RU" sz="4400" dirty="0" smtClean="0"/>
          </a:p>
          <a:p>
            <a:r>
              <a:rPr lang="uk-UA" sz="4400" dirty="0" smtClean="0"/>
              <a:t> виявлення за </a:t>
            </a:r>
            <a:r>
              <a:rPr lang="uk-UA" sz="4400" dirty="0" err="1" smtClean="0"/>
              <a:t>допомо</a:t>
            </a:r>
            <a:r>
              <a:rPr lang="ru-RU" sz="4400" dirty="0" smtClean="0"/>
              <a:t>гою </a:t>
            </a:r>
            <a:r>
              <a:rPr lang="ru-RU" sz="4400" dirty="0" err="1" smtClean="0"/>
              <a:t>класних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керівників</a:t>
            </a:r>
            <a:r>
              <a:rPr lang="ru-RU" sz="4400" dirty="0" smtClean="0"/>
              <a:t> </a:t>
            </a:r>
            <a:r>
              <a:rPr lang="ru-RU" sz="4400" dirty="0" err="1" smtClean="0"/>
              <a:t>дітей</a:t>
            </a:r>
            <a:r>
              <a:rPr lang="ru-RU" sz="4400" dirty="0" smtClean="0"/>
              <a:t>, </a:t>
            </a:r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мають</a:t>
            </a:r>
            <a:r>
              <a:rPr lang="ru-RU" sz="4400" dirty="0" smtClean="0"/>
              <a:t> право на </a:t>
            </a:r>
            <a:r>
              <a:rPr lang="ru-RU" sz="4400" dirty="0" err="1" smtClean="0"/>
              <a:t>безкоштовне</a:t>
            </a:r>
            <a:r>
              <a:rPr lang="ru-RU" sz="4400" dirty="0" smtClean="0"/>
              <a:t> </a:t>
            </a:r>
            <a:r>
              <a:rPr lang="ru-RU" sz="4400" dirty="0" err="1" smtClean="0"/>
              <a:t>харчування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 </a:t>
            </a:r>
            <a:r>
              <a:rPr lang="ru-RU" sz="4400" dirty="0" err="1" smtClean="0"/>
              <a:t>здійснення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обліку</a:t>
            </a:r>
            <a:r>
              <a:rPr lang="ru-RU" sz="4400" dirty="0" smtClean="0"/>
              <a:t> </a:t>
            </a:r>
            <a:r>
              <a:rPr lang="ru-RU" sz="4400" dirty="0" err="1" smtClean="0"/>
              <a:t>харчування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дітей</a:t>
            </a:r>
            <a:r>
              <a:rPr lang="ru-RU" sz="4400" dirty="0" smtClean="0"/>
              <a:t>, </a:t>
            </a:r>
            <a:r>
              <a:rPr lang="ru-RU" sz="4400" dirty="0" err="1" smtClean="0"/>
              <a:t>звірка</a:t>
            </a:r>
            <a:r>
              <a:rPr lang="ru-RU" sz="4400" dirty="0" smtClean="0"/>
              <a:t> разом </a:t>
            </a:r>
            <a:r>
              <a:rPr lang="ru-RU" sz="4400" dirty="0" err="1" smtClean="0"/>
              <a:t>із</a:t>
            </a:r>
            <a:r>
              <a:rPr lang="ru-RU" sz="4400" dirty="0" smtClean="0"/>
              <a:t> </a:t>
            </a:r>
            <a:r>
              <a:rPr lang="ru-RU" sz="4400" dirty="0" err="1" smtClean="0"/>
              <a:t>класними</a:t>
            </a:r>
            <a:r>
              <a:rPr lang="ru-RU" sz="4400" dirty="0" smtClean="0"/>
              <a:t> </a:t>
            </a:r>
            <a:r>
              <a:rPr lang="ru-RU" sz="4400" dirty="0" err="1" smtClean="0"/>
              <a:t>керівниками</a:t>
            </a:r>
            <a:r>
              <a:rPr lang="ru-RU" sz="4400" dirty="0" smtClean="0"/>
              <a:t> </a:t>
            </a:r>
            <a:r>
              <a:rPr lang="ru-RU" sz="4400" dirty="0" err="1" smtClean="0"/>
              <a:t>відвідування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учнів</a:t>
            </a:r>
            <a:r>
              <a:rPr lang="ru-RU" sz="4400" dirty="0" smtClean="0"/>
              <a:t> </a:t>
            </a:r>
            <a:r>
              <a:rPr lang="ru-RU" sz="4400" dirty="0" err="1" smtClean="0"/>
              <a:t>школи</a:t>
            </a:r>
            <a:r>
              <a:rPr lang="ru-RU" sz="4400" dirty="0" smtClean="0"/>
              <a:t>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шкільної</a:t>
            </a:r>
            <a:r>
              <a:rPr lang="ru-RU" sz="4400" dirty="0" smtClean="0"/>
              <a:t> </a:t>
            </a:r>
            <a:r>
              <a:rPr lang="ru-RU" sz="4400" dirty="0" err="1" smtClean="0"/>
              <a:t>їдальні</a:t>
            </a:r>
            <a:r>
              <a:rPr lang="ru-RU" sz="4400" dirty="0" smtClean="0"/>
              <a:t> </a:t>
            </a:r>
            <a:r>
              <a:rPr lang="ru-RU" sz="4400" dirty="0" err="1" smtClean="0"/>
              <a:t>з</a:t>
            </a:r>
            <a:r>
              <a:rPr lang="ru-RU" sz="4400" dirty="0" smtClean="0"/>
              <a:t> метою </a:t>
            </a:r>
            <a:r>
              <a:rPr lang="ru-RU" sz="4400" dirty="0" err="1" smtClean="0"/>
              <a:t>недопущення</a:t>
            </a:r>
            <a:r>
              <a:rPr lang="ru-RU" sz="4400" dirty="0" smtClean="0"/>
              <a:t> неправильного </a:t>
            </a:r>
            <a:r>
              <a:rPr lang="ru-RU" sz="4400" dirty="0" err="1" smtClean="0"/>
              <a:t>обліку</a:t>
            </a:r>
            <a:r>
              <a:rPr lang="ru-RU" sz="4400" dirty="0" smtClean="0"/>
              <a:t>;</a:t>
            </a:r>
          </a:p>
          <a:p>
            <a:r>
              <a:rPr lang="ru-RU" sz="4400" dirty="0" err="1" smtClean="0"/>
              <a:t>опрацювання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інформації</a:t>
            </a:r>
            <a:r>
              <a:rPr lang="ru-RU" sz="4400" dirty="0" smtClean="0"/>
              <a:t> </a:t>
            </a:r>
            <a:r>
              <a:rPr lang="ru-RU" sz="4400" dirty="0" err="1" smtClean="0"/>
              <a:t>щодо</a:t>
            </a:r>
            <a:r>
              <a:rPr lang="ru-RU" sz="4400" dirty="0" smtClean="0"/>
              <a:t> </a:t>
            </a:r>
            <a:r>
              <a:rPr lang="ru-RU" sz="4400" dirty="0" err="1" smtClean="0"/>
              <a:t>кількості</a:t>
            </a:r>
            <a:r>
              <a:rPr lang="ru-RU" sz="4400" dirty="0" smtClean="0"/>
              <a:t> </a:t>
            </a:r>
            <a:r>
              <a:rPr lang="ru-RU" sz="4400" dirty="0" err="1" smtClean="0"/>
              <a:t>дітей</a:t>
            </a:r>
            <a:r>
              <a:rPr lang="ru-RU" sz="4400" dirty="0" smtClean="0"/>
              <a:t>, </a:t>
            </a:r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отримують</a:t>
            </a:r>
            <a:r>
              <a:rPr lang="ru-RU" sz="4400" dirty="0" smtClean="0"/>
              <a:t> </a:t>
            </a:r>
            <a:r>
              <a:rPr lang="ru-RU" sz="4400" dirty="0" err="1" smtClean="0"/>
              <a:t>гаряче</a:t>
            </a:r>
            <a:r>
              <a:rPr lang="ru-RU" sz="4400" dirty="0" smtClean="0"/>
              <a:t> </a:t>
            </a:r>
            <a:r>
              <a:rPr lang="ru-RU" sz="4400" dirty="0" err="1" smtClean="0"/>
              <a:t>харчування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 контроль за </a:t>
            </a:r>
            <a:r>
              <a:rPr lang="ru-RU" sz="4400" dirty="0" err="1" smtClean="0"/>
              <a:t>додержанням</a:t>
            </a:r>
            <a:r>
              <a:rPr lang="ru-RU" sz="4400" dirty="0" smtClean="0"/>
              <a:t> </a:t>
            </a:r>
            <a:r>
              <a:rPr lang="ru-RU" sz="4400" dirty="0" err="1" smtClean="0"/>
              <a:t>дітьми</a:t>
            </a:r>
            <a:r>
              <a:rPr lang="ru-RU" sz="4400" dirty="0" smtClean="0"/>
              <a:t> правил </a:t>
            </a:r>
            <a:r>
              <a:rPr lang="ru-RU" sz="4400" dirty="0" err="1" smtClean="0"/>
              <a:t>особистої</a:t>
            </a:r>
            <a:r>
              <a:rPr lang="ru-RU" sz="4400" dirty="0" smtClean="0"/>
              <a:t> </a:t>
            </a:r>
            <a:r>
              <a:rPr lang="ru-RU" sz="4400" dirty="0" err="1" smtClean="0"/>
              <a:t>гігієни</a:t>
            </a:r>
            <a:r>
              <a:rPr lang="ru-RU" sz="4400" dirty="0" smtClean="0"/>
              <a:t> та </a:t>
            </a:r>
            <a:r>
              <a:rPr lang="ru-RU" sz="4400" dirty="0" err="1" smtClean="0"/>
              <a:t>вживанням</a:t>
            </a:r>
            <a:r>
              <a:rPr lang="ru-RU" sz="4400" dirty="0" smtClean="0"/>
              <a:t> </a:t>
            </a:r>
            <a:r>
              <a:rPr lang="ru-RU" sz="4400" dirty="0" err="1" smtClean="0"/>
              <a:t>готових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страв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 контроль за </a:t>
            </a:r>
            <a:r>
              <a:rPr lang="ru-RU" sz="4400" dirty="0" err="1" smtClean="0"/>
              <a:t>санітарно-гігієнічним</a:t>
            </a:r>
            <a:r>
              <a:rPr lang="ru-RU" sz="4400" dirty="0" smtClean="0"/>
              <a:t> станом </a:t>
            </a:r>
            <a:r>
              <a:rPr lang="ru-RU" sz="4400" dirty="0" err="1" smtClean="0"/>
              <a:t>обідньої</a:t>
            </a:r>
            <a:r>
              <a:rPr lang="ru-RU" sz="4400" dirty="0" smtClean="0"/>
              <a:t> </a:t>
            </a:r>
            <a:r>
              <a:rPr lang="ru-RU" sz="4400" dirty="0" err="1" smtClean="0"/>
              <a:t>зали</a:t>
            </a:r>
            <a:r>
              <a:rPr lang="ru-RU" sz="4400" dirty="0" smtClean="0"/>
              <a:t> </a:t>
            </a:r>
            <a:r>
              <a:rPr lang="ru-RU" sz="4400" dirty="0" err="1" smtClean="0"/>
              <a:t>тощо</a:t>
            </a:r>
            <a:r>
              <a:rPr lang="ru-RU" sz="4400" dirty="0" smtClean="0"/>
              <a:t>;</a:t>
            </a:r>
          </a:p>
          <a:p>
            <a:r>
              <a:rPr lang="ru-RU" sz="4400" dirty="0" err="1" smtClean="0"/>
              <a:t>забезпечення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неухильного</a:t>
            </a:r>
            <a:r>
              <a:rPr lang="ru-RU" sz="4400" dirty="0" smtClean="0"/>
              <a:t> </a:t>
            </a:r>
            <a:r>
              <a:rPr lang="ru-RU" sz="4400" dirty="0" err="1" smtClean="0"/>
              <a:t>виконання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нормативно-правових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документів</a:t>
            </a:r>
            <a:r>
              <a:rPr lang="ru-RU" sz="4400" dirty="0" smtClean="0"/>
              <a:t> </a:t>
            </a:r>
            <a:r>
              <a:rPr lang="ru-RU" sz="4400" dirty="0" err="1" smtClean="0"/>
              <a:t>з</a:t>
            </a:r>
            <a:r>
              <a:rPr lang="ru-RU" sz="4400" dirty="0" smtClean="0"/>
              <a:t> </a:t>
            </a:r>
            <a:r>
              <a:rPr lang="ru-RU" sz="4400" dirty="0" err="1" smtClean="0"/>
              <a:t>питань</a:t>
            </a:r>
            <a:r>
              <a:rPr lang="ru-RU" sz="4400" dirty="0" smtClean="0"/>
              <a:t> </a:t>
            </a:r>
            <a:r>
              <a:rPr lang="ru-RU" sz="4400" dirty="0" err="1" smtClean="0"/>
              <a:t>організації</a:t>
            </a:r>
            <a:r>
              <a:rPr lang="ru-RU" sz="4400" dirty="0" smtClean="0"/>
              <a:t> </a:t>
            </a:r>
            <a:r>
              <a:rPr lang="ru-RU" sz="4400" dirty="0" err="1" smtClean="0"/>
              <a:t>харчування</a:t>
            </a:r>
            <a:r>
              <a:rPr lang="ru-RU" sz="4400" dirty="0" smtClean="0"/>
              <a:t> у </a:t>
            </a:r>
            <a:r>
              <a:rPr lang="ru-RU" sz="4400" dirty="0" err="1" smtClean="0"/>
              <a:t>загальноосвітніх</a:t>
            </a:r>
            <a:r>
              <a:rPr lang="ru-RU" sz="4400" dirty="0" smtClean="0"/>
              <a:t> </a:t>
            </a:r>
            <a:r>
              <a:rPr lang="ru-RU" sz="4400" dirty="0" err="1" smtClean="0"/>
              <a:t>навчальних</a:t>
            </a:r>
            <a:r>
              <a:rPr lang="ru-RU" sz="4400" dirty="0" smtClean="0"/>
              <a:t> закладах.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rgbClr val="FF0000"/>
                </a:solidFill>
              </a:rPr>
              <a:t>Підсумки діяльності школи за минулий навчальний рік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Питання, що були розв’язані</a:t>
            </a:r>
          </a:p>
          <a:p>
            <a:pPr lvl="0">
              <a:buNone/>
            </a:pPr>
            <a:r>
              <a:rPr lang="uk-UA" sz="2000" dirty="0" smtClean="0"/>
              <a:t>діяльність адміністрації закладу спрямована на вдосконалення навчально-виховного процесу та підвищення його ефективності;</a:t>
            </a:r>
          </a:p>
          <a:p>
            <a:pPr lvl="0">
              <a:buNone/>
            </a:pPr>
            <a:r>
              <a:rPr lang="uk-UA" sz="2000" dirty="0" smtClean="0"/>
              <a:t>у школі використовують колективне обговорення отриманих результатів, колективний творчий пошук вирішення конкретних завдань. </a:t>
            </a:r>
          </a:p>
          <a:p>
            <a:pPr>
              <a:buNone/>
            </a:pPr>
            <a:r>
              <a:rPr lang="uk-UA" sz="2000" dirty="0" smtClean="0"/>
              <a:t>створюються умови для врахування й розвитку навчально-пізнавальних і професійних інтересів, здібностей, потреб учнів;</a:t>
            </a:r>
          </a:p>
          <a:p>
            <a:pPr lvl="0">
              <a:buNone/>
            </a:pPr>
            <a:r>
              <a:rPr lang="uk-UA" sz="2000" dirty="0" smtClean="0"/>
              <a:t>значно покращилась ресурсна база (матеріально-технічна база, інформаційно-методичне забезпечення);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lvl="0"/>
            <a:r>
              <a:rPr lang="uk-UA" sz="2000" dirty="0" smtClean="0"/>
              <a:t>методична робота сприяє модернізації змісту навчально-виховного процесу, втіленню педагогічних інноваційних технологій;</a:t>
            </a:r>
            <a:endParaRPr lang="ru-RU" sz="2000" dirty="0" smtClean="0"/>
          </a:p>
          <a:p>
            <a:pPr lvl="0"/>
            <a:r>
              <a:rPr lang="uk-UA" sz="2000" dirty="0" smtClean="0"/>
              <a:t>створено сприятливий психолого-педагогічний клімат.</a:t>
            </a: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Питання, що потребують подальшого розв’язання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підвищення якості освітніх послуг;</a:t>
            </a:r>
            <a:endParaRPr lang="ru-RU" dirty="0" smtClean="0"/>
          </a:p>
          <a:p>
            <a:pPr lvl="0"/>
            <a:r>
              <a:rPr lang="uk-UA" dirty="0" smtClean="0"/>
              <a:t>підвищення результативності роботи з обдарованими дітьми;</a:t>
            </a:r>
            <a:endParaRPr lang="ru-RU" dirty="0" smtClean="0"/>
          </a:p>
          <a:p>
            <a:pPr lvl="0"/>
            <a:r>
              <a:rPr lang="uk-UA" dirty="0" smtClean="0"/>
              <a:t>створення цілісної системи моніторингу НВП;</a:t>
            </a:r>
            <a:endParaRPr lang="ru-RU" dirty="0" smtClean="0"/>
          </a:p>
          <a:p>
            <a:pPr lvl="0"/>
            <a:r>
              <a:rPr lang="uk-UA" dirty="0" smtClean="0"/>
              <a:t>активне використання </a:t>
            </a:r>
            <a:r>
              <a:rPr lang="uk-UA" dirty="0" err="1" smtClean="0"/>
              <a:t>комп</a:t>
            </a:r>
            <a:r>
              <a:rPr lang="ru-RU" dirty="0" smtClean="0"/>
              <a:t>’</a:t>
            </a:r>
            <a:r>
              <a:rPr lang="uk-UA" dirty="0" err="1" smtClean="0"/>
              <a:t>ютерних</a:t>
            </a:r>
            <a:r>
              <a:rPr lang="uk-UA" dirty="0" smtClean="0"/>
              <a:t> методичних комплексів;</a:t>
            </a:r>
            <a:endParaRPr lang="ru-RU" dirty="0" smtClean="0"/>
          </a:p>
          <a:p>
            <a:pPr lvl="0"/>
            <a:r>
              <a:rPr lang="uk-UA" dirty="0" smtClean="0"/>
              <a:t>неефективне використання ресурсної бази кабінету інформатики;</a:t>
            </a:r>
            <a:endParaRPr lang="ru-RU" dirty="0" smtClean="0"/>
          </a:p>
          <a:p>
            <a:r>
              <a:rPr lang="uk-UA" dirty="0" smtClean="0"/>
              <a:t> покращення матеріально-технічної бази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Якісний склад педагогічних кадрів</a:t>
            </a:r>
            <a:r>
              <a:rPr lang="en-US" sz="36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спеціалістів вищої категорії     -  11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спеціалістів першої категорії   -  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спеціалістів другої категорії     - 1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Спеціалістів -  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Старший учитель -  10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Збереження контингенту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04" y="1412773"/>
          <a:ext cx="7632851" cy="5184578"/>
        </p:xfrm>
        <a:graphic>
          <a:graphicData uri="http://schemas.openxmlformats.org/drawingml/2006/table">
            <a:tbl>
              <a:tblPr/>
              <a:tblGrid>
                <a:gridCol w="692521"/>
                <a:gridCol w="693601"/>
                <a:gridCol w="693601"/>
                <a:gridCol w="692521"/>
                <a:gridCol w="693601"/>
                <a:gridCol w="694681"/>
                <a:gridCol w="694681"/>
                <a:gridCol w="693601"/>
                <a:gridCol w="694681"/>
                <a:gridCol w="694681"/>
                <a:gridCol w="694681"/>
              </a:tblGrid>
              <a:tr h="202555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05.09.2017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26.05.2018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Різниця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Прибуло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Вибуло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ЗНЗ району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ЗНЗ інших районів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Інші навч. заклади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Виїхали за межі міста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Виїхали за межі країни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І ступеня – 4 класи, школа ІІ ступеня - 4 класи.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sz="3100" b="1" u="sng" dirty="0" smtClean="0">
                <a:solidFill>
                  <a:srgbClr val="C00000"/>
                </a:solidFill>
              </a:rPr>
              <a:t>Результативність навчання у </a:t>
            </a:r>
            <a:r>
              <a:rPr lang="uk-UA" sz="3100" b="1" u="sng" dirty="0" smtClean="0">
                <a:solidFill>
                  <a:srgbClr val="C00000"/>
                </a:solidFill>
              </a:rPr>
              <a:t>2017/2018 </a:t>
            </a:r>
            <a:r>
              <a:rPr lang="uk-UA" sz="3100" b="1" u="sng" dirty="0" err="1" smtClean="0">
                <a:solidFill>
                  <a:srgbClr val="C00000"/>
                </a:solidFill>
              </a:rPr>
              <a:t>н.р</a:t>
            </a:r>
            <a:r>
              <a:rPr lang="uk-UA" sz="3100" b="1" u="sng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2780929"/>
          <a:ext cx="7499349" cy="324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4629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Arial Unicode MS"/>
                          <a:cs typeface="Times New Roman"/>
                        </a:rPr>
                        <a:t>Рік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Arial Unicode MS"/>
                          <a:cs typeface="Times New Roman"/>
                        </a:rPr>
                        <a:t>1-4 класи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Arial Unicode MS"/>
                          <a:cs typeface="Times New Roman"/>
                        </a:rPr>
                        <a:t>5-9 класи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2014/2015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2015/2016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2016/2017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2017/2018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59632" y="1344273"/>
            <a:ext cx="6984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Порівняльний аналіз нагородження похвальними листами, похвальними грамотами учнів школи за 4 навчальні роки: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Порівняльний аналіз нагородження   свідоцтв з відзнакою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2132859"/>
          <a:ext cx="7499350" cy="4032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546772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Arial Unicode MS"/>
                          <a:cs typeface="Times New Roman"/>
                        </a:rPr>
                        <a:t>Рік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Arial Unicode MS"/>
                          <a:cs typeface="Times New Roman"/>
                        </a:rPr>
                        <a:t>Кількість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2013/2014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2014/2015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2015/2016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2016/2017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Arial Unicode MS"/>
                          <a:cs typeface="Times New Roman"/>
                        </a:rPr>
                        <a:t>2017/2018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Рівень навчальних досягнень учнів 2-4 класів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43608" y="476672"/>
          <a:ext cx="7890842" cy="577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1314</Words>
  <Application>Microsoft Office PowerPoint</Application>
  <PresentationFormat>Экран (4:3)</PresentationFormat>
  <Paragraphs>208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Підсумки роботи  Хутір-Будилівської ЗОШ  в 2017/2018 навчальному  році  та перспективи розвитку закладу в 2018/2019 навчальному році</vt:lpstr>
      <vt:lpstr>Слайд 2</vt:lpstr>
      <vt:lpstr>Управління закладом</vt:lpstr>
      <vt:lpstr>Якісний склад педагогічних кадрів: </vt:lpstr>
      <vt:lpstr>Збереження контингенту</vt:lpstr>
      <vt:lpstr> Результативність навчання у 2017/2018 н.р. </vt:lpstr>
      <vt:lpstr>Порівняльний аналіз нагородження   свідоцтв з відзнакою </vt:lpstr>
      <vt:lpstr>Рівень навчальних досягнень учнів 2-4 класів </vt:lpstr>
      <vt:lpstr>Слайд 9</vt:lpstr>
      <vt:lpstr>Слайд 10</vt:lpstr>
      <vt:lpstr>Слайд 11</vt:lpstr>
      <vt:lpstr>Слайд 12</vt:lpstr>
      <vt:lpstr>Слайд 13</vt:lpstr>
      <vt:lpstr>Слайд 14</vt:lpstr>
      <vt:lpstr>Виховна робота</vt:lpstr>
      <vt:lpstr>Реалізацію наступних завдань: </vt:lpstr>
      <vt:lpstr> Виховна робота</vt:lpstr>
      <vt:lpstr>Слайд 18</vt:lpstr>
      <vt:lpstr>Учнівське самоврядування </vt:lpstr>
      <vt:lpstr> </vt:lpstr>
      <vt:lpstr>методична робота </vt:lpstr>
      <vt:lpstr>Слайд 22</vt:lpstr>
      <vt:lpstr>ЗАВДАННЯ методичної роботи</vt:lpstr>
      <vt:lpstr>ПРОБЛЕМИ</vt:lpstr>
      <vt:lpstr>  Психологічний супровід навчально-виховного процесу </vt:lpstr>
      <vt:lpstr>Слайд 26</vt:lpstr>
      <vt:lpstr>Соціальний захист.</vt:lpstr>
      <vt:lpstr>Профорієнтаційна робота. </vt:lpstr>
      <vt:lpstr>  ХАРЧУВАННЯ УЧНІВ ШКОЛИ</vt:lpstr>
      <vt:lpstr>контроль за організацією харчування учнів</vt:lpstr>
      <vt:lpstr>Підсумки діяльності школи за минулий навчальний рік </vt:lpstr>
      <vt:lpstr>Питання, що потребують подальшого розв’язання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Підсумки роботи  закладу в 2016/2017 навчальному  році  та перспективи розвитку закладу в 2017/2018 навчальному році</dc:title>
  <dc:creator>Админ</dc:creator>
  <cp:lastModifiedBy>Админ</cp:lastModifiedBy>
  <cp:revision>5</cp:revision>
  <dcterms:created xsi:type="dcterms:W3CDTF">2017-08-30T12:41:08Z</dcterms:created>
  <dcterms:modified xsi:type="dcterms:W3CDTF">2019-01-15T14:05:13Z</dcterms:modified>
</cp:coreProperties>
</file>