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BB8B2-66CF-4E07-B46C-5FA3E24CE9E4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5392-F388-449A-ACD7-18AF142DCE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37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8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8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607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55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557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92f5a53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f92f5a53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357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92f5a530c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f92f5a530c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78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92f5a530c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f92f5a530c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90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92f5a530c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f92f5a530c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71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56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51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43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777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376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796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35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76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3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32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55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BD28-9648-491C-907B-37B32817320F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6DF12-8D8B-4B5F-95DC-FAA687EF09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031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110175" y="-813943"/>
            <a:ext cx="2359800" cy="32570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3294" tIns="31638" rIns="63294" bIns="31638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2000"/>
            </a:pPr>
            <a:r>
              <a:rPr lang="uk-UA" sz="1315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Виховна робота ґрунтується на загальнолюдських цінностях, культурних цінностях українського народу, цінностях громадянського (вільного демократичного) суспільства, принципах верховенства прав і свобод людини і громадянина, принципах, визначених Законом України «Про освіту».</a:t>
            </a:r>
            <a:endParaRPr sz="1315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6">
            <a:off x="3471417" y="252233"/>
            <a:ext cx="2789550" cy="2426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>
            <a:off x="4101905" y="2577438"/>
            <a:ext cx="4299365" cy="849166"/>
            <a:chOff x="548640" y="3722965"/>
            <a:chExt cx="6210194" cy="1226573"/>
          </a:xfrm>
        </p:grpSpPr>
        <p:sp>
          <p:nvSpPr>
            <p:cNvPr id="87" name="Google Shape;87;p1"/>
            <p:cNvSpPr/>
            <p:nvPr/>
          </p:nvSpPr>
          <p:spPr>
            <a:xfrm rot="10800000">
              <a:off x="548640" y="3722965"/>
              <a:ext cx="6210194" cy="1063868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 rot="10800000">
              <a:off x="899158" y="3885670"/>
              <a:ext cx="5707177" cy="1063868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 rot="10800000">
              <a:off x="609509" y="3723629"/>
              <a:ext cx="5810400" cy="1063800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820237" y="3944194"/>
              <a:ext cx="5217600" cy="7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b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2F5496"/>
                </a:buClr>
                <a:buSzPts val="4000"/>
              </a:pPr>
              <a:r>
                <a:rPr lang="uk-UA" sz="2769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СИСТЕМА ВИХОВНОЇ РОБОТИ</a:t>
              </a:r>
              <a:endParaRPr sz="2769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>
            <a:off x="5223347" y="3516956"/>
            <a:ext cx="2929690" cy="31965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212395" y="4004971"/>
            <a:ext cx="2949506" cy="277183"/>
          </a:xfrm>
          <a:prstGeom prst="roundRect">
            <a:avLst>
              <a:gd name="adj" fmla="val 16667"/>
            </a:avLst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5255680" y="4438207"/>
            <a:ext cx="2897357" cy="31965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5232460" y="4888024"/>
            <a:ext cx="2929442" cy="319659"/>
          </a:xfrm>
          <a:prstGeom prst="roundRect">
            <a:avLst>
              <a:gd name="adj" fmla="val 16667"/>
            </a:avLst>
          </a:prstGeom>
          <a:solidFill>
            <a:srgbClr val="1CF5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929859" y="5349946"/>
            <a:ext cx="3232108" cy="319638"/>
          </a:xfrm>
          <a:prstGeom prst="roundRect">
            <a:avLst>
              <a:gd name="adj" fmla="val 16667"/>
            </a:avLst>
          </a:prstGeom>
          <a:solidFill>
            <a:srgbClr val="D965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255680" y="5830045"/>
            <a:ext cx="2906222" cy="31965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r="67143" b="57922"/>
          <a:stretch/>
        </p:blipFill>
        <p:spPr>
          <a:xfrm>
            <a:off x="4305328" y="4277877"/>
            <a:ext cx="542900" cy="48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l="36429" t="2389" r="30981" b="58616"/>
          <a:stretch/>
        </p:blipFill>
        <p:spPr>
          <a:xfrm>
            <a:off x="4364038" y="3449146"/>
            <a:ext cx="542899" cy="45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l="69104" t="59806" r="-1462" b="-1462"/>
          <a:stretch/>
        </p:blipFill>
        <p:spPr>
          <a:xfrm>
            <a:off x="4309970" y="5237758"/>
            <a:ext cx="533609" cy="48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 l="70288" b="58199"/>
          <a:stretch/>
        </p:blipFill>
        <p:spPr>
          <a:xfrm>
            <a:off x="4364038" y="3805420"/>
            <a:ext cx="484188" cy="47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l="37053" t="58634" r="33917" b="3971"/>
          <a:stretch/>
        </p:blipFill>
        <p:spPr>
          <a:xfrm>
            <a:off x="4337007" y="4794145"/>
            <a:ext cx="479541" cy="41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t="58077" r="69256"/>
          <a:stretch/>
        </p:blipFill>
        <p:spPr>
          <a:xfrm>
            <a:off x="4906943" y="5746226"/>
            <a:ext cx="509862" cy="48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/>
          <p:nvPr/>
        </p:nvSpPr>
        <p:spPr>
          <a:xfrm>
            <a:off x="5086321" y="3485787"/>
            <a:ext cx="2949438" cy="3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Поважай чуже «Я» як своє</a:t>
            </a:r>
            <a:endParaRPr sz="1246"/>
          </a:p>
        </p:txBody>
      </p:sp>
      <p:sp>
        <p:nvSpPr>
          <p:cNvPr id="104" name="Google Shape;104;p1"/>
          <p:cNvSpPr/>
          <p:nvPr/>
        </p:nvSpPr>
        <p:spPr>
          <a:xfrm>
            <a:off x="5077148" y="3958235"/>
            <a:ext cx="2579746" cy="3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творча особистість</a:t>
            </a:r>
            <a:endParaRPr sz="1246"/>
          </a:p>
        </p:txBody>
      </p:sp>
      <p:sp>
        <p:nvSpPr>
          <p:cNvPr id="105" name="Google Shape;105;p1"/>
          <p:cNvSpPr/>
          <p:nvPr/>
        </p:nvSpPr>
        <p:spPr>
          <a:xfrm>
            <a:off x="5168722" y="4428762"/>
            <a:ext cx="1973285" cy="3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громадянин </a:t>
            </a:r>
            <a:endParaRPr sz="1246"/>
          </a:p>
        </p:txBody>
      </p:sp>
      <p:sp>
        <p:nvSpPr>
          <p:cNvPr id="106" name="Google Shape;106;p1"/>
          <p:cNvSpPr/>
          <p:nvPr/>
        </p:nvSpPr>
        <p:spPr>
          <a:xfrm>
            <a:off x="5232468" y="4841654"/>
            <a:ext cx="2302685" cy="3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частина природи</a:t>
            </a:r>
            <a:endParaRPr sz="1246"/>
          </a:p>
        </p:txBody>
      </p:sp>
      <p:sp>
        <p:nvSpPr>
          <p:cNvPr id="107" name="Google Shape;107;p1"/>
          <p:cNvSpPr/>
          <p:nvPr/>
        </p:nvSpPr>
        <p:spPr>
          <a:xfrm>
            <a:off x="5364785" y="5332050"/>
            <a:ext cx="1782000" cy="3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+ родинне МИ</a:t>
            </a:r>
            <a:endParaRPr sz="1246"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1432" y="5396119"/>
            <a:ext cx="2488112" cy="150716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4595734" y="5754029"/>
            <a:ext cx="3440025" cy="3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662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Я </a:t>
            </a:r>
            <a:r>
              <a:rPr lang="uk-UA" sz="1662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хочу, можу та буду!</a:t>
            </a:r>
            <a:endParaRPr sz="1246" dirty="0"/>
          </a:p>
        </p:txBody>
      </p:sp>
      <p:cxnSp>
        <p:nvCxnSpPr>
          <p:cNvPr id="110" name="Google Shape;110;p1"/>
          <p:cNvCxnSpPr>
            <a:endCxn id="85" idx="3"/>
          </p:cNvCxnSpPr>
          <p:nvPr/>
        </p:nvCxnSpPr>
        <p:spPr>
          <a:xfrm rot="10800000" flipH="1">
            <a:off x="5248827" y="1538806"/>
            <a:ext cx="1010215" cy="9096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"/>
          <p:cNvSpPr txBox="1"/>
          <p:nvPr/>
        </p:nvSpPr>
        <p:spPr>
          <a:xfrm rot="10800000" flipH="1">
            <a:off x="3852941" y="602044"/>
            <a:ext cx="2906238" cy="31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63294" rIns="63294" bIns="63294" anchor="t" anchorCtr="0">
            <a:spAutoFit/>
          </a:bodyPr>
          <a:lstStyle/>
          <a:p>
            <a:endParaRPr sz="124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037607">
            <a:off x="3726826" y="801336"/>
            <a:ext cx="2582828" cy="916207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uk-UA" sz="276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Хлібичинська</a:t>
            </a:r>
            <a:r>
              <a:rPr lang="uk-UA" sz="276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гімназія</a:t>
            </a:r>
            <a:endParaRPr lang="ru-RU" sz="276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77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ctrTitle"/>
          </p:nvPr>
        </p:nvSpPr>
        <p:spPr>
          <a:xfrm>
            <a:off x="6110174" y="286639"/>
            <a:ext cx="2359749" cy="9420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3294" tIns="31638" rIns="63294" bIns="31638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uk-UA" sz="1662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Загальнолюдські цінності не є вродженими, вони набуваються в процесі виховання.</a:t>
            </a:r>
            <a:endParaRPr sz="1662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3354361" y="-221421"/>
            <a:ext cx="3073484" cy="309998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4400996" y="2690079"/>
            <a:ext cx="3894697" cy="736524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4549756" y="2452827"/>
            <a:ext cx="3817331" cy="736524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3864909" y="3789542"/>
            <a:ext cx="1418838" cy="31965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5362676" y="3803841"/>
            <a:ext cx="1578318" cy="305293"/>
          </a:xfrm>
          <a:prstGeom prst="roundRect">
            <a:avLst>
              <a:gd name="adj" fmla="val 16667"/>
            </a:avLst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041477" y="3809743"/>
            <a:ext cx="1369770" cy="319659"/>
          </a:xfrm>
          <a:prstGeom prst="roundRect">
            <a:avLst>
              <a:gd name="adj" fmla="val 16667"/>
            </a:avLst>
          </a:prstGeom>
          <a:solidFill>
            <a:srgbClr val="1CF5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5393096" y="4217633"/>
            <a:ext cx="1547898" cy="2248718"/>
          </a:xfrm>
          <a:prstGeom prst="roundRect">
            <a:avLst>
              <a:gd name="adj" fmla="val 16667"/>
            </a:avLst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3899564" y="4217633"/>
            <a:ext cx="1418838" cy="22487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4F76D"/>
              </a:gs>
              <a:gs pos="27000">
                <a:srgbClr val="FFFF00"/>
              </a:gs>
              <a:gs pos="77000">
                <a:srgbClr val="FCFD5D"/>
              </a:gs>
              <a:gs pos="100000">
                <a:srgbClr val="F9FBB9"/>
              </a:gs>
            </a:gsLst>
            <a:lin ang="27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6994281" y="4234150"/>
            <a:ext cx="1406989" cy="2232201"/>
          </a:xfrm>
          <a:prstGeom prst="roundRect">
            <a:avLst>
              <a:gd name="adj" fmla="val 16667"/>
            </a:avLst>
          </a:prstGeom>
          <a:solidFill>
            <a:srgbClr val="1CF5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"/>
          <p:cNvPicPr preferRelativeResize="0"/>
          <p:nvPr/>
        </p:nvPicPr>
        <p:blipFill rotWithShape="1">
          <a:blip r:embed="rId4">
            <a:alphaModFix/>
          </a:blip>
          <a:srcRect l="36429" t="2389" r="30981" b="58616"/>
          <a:stretch/>
        </p:blipFill>
        <p:spPr>
          <a:xfrm>
            <a:off x="4278307" y="3371926"/>
            <a:ext cx="542899" cy="45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4">
            <a:alphaModFix/>
          </a:blip>
          <a:srcRect l="70288" b="58199"/>
          <a:stretch/>
        </p:blipFill>
        <p:spPr>
          <a:xfrm>
            <a:off x="5947754" y="3376737"/>
            <a:ext cx="484188" cy="47743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>
            <a:off x="3805498" y="3774317"/>
            <a:ext cx="1537660" cy="3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Особистість</a:t>
            </a:r>
            <a:endParaRPr sz="1246"/>
          </a:p>
        </p:txBody>
      </p:sp>
      <p:sp>
        <p:nvSpPr>
          <p:cNvPr id="129" name="Google Shape;129;p2"/>
          <p:cNvSpPr/>
          <p:nvPr/>
        </p:nvSpPr>
        <p:spPr>
          <a:xfrm>
            <a:off x="5620004" y="3772535"/>
            <a:ext cx="946857" cy="3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Патріот</a:t>
            </a:r>
            <a:endParaRPr sz="1246"/>
          </a:p>
        </p:txBody>
      </p:sp>
      <p:sp>
        <p:nvSpPr>
          <p:cNvPr id="130" name="Google Shape;130;p2"/>
          <p:cNvSpPr/>
          <p:nvPr/>
        </p:nvSpPr>
        <p:spPr>
          <a:xfrm>
            <a:off x="7130859" y="3796679"/>
            <a:ext cx="1191007" cy="3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Інноватор</a:t>
            </a:r>
            <a:endParaRPr sz="1246"/>
          </a:p>
        </p:txBody>
      </p:sp>
      <p:sp>
        <p:nvSpPr>
          <p:cNvPr id="131" name="Google Shape;131;p2"/>
          <p:cNvSpPr/>
          <p:nvPr/>
        </p:nvSpPr>
        <p:spPr>
          <a:xfrm>
            <a:off x="3848102" y="4305123"/>
            <a:ext cx="1548569" cy="121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246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Цілісна особистість, усебічно розвивена, </a:t>
            </a:r>
            <a:endParaRPr sz="1246"/>
          </a:p>
          <a:p>
            <a:pPr algn="ctr"/>
            <a:r>
              <a:rPr lang="uk-UA" sz="1246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здатна критично мислити</a:t>
            </a:r>
            <a:endParaRPr sz="1246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2640" y="5449229"/>
            <a:ext cx="2488113" cy="150716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"/>
          <p:cNvSpPr/>
          <p:nvPr/>
        </p:nvSpPr>
        <p:spPr>
          <a:xfrm>
            <a:off x="6320131" y="1228660"/>
            <a:ext cx="1035080" cy="905813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6425639" y="1334167"/>
            <a:ext cx="1035080" cy="905813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3200" y="1213054"/>
            <a:ext cx="905813" cy="90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 txBox="1"/>
          <p:nvPr/>
        </p:nvSpPr>
        <p:spPr>
          <a:xfrm>
            <a:off x="7460719" y="1620417"/>
            <a:ext cx="1046168" cy="66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Посібник МОН</a:t>
            </a:r>
            <a:endParaRPr sz="1246"/>
          </a:p>
          <a:p>
            <a:pPr algn="ctr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«Ціннісні орієнтири»</a:t>
            </a:r>
            <a:endParaRPr sz="1385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5385416" y="4244426"/>
            <a:ext cx="1608864" cy="217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246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Патріот, з активною позицією, який діє згідно з морально- етичними принципами, здатний приймати відповідні рішення, поважає гідність і права людини.</a:t>
            </a:r>
            <a:endParaRPr sz="1246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7015687" y="4292975"/>
            <a:ext cx="1438415" cy="217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246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Інноватор здатний змінювати навколишній світ, розвивати економіку, крнкурувати на ринку праці, вчитися впродовж життя.</a:t>
            </a:r>
            <a:endParaRPr sz="1246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4">
            <a:alphaModFix/>
          </a:blip>
          <a:srcRect l="37053" t="58634" r="33917" b="3971"/>
          <a:stretch/>
        </p:blipFill>
        <p:spPr>
          <a:xfrm>
            <a:off x="7451043" y="3429352"/>
            <a:ext cx="479541" cy="41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/>
          <p:nvPr/>
        </p:nvSpPr>
        <p:spPr>
          <a:xfrm>
            <a:off x="4278307" y="2577437"/>
            <a:ext cx="4122962" cy="736524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"/>
          <p:cNvPicPr preferRelativeResize="0"/>
          <p:nvPr/>
        </p:nvPicPr>
        <p:blipFill rotWithShape="1">
          <a:blip r:embed="rId7">
            <a:alphaModFix/>
          </a:blip>
          <a:srcRect l="720" t="56181" r="65525" b="17770"/>
          <a:stretch/>
        </p:blipFill>
        <p:spPr>
          <a:xfrm>
            <a:off x="3681081" y="1805458"/>
            <a:ext cx="1602663" cy="12366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/>
          <p:cNvSpPr txBox="1"/>
          <p:nvPr/>
        </p:nvSpPr>
        <p:spPr>
          <a:xfrm>
            <a:off x="4590525" y="2470639"/>
            <a:ext cx="3340108" cy="83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F5496"/>
              </a:buClr>
              <a:buSzPts val="3500"/>
            </a:pPr>
            <a:r>
              <a:rPr lang="uk-UA" sz="2423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ВИПУСКНИК НОВОЇ ШКОЛИ ЦЕ:</a:t>
            </a:r>
            <a:endParaRPr sz="2354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159847">
            <a:off x="3996609" y="537904"/>
            <a:ext cx="2067361" cy="859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92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Хлібичинська</a:t>
            </a:r>
            <a:endParaRPr lang="uk-UA" sz="2492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2492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492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гімназія</a:t>
            </a:r>
            <a:endParaRPr lang="ru-RU" sz="2492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28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type="ctrTitle"/>
          </p:nvPr>
        </p:nvSpPr>
        <p:spPr>
          <a:xfrm>
            <a:off x="6095464" y="259425"/>
            <a:ext cx="2374546" cy="18214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3294" tIns="31638" rIns="63294" bIns="31638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uk-UA" sz="1523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Цінності є фундаментом освіти та умовою формування людини та суспільства, які у своїй як професійній так і повсякденній діяльності зважують морально-етичний та публічний інтереси</a:t>
            </a:r>
            <a:endParaRPr sz="1523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3354360" y="-221420"/>
            <a:ext cx="3073485" cy="309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2640" y="5449229"/>
            <a:ext cx="2488113" cy="150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5128" y="1792263"/>
            <a:ext cx="1425980" cy="1212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grpSp>
        <p:nvGrpSpPr>
          <p:cNvPr id="151" name="Google Shape;151;p3"/>
          <p:cNvGrpSpPr/>
          <p:nvPr/>
        </p:nvGrpSpPr>
        <p:grpSpPr>
          <a:xfrm>
            <a:off x="3722077" y="2455611"/>
            <a:ext cx="4932079" cy="4344714"/>
            <a:chOff x="37446" y="3737782"/>
            <a:chExt cx="7124114" cy="5460452"/>
          </a:xfrm>
        </p:grpSpPr>
        <p:sp>
          <p:nvSpPr>
            <p:cNvPr id="152" name="Google Shape;152;p3"/>
            <p:cNvSpPr/>
            <p:nvPr/>
          </p:nvSpPr>
          <p:spPr>
            <a:xfrm>
              <a:off x="544521" y="5374820"/>
              <a:ext cx="5261100" cy="1506900"/>
            </a:xfrm>
            <a:prstGeom prst="wedgeRectCallout">
              <a:avLst>
                <a:gd name="adj1" fmla="val -36030"/>
                <a:gd name="adj2" fmla="val 85538"/>
              </a:avLst>
            </a:prstGeom>
            <a:noFill/>
            <a:ln w="38100" cap="flat" cmpd="sng">
              <a:solidFill>
                <a:srgbClr val="002060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820750" y="5811450"/>
              <a:ext cx="4749000" cy="107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b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ts val="2800"/>
              </a:pPr>
              <a:r>
                <a:rPr lang="uk-UA" sz="1938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СУЧАСНОЇ УКРАЇНСЬКОЇ ШКОЛИ</a:t>
              </a:r>
              <a:endParaRPr sz="1938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 txBox="1"/>
            <p:nvPr/>
          </p:nvSpPr>
          <p:spPr>
            <a:xfrm rot="-5400000">
              <a:off x="5621043" y="5458881"/>
              <a:ext cx="1999013" cy="46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C55A11"/>
                </a:buClr>
                <a:buSzPts val="1950"/>
              </a:pPr>
              <a:r>
                <a:rPr lang="uk-UA" sz="1350" b="1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ПАТРІОТИЗМ</a:t>
              </a:r>
              <a:endParaRPr sz="1350" b="1">
                <a:solidFill>
                  <a:srgbClr val="C55A1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5197426" y="7412959"/>
              <a:ext cx="1964134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950"/>
              </a:pPr>
              <a:r>
                <a:rPr lang="uk-UA" sz="135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ТУРБОТА</a:t>
              </a:r>
              <a:endParaRPr sz="135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218040" y="4805155"/>
              <a:ext cx="2376266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C000"/>
                </a:buClr>
                <a:buSzPts val="1950"/>
              </a:pPr>
              <a:r>
                <a:rPr lang="uk-UA" sz="1350" b="1">
                  <a:solidFill>
                    <a:srgbClr val="FFC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ТОЛЕРАНТНІСТЬ</a:t>
              </a:r>
              <a:endParaRPr sz="1350" b="1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1411496" y="7245476"/>
              <a:ext cx="2893448" cy="718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92D050"/>
                </a:buClr>
                <a:buSzPts val="1950"/>
              </a:pPr>
              <a:r>
                <a:rPr lang="uk-UA" sz="1350" b="1">
                  <a:solidFill>
                    <a:srgbClr val="92D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КУЛЬТУРНЕ РІЗНОМАНІТТЯ</a:t>
              </a:r>
              <a:endParaRPr sz="135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3208411" y="6972587"/>
              <a:ext cx="3306346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E01C9A"/>
                </a:buClr>
                <a:buSzPts val="1950"/>
              </a:pPr>
              <a:r>
                <a:rPr lang="uk-UA" sz="1350" b="1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СПРАВЕДЛИВІСТЬ</a:t>
              </a:r>
              <a:endParaRPr sz="1350" b="1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1660156" y="3737782"/>
              <a:ext cx="2924473" cy="618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E01C9A"/>
                </a:buClr>
                <a:buSzPts val="1950"/>
              </a:pPr>
              <a:r>
                <a:rPr lang="uk-UA" sz="1350" b="1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ВЕРХОВЕНСТВО ПРАВА</a:t>
              </a:r>
              <a:endParaRPr sz="1350" b="1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972050" y="4323972"/>
              <a:ext cx="1782452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B050"/>
                </a:buClr>
                <a:buSzPts val="1950"/>
              </a:pPr>
              <a:r>
                <a:rPr lang="uk-UA" sz="1350" b="1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ЧЕСНІСТЬ</a:t>
              </a:r>
              <a:endParaRPr sz="135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4431788" y="4837439"/>
              <a:ext cx="1864873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E01C9A"/>
                </a:buClr>
                <a:buSzPts val="1950"/>
              </a:pPr>
              <a:r>
                <a:rPr lang="uk-UA" sz="1350" b="1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РІВНІСТЬ</a:t>
              </a:r>
              <a:endParaRPr sz="1350" b="1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 rot="-5400000">
              <a:off x="5284413" y="6342324"/>
              <a:ext cx="1633285" cy="423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2060"/>
                </a:buClr>
                <a:buSzPts val="1950"/>
              </a:pPr>
              <a:r>
                <a:rPr lang="uk-UA" sz="1350" b="1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ДОВІРА</a:t>
              </a:r>
              <a:endParaRPr sz="135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747900" y="5241975"/>
              <a:ext cx="4749000" cy="7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b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r>
                <a:rPr lang="uk-UA" sz="2285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ЦІННІСНІ ОРІЄНТИРИ</a:t>
              </a:r>
              <a:endParaRPr sz="228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243781" y="7345623"/>
              <a:ext cx="1782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B050"/>
                </a:buClr>
                <a:buSzPts val="1950"/>
              </a:pPr>
              <a:r>
                <a:rPr lang="uk-UA" sz="1350" b="1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ГІДНІСТЬ</a:t>
              </a:r>
              <a:endParaRPr sz="135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2720005" y="4568555"/>
              <a:ext cx="1964134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950"/>
              </a:pPr>
              <a:r>
                <a:rPr lang="uk-UA" sz="135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ЛІДЕРСТВО</a:t>
              </a:r>
              <a:endParaRPr sz="135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3706976" y="7685848"/>
              <a:ext cx="2980900" cy="718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7030A0"/>
                </a:buClr>
                <a:buSzPts val="1950"/>
              </a:pPr>
              <a:r>
                <a:rPr lang="uk-UA" sz="1350" b="1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СОЦІАЛЬНА ВІДПОВІДАЛЬНІСТЬ</a:t>
              </a:r>
              <a:endParaRPr sz="135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7" name="Google Shape;167;p3"/>
            <p:cNvSpPr txBox="1"/>
            <p:nvPr/>
          </p:nvSpPr>
          <p:spPr>
            <a:xfrm rot="-5400000">
              <a:off x="-567559" y="5422950"/>
              <a:ext cx="1633285" cy="423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2060"/>
                </a:buClr>
                <a:buSzPts val="1950"/>
              </a:pPr>
              <a:r>
                <a:rPr lang="uk-UA" sz="1350" b="1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СВОБОДА</a:t>
              </a:r>
              <a:endParaRPr sz="135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8" name="Google Shape;168;p3"/>
            <p:cNvSpPr txBox="1"/>
            <p:nvPr/>
          </p:nvSpPr>
          <p:spPr>
            <a:xfrm>
              <a:off x="2267540" y="8479717"/>
              <a:ext cx="3212115" cy="718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C55A11"/>
                </a:buClr>
                <a:buSzPts val="1950"/>
              </a:pPr>
              <a:r>
                <a:rPr lang="uk-UA" sz="1350" b="1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ЕКОЛОГІЧНО-ЕТИЧНА ЦІННІСТЬ</a:t>
              </a:r>
              <a:endParaRPr sz="1350" b="1">
                <a:solidFill>
                  <a:srgbClr val="C55A1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9" name="Google Shape;169;p3"/>
            <p:cNvSpPr txBox="1"/>
            <p:nvPr/>
          </p:nvSpPr>
          <p:spPr>
            <a:xfrm>
              <a:off x="3122393" y="4108579"/>
              <a:ext cx="3435000" cy="8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r">
                <a:buClr>
                  <a:schemeClr val="accent1"/>
                </a:buClr>
                <a:buSzPts val="1600"/>
              </a:pPr>
              <a:r>
                <a:rPr lang="uk-UA" sz="1385" b="1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НЕТЕРПИМІСТЬ ДО КОРУПЦІЇ</a:t>
              </a:r>
              <a:endParaRPr sz="1385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89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>
            <a:spLocks noGrp="1"/>
          </p:cNvSpPr>
          <p:nvPr>
            <p:ph type="ctrTitle"/>
          </p:nvPr>
        </p:nvSpPr>
        <p:spPr>
          <a:xfrm>
            <a:off x="6165992" y="124183"/>
            <a:ext cx="2303931" cy="2249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3294" tIns="31638" rIns="63294" bIns="31638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uk-UA" sz="1454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Національно-патріотичне виховання </a:t>
            </a:r>
            <a:r>
              <a:rPr lang="uk-UA" sz="1454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– один із головних векторів діяльності всього українського суспільства.</a:t>
            </a:r>
            <a:br>
              <a:rPr lang="uk-UA" sz="1454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454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Стратегічні підходи до національно-патріотичного виховання дітей та молоді в системі освіти </a:t>
            </a:r>
            <a:r>
              <a:rPr lang="uk-UA" sz="1454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визначено</a:t>
            </a:r>
            <a:r>
              <a:rPr lang="uk-UA" sz="1454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54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4140802" y="1736948"/>
            <a:ext cx="4261638" cy="278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marL="237390" indent="-219805" algn="just">
              <a:lnSpc>
                <a:spcPct val="90000"/>
              </a:lnSpc>
              <a:buClr>
                <a:srgbClr val="002060"/>
              </a:buClr>
              <a:buSzPts val="1800"/>
              <a:buFont typeface="Arial"/>
              <a:buChar char="-"/>
            </a:pPr>
            <a:r>
              <a:rPr lang="uk-UA" sz="1246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Указом Президента України від 18.05.2019 №286/219 «Про Стратегію національно-патріотичного виховання»;</a:t>
            </a:r>
            <a:endParaRPr sz="692"/>
          </a:p>
          <a:p>
            <a:pPr algn="just">
              <a:lnSpc>
                <a:spcPct val="90000"/>
              </a:lnSpc>
              <a:buClr>
                <a:srgbClr val="002060"/>
              </a:buClr>
              <a:buSzPts val="1200"/>
            </a:pPr>
            <a:r>
              <a:rPr lang="uk-UA" sz="554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692"/>
          </a:p>
          <a:p>
            <a:pPr algn="just">
              <a:lnSpc>
                <a:spcPct val="90000"/>
              </a:lnSpc>
              <a:buClr>
                <a:schemeClr val="dk1"/>
              </a:buClr>
              <a:buSzPts val="1200"/>
            </a:pPr>
            <a:endParaRPr sz="554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7390" indent="-219805" algn="just">
              <a:lnSpc>
                <a:spcPct val="90000"/>
              </a:lnSpc>
              <a:buClr>
                <a:srgbClr val="002060"/>
              </a:buClr>
              <a:buSzPts val="1800"/>
              <a:buFont typeface="Arial"/>
              <a:buChar char="-"/>
            </a:pPr>
            <a:r>
              <a:rPr lang="uk-UA" sz="1246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Постановою Кабінету Міністрів України від 09.10.2020 №932 «Про затвердження плану дій щодо реалізації Стратегії національно-патріотичного виховання на 2020-2025 роки»;</a:t>
            </a:r>
            <a:endParaRPr sz="692"/>
          </a:p>
          <a:p>
            <a:pPr algn="just">
              <a:lnSpc>
                <a:spcPct val="90000"/>
              </a:lnSpc>
              <a:buClr>
                <a:srgbClr val="002060"/>
              </a:buClr>
              <a:buSzPts val="1200"/>
            </a:pPr>
            <a:r>
              <a:rPr lang="uk-UA" sz="554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92"/>
          </a:p>
          <a:p>
            <a:pPr marL="237390" indent="-219805" algn="just">
              <a:lnSpc>
                <a:spcPct val="90000"/>
              </a:lnSpc>
              <a:buClr>
                <a:srgbClr val="002060"/>
              </a:buClr>
              <a:buSzPts val="1800"/>
              <a:buFont typeface="Arial"/>
              <a:buChar char="-"/>
            </a:pPr>
            <a:r>
              <a:rPr lang="uk-UA" sz="1246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Постановою Кабінету Міністрів України від 30.06.2021 №673 затверджено «Державну цільову соціальну програму національно-патріотичного виховання на період до 2025 року»</a:t>
            </a:r>
            <a:endParaRPr sz="692"/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 l="63925" t="50406" r="25029" b="28565"/>
          <a:stretch/>
        </p:blipFill>
        <p:spPr>
          <a:xfrm>
            <a:off x="3787628" y="2233165"/>
            <a:ext cx="559599" cy="57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4">
            <a:alphaModFix/>
          </a:blip>
          <a:srcRect l="63632" t="50933" r="24906" b="28310"/>
          <a:stretch/>
        </p:blipFill>
        <p:spPr>
          <a:xfrm>
            <a:off x="3789601" y="2978559"/>
            <a:ext cx="576625" cy="56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5">
            <a:alphaModFix/>
          </a:blip>
          <a:srcRect l="63416" t="50573" r="25214" b="29339"/>
          <a:stretch/>
        </p:blipFill>
        <p:spPr>
          <a:xfrm>
            <a:off x="3789601" y="3870581"/>
            <a:ext cx="576625" cy="5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5811" y="4522566"/>
            <a:ext cx="2397794" cy="138539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/>
          <p:nvPr/>
        </p:nvSpPr>
        <p:spPr>
          <a:xfrm>
            <a:off x="7132724" y="5356396"/>
            <a:ext cx="909125" cy="3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патріот</a:t>
            </a:r>
            <a:endParaRPr sz="1246"/>
          </a:p>
        </p:txBody>
      </p:sp>
      <p:sp>
        <p:nvSpPr>
          <p:cNvPr id="181" name="Google Shape;181;p4"/>
          <p:cNvSpPr/>
          <p:nvPr/>
        </p:nvSpPr>
        <p:spPr>
          <a:xfrm>
            <a:off x="6943303" y="4840125"/>
            <a:ext cx="1406303" cy="3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громадянин</a:t>
            </a:r>
            <a:endParaRPr sz="1246"/>
          </a:p>
        </p:txBody>
      </p:sp>
      <p:sp>
        <p:nvSpPr>
          <p:cNvPr id="182" name="Google Shape;182;p4"/>
          <p:cNvSpPr/>
          <p:nvPr/>
        </p:nvSpPr>
        <p:spPr>
          <a:xfrm>
            <a:off x="6891654" y="4552473"/>
            <a:ext cx="319742" cy="4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2492" b="1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Я</a:t>
            </a:r>
            <a:endParaRPr sz="1246"/>
          </a:p>
        </p:txBody>
      </p:sp>
      <p:sp>
        <p:nvSpPr>
          <p:cNvPr id="183" name="Google Shape;183;p4"/>
          <p:cNvSpPr/>
          <p:nvPr/>
        </p:nvSpPr>
        <p:spPr>
          <a:xfrm>
            <a:off x="7012607" y="5132666"/>
            <a:ext cx="319742" cy="42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2354" b="1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Я</a:t>
            </a:r>
            <a:endParaRPr sz="1246"/>
          </a:p>
        </p:txBody>
      </p:sp>
      <p:sp>
        <p:nvSpPr>
          <p:cNvPr id="184" name="Google Shape;184;p4"/>
          <p:cNvSpPr/>
          <p:nvPr/>
        </p:nvSpPr>
        <p:spPr>
          <a:xfrm rot="10800000">
            <a:off x="5858952" y="4823081"/>
            <a:ext cx="861393" cy="300099"/>
          </a:xfrm>
          <a:prstGeom prst="stripedRightArrow">
            <a:avLst>
              <a:gd name="adj1" fmla="val 43885"/>
              <a:gd name="adj2" fmla="val 98915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/>
          <p:nvPr/>
        </p:nvSpPr>
        <p:spPr>
          <a:xfrm rot="9180841">
            <a:off x="6190913" y="5505760"/>
            <a:ext cx="792905" cy="300099"/>
          </a:xfrm>
          <a:prstGeom prst="stripedRightArrow">
            <a:avLst>
              <a:gd name="adj1" fmla="val 43885"/>
              <a:gd name="adj2" fmla="val 98915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/>
          <p:nvPr/>
        </p:nvSpPr>
        <p:spPr>
          <a:xfrm rot="7934524">
            <a:off x="6557553" y="5784836"/>
            <a:ext cx="627693" cy="300099"/>
          </a:xfrm>
          <a:prstGeom prst="stripedRightArrow">
            <a:avLst>
              <a:gd name="adj1" fmla="val 43885"/>
              <a:gd name="adj2" fmla="val 98915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/>
          <p:nvPr/>
        </p:nvSpPr>
        <p:spPr>
          <a:xfrm rot="7695181">
            <a:off x="6977709" y="5980290"/>
            <a:ext cx="499458" cy="300099"/>
          </a:xfrm>
          <a:prstGeom prst="stripedRightArrow">
            <a:avLst>
              <a:gd name="adj1" fmla="val 43885"/>
              <a:gd name="adj2" fmla="val 98915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3787628" y="4803522"/>
            <a:ext cx="1900014" cy="3533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3852494" y="5199780"/>
            <a:ext cx="2093594" cy="4567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4787669" y="5704701"/>
            <a:ext cx="1418838" cy="31965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5163835" y="6088238"/>
            <a:ext cx="1418838" cy="31965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5910288" y="6495949"/>
            <a:ext cx="1418838" cy="31965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7451345" y="6088239"/>
            <a:ext cx="952924" cy="69646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"/>
          <p:cNvSpPr/>
          <p:nvPr/>
        </p:nvSpPr>
        <p:spPr>
          <a:xfrm rot="4137629">
            <a:off x="7678255" y="5776587"/>
            <a:ext cx="337749" cy="300099"/>
          </a:xfrm>
          <a:prstGeom prst="stripedRightArrow">
            <a:avLst>
              <a:gd name="adj1" fmla="val 28084"/>
              <a:gd name="adj2" fmla="val 59183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3765790" y="4773360"/>
            <a:ext cx="1880522" cy="38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0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Знаю історію, культуру </a:t>
            </a:r>
            <a:endParaRPr sz="1246"/>
          </a:p>
          <a:p>
            <a:pPr algn="ctr"/>
            <a:r>
              <a:rPr lang="uk-UA" sz="10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і традиції своєї країни</a:t>
            </a:r>
            <a:endParaRPr sz="1246"/>
          </a:p>
        </p:txBody>
      </p:sp>
      <p:sp>
        <p:nvSpPr>
          <p:cNvPr id="196" name="Google Shape;196;p4"/>
          <p:cNvSpPr/>
          <p:nvPr/>
        </p:nvSpPr>
        <p:spPr>
          <a:xfrm>
            <a:off x="3905315" y="5153011"/>
            <a:ext cx="2008819" cy="54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0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Дотримуюсь духовних,</a:t>
            </a:r>
            <a:endParaRPr sz="1246"/>
          </a:p>
          <a:p>
            <a:pPr algn="ctr"/>
            <a:r>
              <a:rPr lang="uk-UA" sz="10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правових, загальнолюдських законів</a:t>
            </a:r>
            <a:endParaRPr sz="1246"/>
          </a:p>
        </p:txBody>
      </p:sp>
      <p:sp>
        <p:nvSpPr>
          <p:cNvPr id="197" name="Google Shape;197;p4"/>
          <p:cNvSpPr/>
          <p:nvPr/>
        </p:nvSpPr>
        <p:spPr>
          <a:xfrm>
            <a:off x="4554387" y="5655434"/>
            <a:ext cx="1880522" cy="38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0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Люблю свою </a:t>
            </a:r>
            <a:endParaRPr sz="1246"/>
          </a:p>
          <a:p>
            <a:pPr algn="ctr"/>
            <a:r>
              <a:rPr lang="uk-UA" sz="10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Батьківщину і народ</a:t>
            </a:r>
            <a:endParaRPr sz="1038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8" name="Google Shape;198;p4"/>
          <p:cNvSpPr/>
          <p:nvPr/>
        </p:nvSpPr>
        <p:spPr>
          <a:xfrm rot="9772378">
            <a:off x="5902354" y="5172340"/>
            <a:ext cx="861393" cy="300099"/>
          </a:xfrm>
          <a:prstGeom prst="stripedRightArrow">
            <a:avLst>
              <a:gd name="adj1" fmla="val 43885"/>
              <a:gd name="adj2" fmla="val 98915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32640" y="5449229"/>
            <a:ext cx="2488113" cy="150716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"/>
          <p:cNvSpPr/>
          <p:nvPr/>
        </p:nvSpPr>
        <p:spPr>
          <a:xfrm>
            <a:off x="5692725" y="6445287"/>
            <a:ext cx="1880522" cy="38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0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Люблю й захищаю</a:t>
            </a:r>
            <a:endParaRPr sz="1246"/>
          </a:p>
          <a:p>
            <a:pPr algn="ctr"/>
            <a:r>
              <a:rPr lang="uk-UA" sz="10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рідну природу</a:t>
            </a:r>
            <a:endParaRPr sz="1038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7374066" y="6147620"/>
            <a:ext cx="1073292" cy="54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0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Володію культурою мовлення</a:t>
            </a:r>
            <a:endParaRPr sz="1246"/>
          </a:p>
        </p:txBody>
      </p:sp>
      <p:sp>
        <p:nvSpPr>
          <p:cNvPr id="202" name="Google Shape;202;p4"/>
          <p:cNvSpPr/>
          <p:nvPr/>
        </p:nvSpPr>
        <p:spPr>
          <a:xfrm>
            <a:off x="4926704" y="6036418"/>
            <a:ext cx="1880522" cy="38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0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Духовно та фізично здоровий</a:t>
            </a:r>
            <a:endParaRPr sz="1246"/>
          </a:p>
        </p:txBody>
      </p:sp>
      <p:sp>
        <p:nvSpPr>
          <p:cNvPr id="203" name="Google Shape;203;p4"/>
          <p:cNvSpPr/>
          <p:nvPr/>
        </p:nvSpPr>
        <p:spPr>
          <a:xfrm>
            <a:off x="5354910" y="4495551"/>
            <a:ext cx="1205347" cy="23473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5433836" y="4474677"/>
            <a:ext cx="1073292" cy="2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0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Творчо мислю</a:t>
            </a:r>
            <a:endParaRPr sz="1246"/>
          </a:p>
        </p:txBody>
      </p:sp>
      <p:sp>
        <p:nvSpPr>
          <p:cNvPr id="205" name="Google Shape;205;p4"/>
          <p:cNvSpPr/>
          <p:nvPr/>
        </p:nvSpPr>
        <p:spPr>
          <a:xfrm rot="-9798094">
            <a:off x="6550751" y="4461227"/>
            <a:ext cx="337749" cy="300099"/>
          </a:xfrm>
          <a:prstGeom prst="stripedRightArrow">
            <a:avLst>
              <a:gd name="adj1" fmla="val 28084"/>
              <a:gd name="adj2" fmla="val 59183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0628">
            <a:off x="3346902" y="62217"/>
            <a:ext cx="2784561" cy="2808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32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3354360" y="-221420"/>
            <a:ext cx="3073485" cy="309998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"/>
          <p:cNvSpPr txBox="1"/>
          <p:nvPr/>
        </p:nvSpPr>
        <p:spPr>
          <a:xfrm>
            <a:off x="5853140" y="3518433"/>
            <a:ext cx="2561176" cy="61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забезпечення державою системи патріотичного виховання;</a:t>
            </a:r>
            <a:endParaRPr sz="1246"/>
          </a:p>
        </p:txBody>
      </p:sp>
      <p:pic>
        <p:nvPicPr>
          <p:cNvPr id="213" name="Google Shape;2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0228" y="410939"/>
            <a:ext cx="2397794" cy="13853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5"/>
          <p:cNvGrpSpPr/>
          <p:nvPr/>
        </p:nvGrpSpPr>
        <p:grpSpPr>
          <a:xfrm>
            <a:off x="6660740" y="419068"/>
            <a:ext cx="1457952" cy="1123593"/>
            <a:chOff x="4578278" y="6575794"/>
            <a:chExt cx="2105931" cy="1622968"/>
          </a:xfrm>
        </p:grpSpPr>
        <p:sp>
          <p:nvSpPr>
            <p:cNvPr id="215" name="Google Shape;215;p5"/>
            <p:cNvSpPr/>
            <p:nvPr/>
          </p:nvSpPr>
          <p:spPr>
            <a:xfrm>
              <a:off x="4926490" y="7737016"/>
              <a:ext cx="1313179" cy="461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t" anchorCtr="0">
              <a:spAutoFit/>
            </a:bodyPr>
            <a:lstStyle/>
            <a:p>
              <a:pPr algn="ctr"/>
              <a:r>
                <a:rPr lang="uk-UA" sz="1662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патріот</a:t>
              </a:r>
              <a:endParaRPr sz="1246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4652884" y="6991291"/>
              <a:ext cx="2031325" cy="461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t" anchorCtr="0">
              <a:spAutoFit/>
            </a:bodyPr>
            <a:lstStyle/>
            <a:p>
              <a:pPr algn="ctr"/>
              <a:r>
                <a:rPr lang="uk-UA" sz="1662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громадянин</a:t>
              </a:r>
              <a:endParaRPr sz="1246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4578278" y="6575794"/>
              <a:ext cx="461850" cy="646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t" anchorCtr="0">
              <a:spAutoFit/>
            </a:bodyPr>
            <a:lstStyle/>
            <a:p>
              <a:pPr algn="ctr"/>
              <a:r>
                <a:rPr lang="uk-UA" sz="2492" b="1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Я</a:t>
              </a:r>
              <a:endParaRPr sz="1246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752988" y="7413851"/>
              <a:ext cx="461850" cy="615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t" anchorCtr="0">
              <a:spAutoFit/>
            </a:bodyPr>
            <a:lstStyle/>
            <a:p>
              <a:pPr algn="ctr"/>
              <a:r>
                <a:rPr lang="uk-UA" sz="2354" b="1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Я</a:t>
              </a:r>
              <a:endParaRPr sz="1246"/>
            </a:p>
          </p:txBody>
        </p:sp>
      </p:grpSp>
      <p:sp>
        <p:nvSpPr>
          <p:cNvPr id="219" name="Google Shape;219;p5"/>
          <p:cNvSpPr/>
          <p:nvPr/>
        </p:nvSpPr>
        <p:spPr>
          <a:xfrm>
            <a:off x="4207681" y="3523482"/>
            <a:ext cx="1540513" cy="35119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4161979" y="3536767"/>
            <a:ext cx="1481765" cy="2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385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ДЕРЖАВНИЙ:</a:t>
            </a:r>
            <a:endParaRPr sz="1246"/>
          </a:p>
        </p:txBody>
      </p:sp>
      <p:grpSp>
        <p:nvGrpSpPr>
          <p:cNvPr id="221" name="Google Shape;221;p5"/>
          <p:cNvGrpSpPr/>
          <p:nvPr/>
        </p:nvGrpSpPr>
        <p:grpSpPr>
          <a:xfrm>
            <a:off x="3722077" y="2099928"/>
            <a:ext cx="4365342" cy="1176559"/>
            <a:chOff x="373934" y="3502022"/>
            <a:chExt cx="6305494" cy="1391529"/>
          </a:xfrm>
        </p:grpSpPr>
        <p:sp>
          <p:nvSpPr>
            <p:cNvPr id="222" name="Google Shape;222;p5"/>
            <p:cNvSpPr/>
            <p:nvPr/>
          </p:nvSpPr>
          <p:spPr>
            <a:xfrm rot="10800000">
              <a:off x="469128" y="3502022"/>
              <a:ext cx="6210300" cy="969000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rot="10800000">
              <a:off x="899157" y="3885670"/>
              <a:ext cx="5707177" cy="943518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rot="10800000">
              <a:off x="373934" y="3824276"/>
              <a:ext cx="5810400" cy="1063800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1338710" y="3648851"/>
              <a:ext cx="5217600" cy="12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b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2F5496"/>
                </a:buClr>
                <a:buSzPts val="3400"/>
              </a:pPr>
              <a:r>
                <a:rPr lang="uk-UA" sz="2354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ОСНОВНІ НАПРЯМИ </a:t>
              </a:r>
              <a:endParaRPr sz="1246"/>
            </a:p>
            <a:p>
              <a:pPr algn="ctr">
                <a:lnSpc>
                  <a:spcPct val="90000"/>
                </a:lnSpc>
                <a:buClr>
                  <a:srgbClr val="2F5496"/>
                </a:buClr>
                <a:buSzPts val="3400"/>
              </a:pPr>
              <a:r>
                <a:rPr lang="uk-UA" sz="2354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ПАТРІОТИЧНОГО ВИХОВАННЯ</a:t>
              </a:r>
              <a:endParaRPr sz="2354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6" name="Google Shape;226;p5"/>
          <p:cNvPicPr preferRelativeResize="0"/>
          <p:nvPr/>
        </p:nvPicPr>
        <p:blipFill rotWithShape="1">
          <a:blip r:embed="rId5">
            <a:alphaModFix/>
          </a:blip>
          <a:srcRect l="36429" t="2389" r="30981" b="58616"/>
          <a:stretch/>
        </p:blipFill>
        <p:spPr>
          <a:xfrm>
            <a:off x="3722077" y="3471116"/>
            <a:ext cx="542899" cy="45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"/>
          <p:cNvSpPr/>
          <p:nvPr/>
        </p:nvSpPr>
        <p:spPr>
          <a:xfrm>
            <a:off x="4207681" y="4127652"/>
            <a:ext cx="1540513" cy="351194"/>
          </a:xfrm>
          <a:prstGeom prst="roundRect">
            <a:avLst>
              <a:gd name="adj" fmla="val 16667"/>
            </a:avLst>
          </a:prstGeom>
          <a:solidFill>
            <a:srgbClr val="1CF5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"/>
          <p:cNvSpPr/>
          <p:nvPr/>
        </p:nvSpPr>
        <p:spPr>
          <a:xfrm>
            <a:off x="4161979" y="4154672"/>
            <a:ext cx="1586215" cy="2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385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СОЦІАЛЬНИЙ:</a:t>
            </a:r>
            <a:endParaRPr sz="1246"/>
          </a:p>
        </p:txBody>
      </p:sp>
      <p:pic>
        <p:nvPicPr>
          <p:cNvPr id="229" name="Google Shape;229;p5"/>
          <p:cNvPicPr preferRelativeResize="0"/>
          <p:nvPr/>
        </p:nvPicPr>
        <p:blipFill rotWithShape="1">
          <a:blip r:embed="rId5">
            <a:alphaModFix/>
          </a:blip>
          <a:srcRect l="37053" t="58634" r="33917" b="3971"/>
          <a:stretch/>
        </p:blipFill>
        <p:spPr>
          <a:xfrm>
            <a:off x="3722078" y="4064208"/>
            <a:ext cx="479541" cy="41463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"/>
          <p:cNvSpPr txBox="1"/>
          <p:nvPr/>
        </p:nvSpPr>
        <p:spPr>
          <a:xfrm>
            <a:off x="5798576" y="4143365"/>
            <a:ext cx="2497118" cy="44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вивчення норм моралі, їх дотримання; усвідомлення</a:t>
            </a:r>
            <a:endParaRPr sz="1246"/>
          </a:p>
        </p:txBody>
      </p:sp>
      <p:sp>
        <p:nvSpPr>
          <p:cNvPr id="231" name="Google Shape;231;p5"/>
          <p:cNvSpPr/>
          <p:nvPr/>
        </p:nvSpPr>
        <p:spPr>
          <a:xfrm>
            <a:off x="4207681" y="5160996"/>
            <a:ext cx="1590895" cy="548226"/>
          </a:xfrm>
          <a:prstGeom prst="roundRect">
            <a:avLst>
              <a:gd name="adj" fmla="val 16667"/>
            </a:avLst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4153115" y="5184615"/>
            <a:ext cx="1700025" cy="49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385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ПСИХОЛОГО-ПЕДАГОГІЧНИЙ:</a:t>
            </a:r>
            <a:endParaRPr sz="1246"/>
          </a:p>
        </p:txBody>
      </p:sp>
      <p:sp>
        <p:nvSpPr>
          <p:cNvPr id="233" name="Google Shape;233;p5"/>
          <p:cNvSpPr txBox="1"/>
          <p:nvPr/>
        </p:nvSpPr>
        <p:spPr>
          <a:xfrm>
            <a:off x="4161978" y="4484272"/>
            <a:ext cx="4099047" cy="65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пріоритетів загальнолюдських цінностей та інтересів, шанобливе ставлення до культури мови, звичаїв і традицій українського народу;</a:t>
            </a:r>
            <a:endParaRPr sz="1246"/>
          </a:p>
        </p:txBody>
      </p:sp>
      <p:pic>
        <p:nvPicPr>
          <p:cNvPr id="234" name="Google Shape;234;p5"/>
          <p:cNvPicPr preferRelativeResize="0"/>
          <p:nvPr/>
        </p:nvPicPr>
        <p:blipFill rotWithShape="1">
          <a:blip r:embed="rId5">
            <a:alphaModFix/>
          </a:blip>
          <a:srcRect l="70288" b="58199"/>
          <a:stretch/>
        </p:blipFill>
        <p:spPr>
          <a:xfrm>
            <a:off x="3723493" y="5142811"/>
            <a:ext cx="484188" cy="47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4823" y="5435109"/>
            <a:ext cx="2488113" cy="1507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"/>
          <p:cNvSpPr txBox="1"/>
          <p:nvPr/>
        </p:nvSpPr>
        <p:spPr>
          <a:xfrm>
            <a:off x="5861901" y="5184614"/>
            <a:ext cx="2433793" cy="49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вивчення психологічних особливостей молоді;</a:t>
            </a:r>
            <a:endParaRPr sz="1246"/>
          </a:p>
        </p:txBody>
      </p:sp>
      <p:pic>
        <p:nvPicPr>
          <p:cNvPr id="237" name="Google Shape;237;p5"/>
          <p:cNvPicPr preferRelativeResize="0"/>
          <p:nvPr/>
        </p:nvPicPr>
        <p:blipFill rotWithShape="1">
          <a:blip r:embed="rId5">
            <a:alphaModFix/>
          </a:blip>
          <a:srcRect r="67143" b="57922"/>
          <a:stretch/>
        </p:blipFill>
        <p:spPr>
          <a:xfrm>
            <a:off x="4977937" y="5804448"/>
            <a:ext cx="542900" cy="48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"/>
          <p:cNvSpPr/>
          <p:nvPr/>
        </p:nvSpPr>
        <p:spPr>
          <a:xfrm>
            <a:off x="5498718" y="5873215"/>
            <a:ext cx="1403092" cy="35119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5470619" y="5902219"/>
            <a:ext cx="1481765" cy="2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385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ПРАВОВИЙ:</a:t>
            </a:r>
            <a:endParaRPr sz="1246"/>
          </a:p>
        </p:txBody>
      </p:sp>
      <p:sp>
        <p:nvSpPr>
          <p:cNvPr id="240" name="Google Shape;240;p5"/>
          <p:cNvSpPr txBox="1"/>
          <p:nvPr/>
        </p:nvSpPr>
        <p:spPr>
          <a:xfrm>
            <a:off x="6920209" y="5946445"/>
            <a:ext cx="1393883" cy="71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формування  </a:t>
            </a:r>
            <a:endParaRPr sz="1246"/>
          </a:p>
          <a:p>
            <a:pPr algn="just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глибоких </a:t>
            </a:r>
            <a:endParaRPr sz="1246"/>
          </a:p>
          <a:p>
            <a:pPr algn="just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правових знань</a:t>
            </a:r>
            <a:endParaRPr sz="1246"/>
          </a:p>
        </p:txBody>
      </p:sp>
    </p:spTree>
    <p:extLst>
      <p:ext uri="{BB962C8B-B14F-4D97-AF65-F5344CB8AC3E}">
        <p14:creationId xmlns:p14="http://schemas.microsoft.com/office/powerpoint/2010/main" val="316326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92f5a530c_1_0"/>
          <p:cNvSpPr txBox="1">
            <a:spLocks noGrp="1"/>
          </p:cNvSpPr>
          <p:nvPr>
            <p:ph type="ctrTitle"/>
          </p:nvPr>
        </p:nvSpPr>
        <p:spPr>
          <a:xfrm>
            <a:off x="6110175" y="-813943"/>
            <a:ext cx="2359800" cy="32570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3294" tIns="31638" rIns="63294" bIns="31638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2000"/>
            </a:pPr>
            <a:r>
              <a:rPr lang="uk-UA" sz="1315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Виховна робота ґрунтується на загальнолюдських цінностях, культурних цінностях українського народу, цінностях громадянського (вільного демократичного) суспільства, принципах верховенства прав і свобод людини і громадянина, принципах, визначених Законом України «Про освіту».</a:t>
            </a:r>
            <a:endParaRPr sz="1315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f92f5a530c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6">
            <a:off x="3471417" y="252233"/>
            <a:ext cx="2789550" cy="2426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gf92f5a530c_1_0"/>
          <p:cNvGrpSpPr/>
          <p:nvPr/>
        </p:nvGrpSpPr>
        <p:grpSpPr>
          <a:xfrm>
            <a:off x="4101831" y="2577485"/>
            <a:ext cx="4299438" cy="849119"/>
            <a:chOff x="548534" y="3723033"/>
            <a:chExt cx="6210300" cy="1226505"/>
          </a:xfrm>
        </p:grpSpPr>
        <p:sp>
          <p:nvSpPr>
            <p:cNvPr id="248" name="Google Shape;248;gf92f5a530c_1_0"/>
            <p:cNvSpPr/>
            <p:nvPr/>
          </p:nvSpPr>
          <p:spPr>
            <a:xfrm rot="10800000">
              <a:off x="548534" y="3723033"/>
              <a:ext cx="6210300" cy="1063800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gf92f5a530c_1_0"/>
            <p:cNvSpPr/>
            <p:nvPr/>
          </p:nvSpPr>
          <p:spPr>
            <a:xfrm rot="10800000">
              <a:off x="899135" y="3885738"/>
              <a:ext cx="5707200" cy="1063800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gf92f5a530c_1_0"/>
            <p:cNvSpPr/>
            <p:nvPr/>
          </p:nvSpPr>
          <p:spPr>
            <a:xfrm rot="10800000">
              <a:off x="609509" y="3723629"/>
              <a:ext cx="5810400" cy="1063800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gf92f5a530c_1_0"/>
            <p:cNvSpPr txBox="1"/>
            <p:nvPr/>
          </p:nvSpPr>
          <p:spPr>
            <a:xfrm>
              <a:off x="820237" y="3944194"/>
              <a:ext cx="5217600" cy="7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b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2F5496"/>
                </a:buClr>
                <a:buSzPts val="4000"/>
              </a:pPr>
              <a:r>
                <a:rPr lang="uk-UA" sz="2769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СИСТЕМА ВИХОВНОЇ РОБОТИ</a:t>
              </a:r>
              <a:endParaRPr sz="2769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gf92f5a530c_1_0"/>
          <p:cNvSpPr/>
          <p:nvPr/>
        </p:nvSpPr>
        <p:spPr>
          <a:xfrm>
            <a:off x="5223346" y="3516956"/>
            <a:ext cx="2929708" cy="31963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f92f5a530c_1_0"/>
          <p:cNvSpPr/>
          <p:nvPr/>
        </p:nvSpPr>
        <p:spPr>
          <a:xfrm>
            <a:off x="5212395" y="4004971"/>
            <a:ext cx="2949438" cy="277269"/>
          </a:xfrm>
          <a:prstGeom prst="roundRect">
            <a:avLst>
              <a:gd name="adj" fmla="val 16667"/>
            </a:avLst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f92f5a530c_1_0"/>
          <p:cNvSpPr/>
          <p:nvPr/>
        </p:nvSpPr>
        <p:spPr>
          <a:xfrm>
            <a:off x="5255680" y="4438207"/>
            <a:ext cx="2897308" cy="3196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f92f5a530c_1_0"/>
          <p:cNvSpPr/>
          <p:nvPr/>
        </p:nvSpPr>
        <p:spPr>
          <a:xfrm>
            <a:off x="5232460" y="4888024"/>
            <a:ext cx="2929500" cy="319638"/>
          </a:xfrm>
          <a:prstGeom prst="roundRect">
            <a:avLst>
              <a:gd name="adj" fmla="val 16667"/>
            </a:avLst>
          </a:prstGeom>
          <a:solidFill>
            <a:srgbClr val="1CF5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f92f5a530c_1_0"/>
          <p:cNvSpPr/>
          <p:nvPr/>
        </p:nvSpPr>
        <p:spPr>
          <a:xfrm>
            <a:off x="4929859" y="5349946"/>
            <a:ext cx="3232108" cy="319638"/>
          </a:xfrm>
          <a:prstGeom prst="roundRect">
            <a:avLst>
              <a:gd name="adj" fmla="val 16667"/>
            </a:avLst>
          </a:prstGeom>
          <a:solidFill>
            <a:srgbClr val="D965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f92f5a530c_1_0"/>
          <p:cNvSpPr/>
          <p:nvPr/>
        </p:nvSpPr>
        <p:spPr>
          <a:xfrm>
            <a:off x="5255680" y="5830045"/>
            <a:ext cx="2906238" cy="3196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f92f5a530c_1_0"/>
          <p:cNvPicPr preferRelativeResize="0"/>
          <p:nvPr/>
        </p:nvPicPr>
        <p:blipFill rotWithShape="1">
          <a:blip r:embed="rId4">
            <a:alphaModFix/>
          </a:blip>
          <a:srcRect r="67143" b="57921"/>
          <a:stretch/>
        </p:blipFill>
        <p:spPr>
          <a:xfrm>
            <a:off x="4305328" y="4277877"/>
            <a:ext cx="542900" cy="48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f92f5a530c_1_0"/>
          <p:cNvPicPr preferRelativeResize="0"/>
          <p:nvPr/>
        </p:nvPicPr>
        <p:blipFill rotWithShape="1">
          <a:blip r:embed="rId4">
            <a:alphaModFix/>
          </a:blip>
          <a:srcRect l="36429" t="2390" r="30980" b="58615"/>
          <a:stretch/>
        </p:blipFill>
        <p:spPr>
          <a:xfrm>
            <a:off x="4364038" y="3449146"/>
            <a:ext cx="542899" cy="45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f92f5a530c_1_0"/>
          <p:cNvPicPr preferRelativeResize="0"/>
          <p:nvPr/>
        </p:nvPicPr>
        <p:blipFill rotWithShape="1">
          <a:blip r:embed="rId4">
            <a:alphaModFix/>
          </a:blip>
          <a:srcRect l="69103" t="59805" r="-1462" b="-1462"/>
          <a:stretch/>
        </p:blipFill>
        <p:spPr>
          <a:xfrm>
            <a:off x="4930494" y="5302662"/>
            <a:ext cx="533609" cy="48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f92f5a530c_1_0"/>
          <p:cNvPicPr preferRelativeResize="0"/>
          <p:nvPr/>
        </p:nvPicPr>
        <p:blipFill rotWithShape="1">
          <a:blip r:embed="rId4">
            <a:alphaModFix/>
          </a:blip>
          <a:srcRect l="70287" b="58199"/>
          <a:stretch/>
        </p:blipFill>
        <p:spPr>
          <a:xfrm>
            <a:off x="4364038" y="3805420"/>
            <a:ext cx="484188" cy="47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f92f5a530c_1_0"/>
          <p:cNvPicPr preferRelativeResize="0"/>
          <p:nvPr/>
        </p:nvPicPr>
        <p:blipFill rotWithShape="1">
          <a:blip r:embed="rId4">
            <a:alphaModFix/>
          </a:blip>
          <a:srcRect l="37054" t="58634" r="33915" b="3971"/>
          <a:stretch/>
        </p:blipFill>
        <p:spPr>
          <a:xfrm>
            <a:off x="4337007" y="4794145"/>
            <a:ext cx="479541" cy="41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f92f5a530c_1_0"/>
          <p:cNvPicPr preferRelativeResize="0"/>
          <p:nvPr/>
        </p:nvPicPr>
        <p:blipFill rotWithShape="1">
          <a:blip r:embed="rId4">
            <a:alphaModFix/>
          </a:blip>
          <a:srcRect t="58078" r="69256"/>
          <a:stretch/>
        </p:blipFill>
        <p:spPr>
          <a:xfrm>
            <a:off x="4906943" y="5746226"/>
            <a:ext cx="509862" cy="48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f92f5a530c_1_0"/>
          <p:cNvSpPr/>
          <p:nvPr/>
        </p:nvSpPr>
        <p:spPr>
          <a:xfrm>
            <a:off x="5086321" y="3485787"/>
            <a:ext cx="2949438" cy="3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Поважай чуже «Я» як своє</a:t>
            </a:r>
            <a:endParaRPr sz="1246"/>
          </a:p>
        </p:txBody>
      </p:sp>
      <p:sp>
        <p:nvSpPr>
          <p:cNvPr id="265" name="Google Shape;265;gf92f5a530c_1_0"/>
          <p:cNvSpPr/>
          <p:nvPr/>
        </p:nvSpPr>
        <p:spPr>
          <a:xfrm>
            <a:off x="5077148" y="3958235"/>
            <a:ext cx="2579746" cy="3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творча особистість</a:t>
            </a:r>
            <a:endParaRPr sz="1246"/>
          </a:p>
        </p:txBody>
      </p:sp>
      <p:sp>
        <p:nvSpPr>
          <p:cNvPr id="266" name="Google Shape;266;gf92f5a530c_1_0"/>
          <p:cNvSpPr/>
          <p:nvPr/>
        </p:nvSpPr>
        <p:spPr>
          <a:xfrm>
            <a:off x="5168722" y="4428762"/>
            <a:ext cx="1973285" cy="3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громадянин </a:t>
            </a:r>
            <a:endParaRPr sz="1246"/>
          </a:p>
        </p:txBody>
      </p:sp>
      <p:sp>
        <p:nvSpPr>
          <p:cNvPr id="267" name="Google Shape;267;gf92f5a530c_1_0"/>
          <p:cNvSpPr/>
          <p:nvPr/>
        </p:nvSpPr>
        <p:spPr>
          <a:xfrm>
            <a:off x="5232468" y="4841654"/>
            <a:ext cx="2302685" cy="3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частина природи</a:t>
            </a:r>
            <a:endParaRPr sz="1246"/>
          </a:p>
        </p:txBody>
      </p:sp>
      <p:sp>
        <p:nvSpPr>
          <p:cNvPr id="268" name="Google Shape;268;gf92f5a530c_1_0"/>
          <p:cNvSpPr/>
          <p:nvPr/>
        </p:nvSpPr>
        <p:spPr>
          <a:xfrm>
            <a:off x="5364785" y="5332050"/>
            <a:ext cx="1782000" cy="3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+ родинне МИ</a:t>
            </a:r>
            <a:endParaRPr sz="1246"/>
          </a:p>
        </p:txBody>
      </p:sp>
      <p:pic>
        <p:nvPicPr>
          <p:cNvPr id="269" name="Google Shape;269;gf92f5a530c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1436" y="5337830"/>
            <a:ext cx="2488112" cy="150716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f92f5a530c_1_0"/>
          <p:cNvSpPr/>
          <p:nvPr/>
        </p:nvSpPr>
        <p:spPr>
          <a:xfrm>
            <a:off x="5179350" y="5811871"/>
            <a:ext cx="2488154" cy="3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хочу, можу та буду!</a:t>
            </a:r>
            <a:endParaRPr sz="1246"/>
          </a:p>
        </p:txBody>
      </p:sp>
      <p:cxnSp>
        <p:nvCxnSpPr>
          <p:cNvPr id="271" name="Google Shape;271;gf92f5a530c_1_0"/>
          <p:cNvCxnSpPr>
            <a:endCxn id="246" idx="3"/>
          </p:cNvCxnSpPr>
          <p:nvPr/>
        </p:nvCxnSpPr>
        <p:spPr>
          <a:xfrm rot="10800000" flipH="1">
            <a:off x="5248827" y="1538806"/>
            <a:ext cx="1010215" cy="9096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gf92f5a530c_1_0"/>
          <p:cNvSpPr txBox="1"/>
          <p:nvPr/>
        </p:nvSpPr>
        <p:spPr>
          <a:xfrm rot="10800000" flipH="1">
            <a:off x="3852941" y="602044"/>
            <a:ext cx="2906238" cy="31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63294" rIns="63294" bIns="63294" anchor="t" anchorCtr="0">
            <a:spAutoFit/>
          </a:bodyPr>
          <a:lstStyle/>
          <a:p>
            <a:endParaRPr sz="1246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78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92f5a530c_1_31"/>
          <p:cNvSpPr txBox="1">
            <a:spLocks noGrp="1"/>
          </p:cNvSpPr>
          <p:nvPr>
            <p:ph type="ctrTitle"/>
          </p:nvPr>
        </p:nvSpPr>
        <p:spPr>
          <a:xfrm>
            <a:off x="6110174" y="286638"/>
            <a:ext cx="2359800" cy="9420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3294" tIns="31638" rIns="63294" bIns="31638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uk-UA" sz="1662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Загальнолюдські цінності не є вродженими, вони набуваються в процесі виховання.</a:t>
            </a:r>
            <a:endParaRPr sz="1662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gf92f5a530c_1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3354361" y="-221421"/>
            <a:ext cx="3073484" cy="309998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f92f5a530c_1_31"/>
          <p:cNvSpPr/>
          <p:nvPr/>
        </p:nvSpPr>
        <p:spPr>
          <a:xfrm>
            <a:off x="4400996" y="2690079"/>
            <a:ext cx="3894646" cy="736477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f92f5a530c_1_31"/>
          <p:cNvSpPr/>
          <p:nvPr/>
        </p:nvSpPr>
        <p:spPr>
          <a:xfrm>
            <a:off x="4549756" y="2452827"/>
            <a:ext cx="3817385" cy="736477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f92f5a530c_1_31"/>
          <p:cNvSpPr/>
          <p:nvPr/>
        </p:nvSpPr>
        <p:spPr>
          <a:xfrm>
            <a:off x="3864910" y="3789542"/>
            <a:ext cx="1418746" cy="31963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f92f5a530c_1_31"/>
          <p:cNvSpPr/>
          <p:nvPr/>
        </p:nvSpPr>
        <p:spPr>
          <a:xfrm>
            <a:off x="5362676" y="3803840"/>
            <a:ext cx="1578254" cy="305308"/>
          </a:xfrm>
          <a:prstGeom prst="roundRect">
            <a:avLst>
              <a:gd name="adj" fmla="val 16667"/>
            </a:avLst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f92f5a530c_1_31"/>
          <p:cNvSpPr/>
          <p:nvPr/>
        </p:nvSpPr>
        <p:spPr>
          <a:xfrm>
            <a:off x="7041478" y="3809743"/>
            <a:ext cx="1369731" cy="319638"/>
          </a:xfrm>
          <a:prstGeom prst="roundRect">
            <a:avLst>
              <a:gd name="adj" fmla="val 16667"/>
            </a:avLst>
          </a:prstGeom>
          <a:solidFill>
            <a:srgbClr val="1CF5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f92f5a530c_1_31"/>
          <p:cNvSpPr/>
          <p:nvPr/>
        </p:nvSpPr>
        <p:spPr>
          <a:xfrm>
            <a:off x="5393096" y="4217632"/>
            <a:ext cx="1547931" cy="2248685"/>
          </a:xfrm>
          <a:prstGeom prst="roundRect">
            <a:avLst>
              <a:gd name="adj" fmla="val 16667"/>
            </a:avLst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f92f5a530c_1_31"/>
          <p:cNvSpPr/>
          <p:nvPr/>
        </p:nvSpPr>
        <p:spPr>
          <a:xfrm>
            <a:off x="3899564" y="4217632"/>
            <a:ext cx="1418746" cy="224868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4F76D"/>
              </a:gs>
              <a:gs pos="27000">
                <a:srgbClr val="FFFF00"/>
              </a:gs>
              <a:gs pos="77000">
                <a:srgbClr val="FCFD5D"/>
              </a:gs>
              <a:gs pos="100000">
                <a:srgbClr val="F9FBB9"/>
              </a:gs>
            </a:gsLst>
            <a:lin ang="2700006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f92f5a530c_1_31"/>
          <p:cNvSpPr/>
          <p:nvPr/>
        </p:nvSpPr>
        <p:spPr>
          <a:xfrm>
            <a:off x="6994280" y="4234150"/>
            <a:ext cx="1406908" cy="2232277"/>
          </a:xfrm>
          <a:prstGeom prst="roundRect">
            <a:avLst>
              <a:gd name="adj" fmla="val 16667"/>
            </a:avLst>
          </a:prstGeom>
          <a:solidFill>
            <a:srgbClr val="1CF5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f92f5a530c_1_31"/>
          <p:cNvPicPr preferRelativeResize="0"/>
          <p:nvPr/>
        </p:nvPicPr>
        <p:blipFill rotWithShape="1">
          <a:blip r:embed="rId4">
            <a:alphaModFix/>
          </a:blip>
          <a:srcRect l="36429" t="2390" r="30980" b="58615"/>
          <a:stretch/>
        </p:blipFill>
        <p:spPr>
          <a:xfrm>
            <a:off x="4278307" y="3371926"/>
            <a:ext cx="542899" cy="45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f92f5a530c_1_31"/>
          <p:cNvPicPr preferRelativeResize="0"/>
          <p:nvPr/>
        </p:nvPicPr>
        <p:blipFill rotWithShape="1">
          <a:blip r:embed="rId4">
            <a:alphaModFix/>
          </a:blip>
          <a:srcRect l="70287" b="58199"/>
          <a:stretch/>
        </p:blipFill>
        <p:spPr>
          <a:xfrm>
            <a:off x="5947754" y="3376737"/>
            <a:ext cx="484188" cy="47743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f92f5a530c_1_31"/>
          <p:cNvSpPr/>
          <p:nvPr/>
        </p:nvSpPr>
        <p:spPr>
          <a:xfrm>
            <a:off x="3805498" y="3774317"/>
            <a:ext cx="1537754" cy="3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Особистість</a:t>
            </a:r>
            <a:endParaRPr sz="1246"/>
          </a:p>
        </p:txBody>
      </p:sp>
      <p:sp>
        <p:nvSpPr>
          <p:cNvPr id="290" name="Google Shape;290;gf92f5a530c_1_31"/>
          <p:cNvSpPr/>
          <p:nvPr/>
        </p:nvSpPr>
        <p:spPr>
          <a:xfrm>
            <a:off x="5620004" y="3772535"/>
            <a:ext cx="946869" cy="3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Патріот</a:t>
            </a:r>
            <a:endParaRPr sz="1246"/>
          </a:p>
        </p:txBody>
      </p:sp>
      <p:sp>
        <p:nvSpPr>
          <p:cNvPr id="291" name="Google Shape;291;gf92f5a530c_1_31"/>
          <p:cNvSpPr/>
          <p:nvPr/>
        </p:nvSpPr>
        <p:spPr>
          <a:xfrm>
            <a:off x="7130859" y="3796679"/>
            <a:ext cx="1190908" cy="3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662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Інноватор</a:t>
            </a:r>
            <a:endParaRPr sz="1246"/>
          </a:p>
        </p:txBody>
      </p:sp>
      <p:sp>
        <p:nvSpPr>
          <p:cNvPr id="292" name="Google Shape;292;gf92f5a530c_1_31"/>
          <p:cNvSpPr/>
          <p:nvPr/>
        </p:nvSpPr>
        <p:spPr>
          <a:xfrm>
            <a:off x="3848102" y="4305123"/>
            <a:ext cx="1548554" cy="121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246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Цілісна особистість, усебічно розвивена, </a:t>
            </a:r>
            <a:endParaRPr sz="1246"/>
          </a:p>
          <a:p>
            <a:pPr algn="ctr"/>
            <a:r>
              <a:rPr lang="uk-UA" sz="1246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здатна критично мислити</a:t>
            </a:r>
            <a:endParaRPr sz="1246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93" name="Google Shape;293;gf92f5a530c_1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2640" y="5449229"/>
            <a:ext cx="2488112" cy="15071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f92f5a530c_1_31"/>
          <p:cNvSpPr/>
          <p:nvPr/>
        </p:nvSpPr>
        <p:spPr>
          <a:xfrm>
            <a:off x="6320131" y="1228659"/>
            <a:ext cx="1035138" cy="905746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f92f5a530c_1_31"/>
          <p:cNvSpPr/>
          <p:nvPr/>
        </p:nvSpPr>
        <p:spPr>
          <a:xfrm>
            <a:off x="6425639" y="1334167"/>
            <a:ext cx="1035138" cy="905746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f92f5a530c_1_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3200" y="1213054"/>
            <a:ext cx="905813" cy="90581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f92f5a530c_1_31"/>
          <p:cNvSpPr txBox="1"/>
          <p:nvPr/>
        </p:nvSpPr>
        <p:spPr>
          <a:xfrm>
            <a:off x="7460719" y="1620417"/>
            <a:ext cx="1046146" cy="66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Посібник МОН</a:t>
            </a:r>
            <a:endParaRPr sz="1246"/>
          </a:p>
          <a:p>
            <a:pPr algn="ctr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«Ціннісні орієнтири»</a:t>
            </a:r>
            <a:endParaRPr sz="1385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f92f5a530c_1_31"/>
          <p:cNvSpPr/>
          <p:nvPr/>
        </p:nvSpPr>
        <p:spPr>
          <a:xfrm>
            <a:off x="5385416" y="4244426"/>
            <a:ext cx="1608785" cy="217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246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Патріот, з активною позицією, який діє згідно з морально- етичними принципами, здатний приймати відповідні рішення, поважає гідність і права людини.</a:t>
            </a:r>
            <a:endParaRPr sz="1246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9" name="Google Shape;299;gf92f5a530c_1_31"/>
          <p:cNvSpPr/>
          <p:nvPr/>
        </p:nvSpPr>
        <p:spPr>
          <a:xfrm>
            <a:off x="7015686" y="4292975"/>
            <a:ext cx="1438477" cy="217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uk-UA" sz="1246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Інноватор здатний змінювати навколишній світ, розвивати економіку, крнкурувати на ринку праці, вчитися впродовж життя.</a:t>
            </a:r>
            <a:endParaRPr sz="1246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00" name="Google Shape;300;gf92f5a530c_1_31"/>
          <p:cNvPicPr preferRelativeResize="0"/>
          <p:nvPr/>
        </p:nvPicPr>
        <p:blipFill rotWithShape="1">
          <a:blip r:embed="rId4">
            <a:alphaModFix/>
          </a:blip>
          <a:srcRect l="37054" t="58634" r="33915" b="3971"/>
          <a:stretch/>
        </p:blipFill>
        <p:spPr>
          <a:xfrm>
            <a:off x="7451043" y="3429352"/>
            <a:ext cx="479541" cy="41463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f92f5a530c_1_31"/>
          <p:cNvSpPr/>
          <p:nvPr/>
        </p:nvSpPr>
        <p:spPr>
          <a:xfrm>
            <a:off x="4278307" y="2577437"/>
            <a:ext cx="4122900" cy="736477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f92f5a530c_1_31"/>
          <p:cNvPicPr preferRelativeResize="0"/>
          <p:nvPr/>
        </p:nvPicPr>
        <p:blipFill rotWithShape="1">
          <a:blip r:embed="rId7">
            <a:alphaModFix/>
          </a:blip>
          <a:srcRect l="718" t="56180" r="65525" b="17771"/>
          <a:stretch/>
        </p:blipFill>
        <p:spPr>
          <a:xfrm>
            <a:off x="3681081" y="1805458"/>
            <a:ext cx="1602663" cy="123664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f92f5a530c_1_31"/>
          <p:cNvSpPr txBox="1"/>
          <p:nvPr/>
        </p:nvSpPr>
        <p:spPr>
          <a:xfrm>
            <a:off x="4590525" y="2470639"/>
            <a:ext cx="3340108" cy="83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F5496"/>
              </a:buClr>
              <a:buSzPts val="3500"/>
            </a:pPr>
            <a:r>
              <a:rPr lang="uk-UA" sz="2423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ВИПУСКНИК НОВОЇ ШКОЛИ ЦЕ:</a:t>
            </a:r>
            <a:endParaRPr sz="2354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26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92f5a530c_1_61"/>
          <p:cNvSpPr txBox="1">
            <a:spLocks noGrp="1"/>
          </p:cNvSpPr>
          <p:nvPr>
            <p:ph type="ctrTitle"/>
          </p:nvPr>
        </p:nvSpPr>
        <p:spPr>
          <a:xfrm>
            <a:off x="6095464" y="259425"/>
            <a:ext cx="2374546" cy="18214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3294" tIns="31638" rIns="63294" bIns="31638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uk-UA" sz="1523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Цінності є фундаментом освіти та умовою формування людини та суспільства, які у своїй як професійній так і повсякденній діяльності зважують морально-етичний та публічний інтереси</a:t>
            </a:r>
            <a:endParaRPr sz="1523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f92f5a530c_1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3354361" y="-221421"/>
            <a:ext cx="3073484" cy="309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f92f5a530c_1_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2640" y="5449229"/>
            <a:ext cx="2488112" cy="150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f92f5a530c_1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5128" y="1792263"/>
            <a:ext cx="1425980" cy="1212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grpSp>
        <p:nvGrpSpPr>
          <p:cNvPr id="312" name="Google Shape;312;gf92f5a530c_1_61"/>
          <p:cNvGrpSpPr/>
          <p:nvPr/>
        </p:nvGrpSpPr>
        <p:grpSpPr>
          <a:xfrm>
            <a:off x="3722077" y="2455611"/>
            <a:ext cx="4932055" cy="4344700"/>
            <a:chOff x="37447" y="3737782"/>
            <a:chExt cx="7124080" cy="5460435"/>
          </a:xfrm>
        </p:grpSpPr>
        <p:sp>
          <p:nvSpPr>
            <p:cNvPr id="313" name="Google Shape;313;gf92f5a530c_1_61"/>
            <p:cNvSpPr/>
            <p:nvPr/>
          </p:nvSpPr>
          <p:spPr>
            <a:xfrm>
              <a:off x="544521" y="5374820"/>
              <a:ext cx="5261100" cy="1506900"/>
            </a:xfrm>
            <a:prstGeom prst="wedgeRectCallout">
              <a:avLst>
                <a:gd name="adj1" fmla="val -36030"/>
                <a:gd name="adj2" fmla="val 85538"/>
              </a:avLst>
            </a:prstGeom>
            <a:noFill/>
            <a:ln w="38100" cap="flat" cmpd="sng">
              <a:solidFill>
                <a:srgbClr val="002060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gf92f5a530c_1_61"/>
            <p:cNvSpPr txBox="1"/>
            <p:nvPr/>
          </p:nvSpPr>
          <p:spPr>
            <a:xfrm>
              <a:off x="820750" y="5811450"/>
              <a:ext cx="4749000" cy="107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b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ts val="2800"/>
              </a:pPr>
              <a:r>
                <a:rPr lang="uk-UA" sz="1938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СУЧАСНОЇ УКРАЇНСЬКОЇ ШКОЛИ</a:t>
              </a:r>
              <a:endParaRPr sz="1938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f92f5a530c_1_61"/>
            <p:cNvSpPr txBox="1"/>
            <p:nvPr/>
          </p:nvSpPr>
          <p:spPr>
            <a:xfrm rot="-5400000">
              <a:off x="5621148" y="5458888"/>
              <a:ext cx="1998900" cy="46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C55A11"/>
                </a:buClr>
                <a:buSzPts val="1950"/>
              </a:pPr>
              <a:r>
                <a:rPr lang="uk-UA" sz="1350" b="1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ПАТРІОТИЗМ</a:t>
              </a:r>
              <a:endParaRPr sz="1350" b="1">
                <a:solidFill>
                  <a:srgbClr val="C55A1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6" name="Google Shape;316;gf92f5a530c_1_61"/>
            <p:cNvSpPr txBox="1"/>
            <p:nvPr/>
          </p:nvSpPr>
          <p:spPr>
            <a:xfrm>
              <a:off x="5197426" y="7412959"/>
              <a:ext cx="1964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950"/>
              </a:pPr>
              <a:r>
                <a:rPr lang="uk-UA" sz="135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ТУРБОТА</a:t>
              </a:r>
              <a:endParaRPr sz="135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7" name="Google Shape;317;gf92f5a530c_1_61"/>
            <p:cNvSpPr txBox="1"/>
            <p:nvPr/>
          </p:nvSpPr>
          <p:spPr>
            <a:xfrm>
              <a:off x="218040" y="4805155"/>
              <a:ext cx="2376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C000"/>
                </a:buClr>
                <a:buSzPts val="1950"/>
              </a:pPr>
              <a:r>
                <a:rPr lang="uk-UA" sz="1350" b="1">
                  <a:solidFill>
                    <a:srgbClr val="FFC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ТОЛЕРАНТНІСТЬ</a:t>
              </a:r>
              <a:endParaRPr sz="1350" b="1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8" name="Google Shape;318;gf92f5a530c_1_61"/>
            <p:cNvSpPr txBox="1"/>
            <p:nvPr/>
          </p:nvSpPr>
          <p:spPr>
            <a:xfrm>
              <a:off x="1411496" y="7245476"/>
              <a:ext cx="2893500" cy="7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92D050"/>
                </a:buClr>
                <a:buSzPts val="1950"/>
              </a:pPr>
              <a:r>
                <a:rPr lang="uk-UA" sz="1350" b="1">
                  <a:solidFill>
                    <a:srgbClr val="92D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КУЛЬТУРНЕ РІЗНОМАНІТТЯ</a:t>
              </a:r>
              <a:endParaRPr sz="135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9" name="Google Shape;319;gf92f5a530c_1_61"/>
            <p:cNvSpPr txBox="1"/>
            <p:nvPr/>
          </p:nvSpPr>
          <p:spPr>
            <a:xfrm>
              <a:off x="3208411" y="6972587"/>
              <a:ext cx="3306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E01C9A"/>
                </a:buClr>
                <a:buSzPts val="1950"/>
              </a:pPr>
              <a:r>
                <a:rPr lang="uk-UA" sz="1350" b="1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СПРАВЕДЛИВІСТЬ</a:t>
              </a:r>
              <a:endParaRPr sz="1350" b="1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0" name="Google Shape;320;gf92f5a530c_1_61"/>
            <p:cNvSpPr txBox="1"/>
            <p:nvPr/>
          </p:nvSpPr>
          <p:spPr>
            <a:xfrm>
              <a:off x="1660156" y="3737782"/>
              <a:ext cx="2924400" cy="6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E01C9A"/>
                </a:buClr>
                <a:buSzPts val="1950"/>
              </a:pPr>
              <a:r>
                <a:rPr lang="uk-UA" sz="1350" b="1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ВЕРХОВЕНСТВО ПРАВА</a:t>
              </a:r>
              <a:endParaRPr sz="1350" b="1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1" name="Google Shape;321;gf92f5a530c_1_61"/>
            <p:cNvSpPr txBox="1"/>
            <p:nvPr/>
          </p:nvSpPr>
          <p:spPr>
            <a:xfrm>
              <a:off x="972050" y="4323972"/>
              <a:ext cx="1782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B050"/>
                </a:buClr>
                <a:buSzPts val="1950"/>
              </a:pPr>
              <a:r>
                <a:rPr lang="uk-UA" sz="1350" b="1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ЧЕСНІСТЬ</a:t>
              </a:r>
              <a:endParaRPr sz="135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2" name="Google Shape;322;gf92f5a530c_1_61"/>
            <p:cNvSpPr txBox="1"/>
            <p:nvPr/>
          </p:nvSpPr>
          <p:spPr>
            <a:xfrm>
              <a:off x="4431788" y="4837439"/>
              <a:ext cx="1864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E01C9A"/>
                </a:buClr>
                <a:buSzPts val="1950"/>
              </a:pPr>
              <a:r>
                <a:rPr lang="uk-UA" sz="1350" b="1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РІВНІСТЬ</a:t>
              </a:r>
              <a:endParaRPr sz="1350" b="1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3" name="Google Shape;323;gf92f5a530c_1_61"/>
            <p:cNvSpPr txBox="1"/>
            <p:nvPr/>
          </p:nvSpPr>
          <p:spPr>
            <a:xfrm rot="-5400000">
              <a:off x="5284468" y="6342353"/>
              <a:ext cx="1633200" cy="4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2060"/>
                </a:buClr>
                <a:buSzPts val="1950"/>
              </a:pPr>
              <a:r>
                <a:rPr lang="uk-UA" sz="1350" b="1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ДОВІРА</a:t>
              </a:r>
              <a:endParaRPr sz="135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4" name="Google Shape;324;gf92f5a530c_1_61"/>
            <p:cNvSpPr txBox="1"/>
            <p:nvPr/>
          </p:nvSpPr>
          <p:spPr>
            <a:xfrm>
              <a:off x="747900" y="5241975"/>
              <a:ext cx="4749000" cy="7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b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r>
                <a:rPr lang="uk-UA" sz="2285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ЦІННІСНІ ОРІЄНТИРИ</a:t>
              </a:r>
              <a:endParaRPr sz="228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f92f5a530c_1_61"/>
            <p:cNvSpPr txBox="1"/>
            <p:nvPr/>
          </p:nvSpPr>
          <p:spPr>
            <a:xfrm>
              <a:off x="243781" y="7345623"/>
              <a:ext cx="1782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B050"/>
                </a:buClr>
                <a:buSzPts val="1950"/>
              </a:pPr>
              <a:r>
                <a:rPr lang="uk-UA" sz="1350" b="1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ГІДНІСТЬ</a:t>
              </a:r>
              <a:endParaRPr sz="135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6" name="Google Shape;326;gf92f5a530c_1_61"/>
            <p:cNvSpPr txBox="1"/>
            <p:nvPr/>
          </p:nvSpPr>
          <p:spPr>
            <a:xfrm>
              <a:off x="2720005" y="4568555"/>
              <a:ext cx="1964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950"/>
              </a:pPr>
              <a:r>
                <a:rPr lang="uk-UA" sz="135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ЛІДЕРСТВО</a:t>
              </a:r>
              <a:endParaRPr sz="135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7" name="Google Shape;327;gf92f5a530c_1_61"/>
            <p:cNvSpPr txBox="1"/>
            <p:nvPr/>
          </p:nvSpPr>
          <p:spPr>
            <a:xfrm>
              <a:off x="3706976" y="7685848"/>
              <a:ext cx="2980800" cy="7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7030A0"/>
                </a:buClr>
                <a:buSzPts val="1950"/>
              </a:pPr>
              <a:r>
                <a:rPr lang="uk-UA" sz="1350" b="1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СОЦІАЛЬНА ВІДПОВІДАЛЬНІСТЬ</a:t>
              </a:r>
              <a:endParaRPr sz="135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8" name="Google Shape;328;gf92f5a530c_1_61"/>
            <p:cNvSpPr txBox="1"/>
            <p:nvPr/>
          </p:nvSpPr>
          <p:spPr>
            <a:xfrm rot="-5400000">
              <a:off x="-567503" y="5422980"/>
              <a:ext cx="1633200" cy="4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2060"/>
                </a:buClr>
                <a:buSzPts val="1950"/>
              </a:pPr>
              <a:r>
                <a:rPr lang="uk-UA" sz="1350" b="1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СВОБОДА</a:t>
              </a:r>
              <a:endParaRPr sz="135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9" name="Google Shape;329;gf92f5a530c_1_61"/>
            <p:cNvSpPr txBox="1"/>
            <p:nvPr/>
          </p:nvSpPr>
          <p:spPr>
            <a:xfrm>
              <a:off x="2267540" y="8479717"/>
              <a:ext cx="3212100" cy="7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C55A11"/>
                </a:buClr>
                <a:buSzPts val="1950"/>
              </a:pPr>
              <a:r>
                <a:rPr lang="uk-UA" sz="1350" b="1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ЕКОЛОГІЧНО-ЕТИЧНА ЦІННІСТЬ</a:t>
              </a:r>
              <a:endParaRPr sz="1350" b="1">
                <a:solidFill>
                  <a:srgbClr val="C55A1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0" name="Google Shape;330;gf92f5a530c_1_61"/>
            <p:cNvSpPr txBox="1"/>
            <p:nvPr/>
          </p:nvSpPr>
          <p:spPr>
            <a:xfrm>
              <a:off x="3122393" y="4108579"/>
              <a:ext cx="3435000" cy="8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r">
                <a:buClr>
                  <a:schemeClr val="accent1"/>
                </a:buClr>
                <a:buSzPts val="1600"/>
              </a:pPr>
              <a:r>
                <a:rPr lang="uk-UA" sz="1385" b="1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НЕТЕРПИМІСТЬ ДО КОРУПЦІЇ</a:t>
              </a:r>
              <a:endParaRPr sz="1385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18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92f5a530c_1_156"/>
          <p:cNvSpPr txBox="1">
            <a:spLocks noGrp="1"/>
          </p:cNvSpPr>
          <p:nvPr>
            <p:ph type="ctrTitle"/>
          </p:nvPr>
        </p:nvSpPr>
        <p:spPr>
          <a:xfrm>
            <a:off x="6095464" y="259425"/>
            <a:ext cx="2374546" cy="18214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3294" tIns="31638" rIns="63294" bIns="31638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uk-UA" sz="1523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Цінності є фундаментом освіти та умовою формування людини та суспільства, які у своїй як професійній так і повсякденній діяльності зважують морально-етичний та публічний інтереси</a:t>
            </a:r>
            <a:endParaRPr sz="1523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f92f5a530c_1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3354361" y="-221421"/>
            <a:ext cx="3073484" cy="309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f92f5a530c_1_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2640" y="5449229"/>
            <a:ext cx="2488112" cy="150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f92f5a530c_1_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5128" y="1792263"/>
            <a:ext cx="1425980" cy="1212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grpSp>
        <p:nvGrpSpPr>
          <p:cNvPr id="339" name="Google Shape;339;gf92f5a530c_1_156"/>
          <p:cNvGrpSpPr/>
          <p:nvPr/>
        </p:nvGrpSpPr>
        <p:grpSpPr>
          <a:xfrm>
            <a:off x="3722077" y="2455611"/>
            <a:ext cx="4932055" cy="4344700"/>
            <a:chOff x="37447" y="3737782"/>
            <a:chExt cx="7124080" cy="5460435"/>
          </a:xfrm>
        </p:grpSpPr>
        <p:sp>
          <p:nvSpPr>
            <p:cNvPr id="340" name="Google Shape;340;gf92f5a530c_1_156"/>
            <p:cNvSpPr/>
            <p:nvPr/>
          </p:nvSpPr>
          <p:spPr>
            <a:xfrm>
              <a:off x="544521" y="5374820"/>
              <a:ext cx="5261100" cy="1506900"/>
            </a:xfrm>
            <a:prstGeom prst="wedgeRectCallout">
              <a:avLst>
                <a:gd name="adj1" fmla="val -36030"/>
                <a:gd name="adj2" fmla="val 85538"/>
              </a:avLst>
            </a:prstGeom>
            <a:noFill/>
            <a:ln w="38100" cap="flat" cmpd="sng">
              <a:solidFill>
                <a:srgbClr val="002060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gf92f5a530c_1_156"/>
            <p:cNvSpPr txBox="1"/>
            <p:nvPr/>
          </p:nvSpPr>
          <p:spPr>
            <a:xfrm>
              <a:off x="820750" y="5811450"/>
              <a:ext cx="4749000" cy="107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b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ts val="2800"/>
              </a:pPr>
              <a:r>
                <a:rPr lang="uk-UA" sz="1938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СУЧАСНОЇ УКРАЇНСЬКОЇ ШКОЛИ</a:t>
              </a:r>
              <a:endParaRPr sz="1938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f92f5a530c_1_156"/>
            <p:cNvSpPr txBox="1"/>
            <p:nvPr/>
          </p:nvSpPr>
          <p:spPr>
            <a:xfrm rot="-5400000">
              <a:off x="5621148" y="5458888"/>
              <a:ext cx="1998900" cy="46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C55A11"/>
                </a:buClr>
                <a:buSzPts val="1950"/>
              </a:pPr>
              <a:r>
                <a:rPr lang="uk-UA" sz="1350" b="1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ПАТРІОТИЗМ</a:t>
              </a:r>
              <a:endParaRPr sz="1350" b="1">
                <a:solidFill>
                  <a:srgbClr val="C55A1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3" name="Google Shape;343;gf92f5a530c_1_156"/>
            <p:cNvSpPr txBox="1"/>
            <p:nvPr/>
          </p:nvSpPr>
          <p:spPr>
            <a:xfrm>
              <a:off x="5197426" y="7412959"/>
              <a:ext cx="1964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950"/>
              </a:pPr>
              <a:r>
                <a:rPr lang="uk-UA" sz="135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ТУРБОТА</a:t>
              </a:r>
              <a:endParaRPr sz="135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4" name="Google Shape;344;gf92f5a530c_1_156"/>
            <p:cNvSpPr txBox="1"/>
            <p:nvPr/>
          </p:nvSpPr>
          <p:spPr>
            <a:xfrm>
              <a:off x="218040" y="4805155"/>
              <a:ext cx="2376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C000"/>
                </a:buClr>
                <a:buSzPts val="1950"/>
              </a:pPr>
              <a:r>
                <a:rPr lang="uk-UA" sz="1350" b="1">
                  <a:solidFill>
                    <a:srgbClr val="FFC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ТОЛЕРАНТНІСТЬ</a:t>
              </a:r>
              <a:endParaRPr sz="1350" b="1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5" name="Google Shape;345;gf92f5a530c_1_156"/>
            <p:cNvSpPr txBox="1"/>
            <p:nvPr/>
          </p:nvSpPr>
          <p:spPr>
            <a:xfrm>
              <a:off x="1411496" y="7245476"/>
              <a:ext cx="2893500" cy="7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92D050"/>
                </a:buClr>
                <a:buSzPts val="1950"/>
              </a:pPr>
              <a:r>
                <a:rPr lang="uk-UA" sz="1350" b="1">
                  <a:solidFill>
                    <a:srgbClr val="92D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КУЛЬТУРНЕ РІЗНОМАНІТТЯ</a:t>
              </a:r>
              <a:endParaRPr sz="135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6" name="Google Shape;346;gf92f5a530c_1_156"/>
            <p:cNvSpPr txBox="1"/>
            <p:nvPr/>
          </p:nvSpPr>
          <p:spPr>
            <a:xfrm>
              <a:off x="3208411" y="6972587"/>
              <a:ext cx="3306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E01C9A"/>
                </a:buClr>
                <a:buSzPts val="1950"/>
              </a:pPr>
              <a:r>
                <a:rPr lang="uk-UA" sz="1350" b="1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СПРАВЕДЛИВІСТЬ</a:t>
              </a:r>
              <a:endParaRPr sz="1350" b="1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7" name="Google Shape;347;gf92f5a530c_1_156"/>
            <p:cNvSpPr txBox="1"/>
            <p:nvPr/>
          </p:nvSpPr>
          <p:spPr>
            <a:xfrm>
              <a:off x="1660156" y="3737782"/>
              <a:ext cx="2924400" cy="6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E01C9A"/>
                </a:buClr>
                <a:buSzPts val="1950"/>
              </a:pPr>
              <a:r>
                <a:rPr lang="uk-UA" sz="1350" b="1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ВЕРХОВЕНСТВО ПРАВА</a:t>
              </a:r>
              <a:endParaRPr sz="1350" b="1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8" name="Google Shape;348;gf92f5a530c_1_156"/>
            <p:cNvSpPr txBox="1"/>
            <p:nvPr/>
          </p:nvSpPr>
          <p:spPr>
            <a:xfrm>
              <a:off x="972050" y="4323972"/>
              <a:ext cx="1782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B050"/>
                </a:buClr>
                <a:buSzPts val="1950"/>
              </a:pPr>
              <a:r>
                <a:rPr lang="uk-UA" sz="1350" b="1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ЧЕСНІСТЬ</a:t>
              </a:r>
              <a:endParaRPr sz="135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9" name="Google Shape;349;gf92f5a530c_1_156"/>
            <p:cNvSpPr txBox="1"/>
            <p:nvPr/>
          </p:nvSpPr>
          <p:spPr>
            <a:xfrm>
              <a:off x="4431788" y="4837439"/>
              <a:ext cx="1864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E01C9A"/>
                </a:buClr>
                <a:buSzPts val="1950"/>
              </a:pPr>
              <a:r>
                <a:rPr lang="uk-UA" sz="1350" b="1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РІВНІСТЬ</a:t>
              </a:r>
              <a:endParaRPr sz="1350" b="1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0" name="Google Shape;350;gf92f5a530c_1_156"/>
            <p:cNvSpPr txBox="1"/>
            <p:nvPr/>
          </p:nvSpPr>
          <p:spPr>
            <a:xfrm rot="-5400000">
              <a:off x="5284468" y="6342353"/>
              <a:ext cx="1633200" cy="4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2060"/>
                </a:buClr>
                <a:buSzPts val="1950"/>
              </a:pPr>
              <a:r>
                <a:rPr lang="uk-UA" sz="1350" b="1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ДОВІРА</a:t>
              </a:r>
              <a:endParaRPr sz="135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1" name="Google Shape;351;gf92f5a530c_1_156"/>
            <p:cNvSpPr txBox="1"/>
            <p:nvPr/>
          </p:nvSpPr>
          <p:spPr>
            <a:xfrm>
              <a:off x="747900" y="5241975"/>
              <a:ext cx="4749000" cy="7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b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endParaRPr sz="2492" b="1">
                <a:solidFill>
                  <a:srgbClr val="002060"/>
                </a:solidFill>
              </a:endParaRPr>
            </a:p>
            <a:p>
              <a:pPr algn="ctr">
                <a:lnSpc>
                  <a:spcPct val="90000"/>
                </a:lnSpc>
                <a:buClr>
                  <a:srgbClr val="002060"/>
                </a:buClr>
                <a:buSzPts val="3600"/>
              </a:pPr>
              <a:r>
                <a:rPr lang="uk-UA" sz="2285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ЦІННІСНІ ОРІЄНТИРИ</a:t>
              </a:r>
              <a:endParaRPr sz="228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f92f5a530c_1_156"/>
            <p:cNvSpPr txBox="1"/>
            <p:nvPr/>
          </p:nvSpPr>
          <p:spPr>
            <a:xfrm>
              <a:off x="243781" y="7345623"/>
              <a:ext cx="1782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B050"/>
                </a:buClr>
                <a:buSzPts val="1950"/>
              </a:pPr>
              <a:r>
                <a:rPr lang="uk-UA" sz="1350" b="1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ГІДНІСТЬ</a:t>
              </a:r>
              <a:endParaRPr sz="135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3" name="Google Shape;353;gf92f5a530c_1_156"/>
            <p:cNvSpPr txBox="1"/>
            <p:nvPr/>
          </p:nvSpPr>
          <p:spPr>
            <a:xfrm>
              <a:off x="2720005" y="4568555"/>
              <a:ext cx="1964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950"/>
              </a:pPr>
              <a:r>
                <a:rPr lang="uk-UA" sz="135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ЛІДЕРСТВО</a:t>
              </a:r>
              <a:endParaRPr sz="135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4" name="Google Shape;354;gf92f5a530c_1_156"/>
            <p:cNvSpPr txBox="1"/>
            <p:nvPr/>
          </p:nvSpPr>
          <p:spPr>
            <a:xfrm>
              <a:off x="3706976" y="7685848"/>
              <a:ext cx="2980800" cy="7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7030A0"/>
                </a:buClr>
                <a:buSzPts val="1950"/>
              </a:pPr>
              <a:r>
                <a:rPr lang="uk-UA" sz="1350" b="1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СОЦІАЛЬНА ВІДПОВІДАЛЬНІСТЬ</a:t>
              </a:r>
              <a:endParaRPr sz="135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5" name="Google Shape;355;gf92f5a530c_1_156"/>
            <p:cNvSpPr txBox="1"/>
            <p:nvPr/>
          </p:nvSpPr>
          <p:spPr>
            <a:xfrm rot="-5400000">
              <a:off x="-567503" y="5422980"/>
              <a:ext cx="1633200" cy="4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002060"/>
                </a:buClr>
                <a:buSzPts val="1950"/>
              </a:pPr>
              <a:r>
                <a:rPr lang="uk-UA" sz="1350" b="1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СВОБОДА</a:t>
              </a:r>
              <a:endParaRPr sz="135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6" name="Google Shape;356;gf92f5a530c_1_156"/>
            <p:cNvSpPr txBox="1"/>
            <p:nvPr/>
          </p:nvSpPr>
          <p:spPr>
            <a:xfrm>
              <a:off x="2267540" y="8479717"/>
              <a:ext cx="3212100" cy="7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C55A11"/>
                </a:buClr>
                <a:buSzPts val="1950"/>
              </a:pPr>
              <a:r>
                <a:rPr lang="uk-UA" sz="1350" b="1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ЕКОЛОГІЧНО-ЕТИЧНА ЦІННІСТЬ</a:t>
              </a:r>
              <a:endParaRPr sz="1350" b="1">
                <a:solidFill>
                  <a:srgbClr val="C55A1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7" name="Google Shape;357;gf92f5a530c_1_156"/>
            <p:cNvSpPr txBox="1"/>
            <p:nvPr/>
          </p:nvSpPr>
          <p:spPr>
            <a:xfrm>
              <a:off x="3122393" y="4108579"/>
              <a:ext cx="3435000" cy="8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1" tIns="25702" rIns="51421" bIns="25702" anchor="t" anchorCtr="0">
              <a:normAutofit/>
            </a:bodyPr>
            <a:lstStyle/>
            <a:p>
              <a:pPr algn="r">
                <a:buClr>
                  <a:schemeClr val="accent1"/>
                </a:buClr>
                <a:buSzPts val="1600"/>
              </a:pPr>
              <a:r>
                <a:rPr lang="uk-UA" sz="1385" b="1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НЕТЕРПИМІСТЬ ДО КОРУПЦІЇ</a:t>
              </a:r>
              <a:endParaRPr sz="1385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75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Широкоэкранный</PresentationFormat>
  <Paragraphs>149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Comic Sans MS</vt:lpstr>
      <vt:lpstr>Тема Office</vt:lpstr>
      <vt:lpstr>Виховна робота ґрунтується на загальнолюдських цінностях, культурних цінностях українського народу, цінностях громадянського (вільного демократичного) суспільства, принципах верховенства прав і свобод людини і громадянина, принципах, визначених Законом України «Про освіту».</vt:lpstr>
      <vt:lpstr>Загальнолюдські цінності не є вродженими, вони набуваються в процесі виховання.</vt:lpstr>
      <vt:lpstr>Цінності є фундаментом освіти та умовою формування людини та суспільства, які у своїй як професійній так і повсякденній діяльності зважують морально-етичний та публічний інтереси</vt:lpstr>
      <vt:lpstr>Національно-патріотичне виховання – один із головних векторів діяльності всього українського суспільства. Стратегічні підходи до національно-патріотичного виховання дітей та молоді в системі освіти визначено:</vt:lpstr>
      <vt:lpstr>Презентация PowerPoint</vt:lpstr>
      <vt:lpstr>Виховна робота ґрунтується на загальнолюдських цінностях, культурних цінностях українського народу, цінностях громадянського (вільного демократичного) суспільства, принципах верховенства прав і свобод людини і громадянина, принципах, визначених Законом України «Про освіту».</vt:lpstr>
      <vt:lpstr>Загальнолюдські цінності не є вродженими, вони набуваються в процесі виховання.</vt:lpstr>
      <vt:lpstr>Цінності є фундаментом освіти та умовою формування людини та суспільства, які у своїй як професійній так і повсякденній діяльності зважують морально-етичний та публічний інтереси</vt:lpstr>
      <vt:lpstr>Цінності є фундаментом освіти та умовою формування людини та суспільства, які у своїй як професійній так і повсякденній діяльності зважують морально-етичний та публічний інтереси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Виховна робота ґрунтується на загальнолюдських цінностях, культурних цінностях українського народу, цінностях громадянського (вільного демократичного) суспільства, принципах верховенства прав і свобод людини і громадянина, принципах, визначених Законом України «Про освіту».</dc:title>
  <dc:creator>Admin</dc:creator>
  <cp:lastModifiedBy>Admin</cp:lastModifiedBy>
  <cp:revision>1</cp:revision>
  <dcterms:created xsi:type="dcterms:W3CDTF">2023-12-11T07:29:46Z</dcterms:created>
  <dcterms:modified xsi:type="dcterms:W3CDTF">2023-12-11T07:29:54Z</dcterms:modified>
</cp:coreProperties>
</file>