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D36D9-8478-4C96-869B-30E62CB1A0ED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FBCF5-8A77-475A-9887-5A4AFA8DCA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97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15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8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92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06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92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9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4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995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85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5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354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32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6B81-9B7E-428B-BCDC-B77102A3F520}" type="datetimeFigureOut">
              <a:rPr lang="uk-UA" smtClean="0"/>
              <a:t>11.12.2023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696A-0F7C-473A-B994-F8D17374E5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15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1"/>
          <p:cNvSpPr txBox="1">
            <a:spLocks noGrp="1"/>
          </p:cNvSpPr>
          <p:nvPr>
            <p:ph type="ctrTitle"/>
          </p:nvPr>
        </p:nvSpPr>
        <p:spPr>
          <a:xfrm>
            <a:off x="5854575" y="708507"/>
            <a:ext cx="2359800" cy="1949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3200"/>
            </a:pPr>
            <a:endParaRPr sz="2215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ts val="3200"/>
            </a:pPr>
            <a:endParaRPr sz="2215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ts val="3200"/>
            </a:pPr>
            <a:endParaRPr sz="2215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ts val="3200"/>
            </a:pPr>
            <a:r>
              <a:rPr lang="uk-UA" sz="2215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БУЛІНГ (цькування)</a:t>
            </a:r>
            <a:r>
              <a:rPr lang="uk-UA" sz="1662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uk-UA" sz="1662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 моральне або фізичне насильство, агресія в будь-якій формі з метою викликати страх, тривогу і підпорядкувати собі людину.</a:t>
            </a:r>
            <a:br>
              <a:rPr lang="uk-UA" sz="1662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662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3211711" y="30873"/>
            <a:ext cx="3073484" cy="309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640" y="5449229"/>
            <a:ext cx="2488113" cy="15071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11"/>
          <p:cNvGrpSpPr/>
          <p:nvPr/>
        </p:nvGrpSpPr>
        <p:grpSpPr>
          <a:xfrm>
            <a:off x="4112897" y="2396278"/>
            <a:ext cx="4246053" cy="732934"/>
            <a:chOff x="564521" y="3542973"/>
            <a:chExt cx="6210194" cy="1286215"/>
          </a:xfrm>
        </p:grpSpPr>
        <p:sp>
          <p:nvSpPr>
            <p:cNvPr id="544" name="Google Shape;544;p11"/>
            <p:cNvSpPr/>
            <p:nvPr/>
          </p:nvSpPr>
          <p:spPr>
            <a:xfrm rot="10800000">
              <a:off x="564521" y="3723014"/>
              <a:ext cx="6210194" cy="969046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 rot="10800000">
              <a:off x="899157" y="3885670"/>
              <a:ext cx="5707177" cy="943518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 rot="10800000">
              <a:off x="899160" y="3542973"/>
              <a:ext cx="5810299" cy="1063868"/>
            </a:xfrm>
            <a:prstGeom prst="homePlate">
              <a:avLst>
                <a:gd name="adj" fmla="val 50000"/>
              </a:avLst>
            </a:prstGeom>
            <a:noFill/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3294" tIns="31638" rIns="63294" bIns="31638" anchor="ctr" anchorCtr="0">
              <a:noAutofit/>
            </a:bodyPr>
            <a:lstStyle/>
            <a:p>
              <a:pPr algn="ctr"/>
              <a:endParaRPr sz="124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1"/>
            <p:cNvSpPr txBox="1"/>
            <p:nvPr/>
          </p:nvSpPr>
          <p:spPr>
            <a:xfrm>
              <a:off x="1338715" y="3924507"/>
              <a:ext cx="5217543" cy="720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94" tIns="31638" rIns="63294" bIns="31638" anchor="b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2F5496"/>
                </a:buClr>
                <a:buSzPts val="3400"/>
              </a:pPr>
              <a:r>
                <a:rPr lang="uk-UA" sz="2354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ВИДИ БУЛІНГУ:</a:t>
              </a:r>
              <a:endParaRPr sz="2354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11"/>
          <p:cNvSpPr txBox="1"/>
          <p:nvPr/>
        </p:nvSpPr>
        <p:spPr>
          <a:xfrm>
            <a:off x="5861900" y="3109950"/>
            <a:ext cx="2561176" cy="44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поштовхи, побиття або порча особистих речей</a:t>
            </a:r>
            <a:endParaRPr sz="1246"/>
          </a:p>
        </p:txBody>
      </p:sp>
      <p:sp>
        <p:nvSpPr>
          <p:cNvPr id="549" name="Google Shape;549;p11"/>
          <p:cNvSpPr/>
          <p:nvPr/>
        </p:nvSpPr>
        <p:spPr>
          <a:xfrm>
            <a:off x="4176413" y="3111015"/>
            <a:ext cx="1540513" cy="3511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11"/>
          <p:cNvPicPr preferRelativeResize="0"/>
          <p:nvPr/>
        </p:nvPicPr>
        <p:blipFill rotWithShape="1">
          <a:blip r:embed="rId5">
            <a:alphaModFix/>
          </a:blip>
          <a:srcRect l="36429" t="2389" r="30981" b="58616"/>
          <a:stretch/>
        </p:blipFill>
        <p:spPr>
          <a:xfrm>
            <a:off x="3693537" y="3049296"/>
            <a:ext cx="542899" cy="45528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1"/>
          <p:cNvSpPr/>
          <p:nvPr/>
        </p:nvSpPr>
        <p:spPr>
          <a:xfrm>
            <a:off x="4176413" y="3664419"/>
            <a:ext cx="1540513" cy="351194"/>
          </a:xfrm>
          <a:prstGeom prst="roundRect">
            <a:avLst>
              <a:gd name="adj" fmla="val 16667"/>
            </a:avLst>
          </a:prstGeom>
          <a:solidFill>
            <a:srgbClr val="1CF5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11"/>
          <p:cNvPicPr preferRelativeResize="0"/>
          <p:nvPr/>
        </p:nvPicPr>
        <p:blipFill rotWithShape="1">
          <a:blip r:embed="rId5">
            <a:alphaModFix/>
          </a:blip>
          <a:srcRect l="37053" t="58634" r="33917" b="3971"/>
          <a:stretch/>
        </p:blipFill>
        <p:spPr>
          <a:xfrm>
            <a:off x="3696872" y="3658465"/>
            <a:ext cx="479541" cy="41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1"/>
          <p:cNvSpPr txBox="1"/>
          <p:nvPr/>
        </p:nvSpPr>
        <p:spPr>
          <a:xfrm>
            <a:off x="5861900" y="3637152"/>
            <a:ext cx="2497118" cy="44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образливі SMS, залякування через Інтернет</a:t>
            </a:r>
            <a:endParaRPr sz="1246"/>
          </a:p>
        </p:txBody>
      </p:sp>
      <p:sp>
        <p:nvSpPr>
          <p:cNvPr id="554" name="Google Shape;554;p11"/>
          <p:cNvSpPr/>
          <p:nvPr/>
        </p:nvSpPr>
        <p:spPr>
          <a:xfrm>
            <a:off x="4176413" y="4230490"/>
            <a:ext cx="1540513" cy="351194"/>
          </a:xfrm>
          <a:prstGeom prst="roundRect">
            <a:avLst>
              <a:gd name="adj" fmla="val 16667"/>
            </a:avLst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11"/>
          <p:cNvPicPr preferRelativeResize="0"/>
          <p:nvPr/>
        </p:nvPicPr>
        <p:blipFill rotWithShape="1">
          <a:blip r:embed="rId5">
            <a:alphaModFix/>
          </a:blip>
          <a:srcRect l="70288" b="58199"/>
          <a:stretch/>
        </p:blipFill>
        <p:spPr>
          <a:xfrm>
            <a:off x="3692225" y="4175451"/>
            <a:ext cx="484188" cy="477433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1"/>
          <p:cNvSpPr txBox="1"/>
          <p:nvPr/>
        </p:nvSpPr>
        <p:spPr>
          <a:xfrm>
            <a:off x="5817547" y="4735810"/>
            <a:ext cx="2433793" cy="49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погрози, глузування, наклеп, обзивання</a:t>
            </a:r>
            <a:endParaRPr sz="1246"/>
          </a:p>
        </p:txBody>
      </p:sp>
      <p:pic>
        <p:nvPicPr>
          <p:cNvPr id="557" name="Google Shape;557;p11"/>
          <p:cNvPicPr preferRelativeResize="0"/>
          <p:nvPr/>
        </p:nvPicPr>
        <p:blipFill rotWithShape="1">
          <a:blip r:embed="rId5">
            <a:alphaModFix/>
          </a:blip>
          <a:srcRect r="67143" b="57922"/>
          <a:stretch/>
        </p:blipFill>
        <p:spPr>
          <a:xfrm>
            <a:off x="3669883" y="4738591"/>
            <a:ext cx="542900" cy="48729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11"/>
          <p:cNvSpPr/>
          <p:nvPr/>
        </p:nvSpPr>
        <p:spPr>
          <a:xfrm>
            <a:off x="4201619" y="3129140"/>
            <a:ext cx="1481765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ФІЗИЧНИЙ</a:t>
            </a:r>
            <a:endParaRPr sz="1246"/>
          </a:p>
        </p:txBody>
      </p:sp>
      <p:sp>
        <p:nvSpPr>
          <p:cNvPr id="559" name="Google Shape;559;p11"/>
          <p:cNvSpPr/>
          <p:nvPr/>
        </p:nvSpPr>
        <p:spPr>
          <a:xfrm>
            <a:off x="4209913" y="3677086"/>
            <a:ext cx="1481765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КІБЕРБУЛІНГ</a:t>
            </a:r>
            <a:endParaRPr sz="1246"/>
          </a:p>
        </p:txBody>
      </p:sp>
      <p:sp>
        <p:nvSpPr>
          <p:cNvPr id="560" name="Google Shape;560;p11"/>
          <p:cNvSpPr/>
          <p:nvPr/>
        </p:nvSpPr>
        <p:spPr>
          <a:xfrm>
            <a:off x="4215006" y="4267588"/>
            <a:ext cx="1481765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СОЦІАЛЬНИЙ</a:t>
            </a:r>
            <a:endParaRPr sz="1246"/>
          </a:p>
        </p:txBody>
      </p:sp>
      <p:sp>
        <p:nvSpPr>
          <p:cNvPr id="561" name="Google Shape;561;p11"/>
          <p:cNvSpPr txBox="1"/>
          <p:nvPr/>
        </p:nvSpPr>
        <p:spPr>
          <a:xfrm>
            <a:off x="5851089" y="4350443"/>
            <a:ext cx="2561176" cy="44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  <a:buSzPts val="2000"/>
            </a:pPr>
            <a:r>
              <a:rPr lang="uk-UA" sz="1385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навмисне недопускання в роботі групи, трапези за обіднім столом, гри</a:t>
            </a:r>
            <a:endParaRPr sz="1246"/>
          </a:p>
        </p:txBody>
      </p:sp>
      <p:sp>
        <p:nvSpPr>
          <p:cNvPr id="562" name="Google Shape;562;p11"/>
          <p:cNvSpPr/>
          <p:nvPr/>
        </p:nvSpPr>
        <p:spPr>
          <a:xfrm>
            <a:off x="4201619" y="4806641"/>
            <a:ext cx="1515307" cy="35119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1"/>
          <p:cNvSpPr/>
          <p:nvPr/>
        </p:nvSpPr>
        <p:spPr>
          <a:xfrm>
            <a:off x="4201618" y="4846299"/>
            <a:ext cx="1481765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ВЕРБАЛЬНИЙ</a:t>
            </a:r>
            <a:endParaRPr sz="1246"/>
          </a:p>
        </p:txBody>
      </p:sp>
      <p:sp>
        <p:nvSpPr>
          <p:cNvPr id="564" name="Google Shape;564;p11"/>
          <p:cNvSpPr txBox="1"/>
          <p:nvPr/>
        </p:nvSpPr>
        <p:spPr>
          <a:xfrm>
            <a:off x="3710022" y="5514971"/>
            <a:ext cx="3435078" cy="43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F5496"/>
              </a:buClr>
              <a:buSzPts val="3400"/>
            </a:pPr>
            <a:r>
              <a:rPr lang="uk-UA" sz="2354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КУДИ ЗВЕРНУТИСЯ У  </a:t>
            </a:r>
            <a:r>
              <a:rPr lang="uk-UA" sz="2354">
                <a:solidFill>
                  <a:srgbClr val="2F5496"/>
                </a:solidFill>
              </a:rPr>
              <a:t>В </a:t>
            </a:r>
            <a:r>
              <a:rPr lang="uk-UA" sz="2354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РАЗІ БУЛІНГУ?</a:t>
            </a:r>
            <a:endParaRPr sz="2354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7014" y="5535462"/>
            <a:ext cx="394617" cy="39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1"/>
          <p:cNvSpPr/>
          <p:nvPr/>
        </p:nvSpPr>
        <p:spPr>
          <a:xfrm>
            <a:off x="6812353" y="5233153"/>
            <a:ext cx="891133" cy="3511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1"/>
          <p:cNvSpPr/>
          <p:nvPr/>
        </p:nvSpPr>
        <p:spPr>
          <a:xfrm>
            <a:off x="6628736" y="5194454"/>
            <a:ext cx="1257747" cy="40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221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102</a:t>
            </a:r>
            <a:endParaRPr sz="1246"/>
          </a:p>
        </p:txBody>
      </p:sp>
      <p:pic>
        <p:nvPicPr>
          <p:cNvPr id="568" name="Google Shape;56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59673" y="5147058"/>
            <a:ext cx="461418" cy="461418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1"/>
          <p:cNvSpPr txBox="1"/>
          <p:nvPr/>
        </p:nvSpPr>
        <p:spPr>
          <a:xfrm>
            <a:off x="7504103" y="5483916"/>
            <a:ext cx="982626" cy="41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1400"/>
            </a:pPr>
            <a:r>
              <a:rPr lang="uk-UA" sz="969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Національна поліція</a:t>
            </a:r>
            <a:endParaRPr sz="1246"/>
          </a:p>
        </p:txBody>
      </p:sp>
      <p:sp>
        <p:nvSpPr>
          <p:cNvPr id="570" name="Google Shape;570;p11"/>
          <p:cNvSpPr/>
          <p:nvPr/>
        </p:nvSpPr>
        <p:spPr>
          <a:xfrm>
            <a:off x="5383077" y="5935604"/>
            <a:ext cx="1630115" cy="3511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1"/>
          <p:cNvSpPr/>
          <p:nvPr/>
        </p:nvSpPr>
        <p:spPr>
          <a:xfrm>
            <a:off x="5278750" y="5950555"/>
            <a:ext cx="1863738" cy="3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93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0 800 213 103</a:t>
            </a:r>
            <a:endParaRPr sz="1246"/>
          </a:p>
        </p:txBody>
      </p:sp>
      <p:pic>
        <p:nvPicPr>
          <p:cNvPr id="572" name="Google Shape;572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10460" y="5831661"/>
            <a:ext cx="478482" cy="47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1"/>
          <p:cNvSpPr txBox="1"/>
          <p:nvPr/>
        </p:nvSpPr>
        <p:spPr>
          <a:xfrm>
            <a:off x="6650918" y="6395962"/>
            <a:ext cx="1397564" cy="41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1400"/>
            </a:pPr>
            <a:r>
              <a:rPr lang="uk-UA" sz="969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Центр надання безоплатної правової допомоги</a:t>
            </a:r>
            <a:endParaRPr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4177220" y="825478"/>
            <a:ext cx="1750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Хлібичинська</a:t>
            </a:r>
            <a:r>
              <a:rPr lang="ru-RU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гімназія</a:t>
            </a:r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05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2"/>
          <p:cNvSpPr txBox="1">
            <a:spLocks noGrp="1"/>
          </p:cNvSpPr>
          <p:nvPr>
            <p:ph type="ctrTitle"/>
          </p:nvPr>
        </p:nvSpPr>
        <p:spPr>
          <a:xfrm>
            <a:off x="6110175" y="245129"/>
            <a:ext cx="2359800" cy="24590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3294" tIns="31638" rIns="63294" bIns="31638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3200"/>
            </a:pPr>
            <a:r>
              <a:rPr lang="uk-UA" sz="2008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МОТИВАЦІЄЮ ДО БУЛІНГУ </a:t>
            </a:r>
            <a:r>
              <a:rPr lang="uk-UA" sz="1454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стають заздрість, помста, відчуття неприязні, прагнення відновити справедливість; боротьба за владу; потреба підпорядкування лідерові, нейтралізації суперника, самоствердження тощо.</a:t>
            </a:r>
            <a:br>
              <a:rPr lang="uk-UA" sz="1454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454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0628">
            <a:off x="3231868" y="-34684"/>
            <a:ext cx="3073484" cy="309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640" y="5449229"/>
            <a:ext cx="2488113" cy="1507169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2"/>
          <p:cNvSpPr/>
          <p:nvPr/>
        </p:nvSpPr>
        <p:spPr>
          <a:xfrm>
            <a:off x="4395699" y="2576252"/>
            <a:ext cx="3554956" cy="5243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39000">
                <a:srgbClr val="FFFF00"/>
              </a:gs>
              <a:gs pos="62000">
                <a:srgbClr val="FFFF00"/>
              </a:gs>
              <a:gs pos="100000">
                <a:srgbClr val="F4F76D">
                  <a:alpha val="5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2"/>
          <p:cNvSpPr txBox="1"/>
          <p:nvPr/>
        </p:nvSpPr>
        <p:spPr>
          <a:xfrm>
            <a:off x="4363466" y="2560071"/>
            <a:ext cx="3660992" cy="63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F5496"/>
              </a:buClr>
              <a:buSzPts val="3400"/>
            </a:pPr>
            <a:r>
              <a:rPr lang="uk-UA" sz="2354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СТРУКТУРА УЧАСНИКІВ БУЛІНГУ:</a:t>
            </a:r>
            <a:endParaRPr sz="2354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6027224" y="4876948"/>
            <a:ext cx="1481765" cy="23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10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ПОСЛІДОВНИК</a:t>
            </a:r>
            <a:endParaRPr sz="1108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6114849" y="5409114"/>
            <a:ext cx="1306516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КРИВДНИК</a:t>
            </a:r>
            <a:endParaRPr sz="1246"/>
          </a:p>
        </p:txBody>
      </p:sp>
      <p:sp>
        <p:nvSpPr>
          <p:cNvPr id="585" name="Google Shape;585;p12"/>
          <p:cNvSpPr/>
          <p:nvPr/>
        </p:nvSpPr>
        <p:spPr>
          <a:xfrm>
            <a:off x="6112625" y="4061626"/>
            <a:ext cx="1481765" cy="57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10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ПАСИВНІ СПОСТЕРІГАЧІ-ПРИХИЛЬНИКИ</a:t>
            </a:r>
            <a:endParaRPr sz="1108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86" name="Google Shape;586;p12"/>
          <p:cNvSpPr/>
          <p:nvPr/>
        </p:nvSpPr>
        <p:spPr>
          <a:xfrm>
            <a:off x="6246470" y="3369554"/>
            <a:ext cx="1481765" cy="57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10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АКТИВНІ СПОСТЕРІГАЧІ-ПРИХИЛЬНИКИ</a:t>
            </a:r>
            <a:endParaRPr sz="1108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87" name="Google Shape;587;p12"/>
          <p:cNvSpPr/>
          <p:nvPr/>
        </p:nvSpPr>
        <p:spPr>
          <a:xfrm>
            <a:off x="4891103" y="5413999"/>
            <a:ext cx="1589464" cy="2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385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ЖЕРТВА</a:t>
            </a:r>
            <a:endParaRPr sz="1246"/>
          </a:p>
        </p:txBody>
      </p:sp>
      <p:sp>
        <p:nvSpPr>
          <p:cNvPr id="588" name="Google Shape;588;p12"/>
          <p:cNvSpPr/>
          <p:nvPr/>
        </p:nvSpPr>
        <p:spPr>
          <a:xfrm>
            <a:off x="4633084" y="4706488"/>
            <a:ext cx="1481765" cy="57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10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АКТИВНІ СПОСТЕРІГАЧІ-ЗАХИСНИКИ</a:t>
            </a:r>
            <a:endParaRPr sz="1108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89" name="Google Shape;589;p12"/>
          <p:cNvSpPr/>
          <p:nvPr/>
        </p:nvSpPr>
        <p:spPr>
          <a:xfrm>
            <a:off x="4454575" y="4029994"/>
            <a:ext cx="1481765" cy="57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10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ПАСИВНІ СПОСТЕРІГАЧІ-ЗАХИСНИКИ</a:t>
            </a:r>
            <a:endParaRPr sz="1108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90" name="Google Shape;590;p12"/>
          <p:cNvSpPr/>
          <p:nvPr/>
        </p:nvSpPr>
        <p:spPr>
          <a:xfrm>
            <a:off x="4264930" y="3426965"/>
            <a:ext cx="1481765" cy="40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ctr"/>
            <a:r>
              <a:rPr lang="uk-UA" sz="1108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БАЙДУЖІ СПОСТЕРІГАЧІ</a:t>
            </a:r>
            <a:endParaRPr sz="1108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591" name="Google Shape;591;p12"/>
          <p:cNvGrpSpPr/>
          <p:nvPr/>
        </p:nvGrpSpPr>
        <p:grpSpPr>
          <a:xfrm>
            <a:off x="4098073" y="3549643"/>
            <a:ext cx="1587762" cy="412041"/>
            <a:chOff x="543105" y="5034968"/>
            <a:chExt cx="2293434" cy="595171"/>
          </a:xfrm>
        </p:grpSpPr>
        <p:cxnSp>
          <p:nvCxnSpPr>
            <p:cNvPr id="592" name="Google Shape;592;p12"/>
            <p:cNvCxnSpPr/>
            <p:nvPr/>
          </p:nvCxnSpPr>
          <p:spPr>
            <a:xfrm>
              <a:off x="543105" y="5034968"/>
              <a:ext cx="533983" cy="595171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3" name="Google Shape;593;p12"/>
            <p:cNvCxnSpPr/>
            <p:nvPr/>
          </p:nvCxnSpPr>
          <p:spPr>
            <a:xfrm>
              <a:off x="1045399" y="5598513"/>
              <a:ext cx="1791140" cy="18646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94" name="Google Shape;594;p12"/>
          <p:cNvGrpSpPr/>
          <p:nvPr/>
        </p:nvGrpSpPr>
        <p:grpSpPr>
          <a:xfrm>
            <a:off x="4158933" y="4240331"/>
            <a:ext cx="1587762" cy="412041"/>
            <a:chOff x="543105" y="5034968"/>
            <a:chExt cx="2293434" cy="595171"/>
          </a:xfrm>
        </p:grpSpPr>
        <p:cxnSp>
          <p:nvCxnSpPr>
            <p:cNvPr id="595" name="Google Shape;595;p12"/>
            <p:cNvCxnSpPr/>
            <p:nvPr/>
          </p:nvCxnSpPr>
          <p:spPr>
            <a:xfrm>
              <a:off x="543105" y="5034968"/>
              <a:ext cx="533983" cy="595171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6" name="Google Shape;596;p12"/>
            <p:cNvCxnSpPr/>
            <p:nvPr/>
          </p:nvCxnSpPr>
          <p:spPr>
            <a:xfrm>
              <a:off x="1045399" y="5598513"/>
              <a:ext cx="1791140" cy="18646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97" name="Google Shape;597;p12"/>
          <p:cNvGrpSpPr/>
          <p:nvPr/>
        </p:nvGrpSpPr>
        <p:grpSpPr>
          <a:xfrm>
            <a:off x="4332804" y="4947842"/>
            <a:ext cx="1587762" cy="412041"/>
            <a:chOff x="543105" y="5034968"/>
            <a:chExt cx="2293434" cy="595171"/>
          </a:xfrm>
        </p:grpSpPr>
        <p:cxnSp>
          <p:nvCxnSpPr>
            <p:cNvPr id="598" name="Google Shape;598;p12"/>
            <p:cNvCxnSpPr/>
            <p:nvPr/>
          </p:nvCxnSpPr>
          <p:spPr>
            <a:xfrm>
              <a:off x="543105" y="5034968"/>
              <a:ext cx="533983" cy="595171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9" name="Google Shape;599;p12"/>
            <p:cNvCxnSpPr/>
            <p:nvPr/>
          </p:nvCxnSpPr>
          <p:spPr>
            <a:xfrm>
              <a:off x="1045399" y="5598513"/>
              <a:ext cx="1791140" cy="18646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00" name="Google Shape;600;p12"/>
          <p:cNvGrpSpPr/>
          <p:nvPr/>
        </p:nvGrpSpPr>
        <p:grpSpPr>
          <a:xfrm flipH="1">
            <a:off x="6362893" y="3569007"/>
            <a:ext cx="1587762" cy="412041"/>
            <a:chOff x="543105" y="5034968"/>
            <a:chExt cx="2293434" cy="595171"/>
          </a:xfrm>
        </p:grpSpPr>
        <p:cxnSp>
          <p:nvCxnSpPr>
            <p:cNvPr id="601" name="Google Shape;601;p12"/>
            <p:cNvCxnSpPr/>
            <p:nvPr/>
          </p:nvCxnSpPr>
          <p:spPr>
            <a:xfrm>
              <a:off x="543105" y="5034968"/>
              <a:ext cx="533983" cy="595171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2" name="Google Shape;602;p12"/>
            <p:cNvCxnSpPr/>
            <p:nvPr/>
          </p:nvCxnSpPr>
          <p:spPr>
            <a:xfrm>
              <a:off x="1045399" y="5598513"/>
              <a:ext cx="1791140" cy="18646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03" name="Google Shape;603;p12"/>
          <p:cNvGrpSpPr/>
          <p:nvPr/>
        </p:nvGrpSpPr>
        <p:grpSpPr>
          <a:xfrm flipH="1">
            <a:off x="6256101" y="4282974"/>
            <a:ext cx="1587762" cy="412041"/>
            <a:chOff x="543105" y="5034968"/>
            <a:chExt cx="2293434" cy="595171"/>
          </a:xfrm>
        </p:grpSpPr>
        <p:cxnSp>
          <p:nvCxnSpPr>
            <p:cNvPr id="604" name="Google Shape;604;p12"/>
            <p:cNvCxnSpPr/>
            <p:nvPr/>
          </p:nvCxnSpPr>
          <p:spPr>
            <a:xfrm>
              <a:off x="543105" y="5034968"/>
              <a:ext cx="533983" cy="595171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5" name="Google Shape;605;p12"/>
            <p:cNvCxnSpPr/>
            <p:nvPr/>
          </p:nvCxnSpPr>
          <p:spPr>
            <a:xfrm>
              <a:off x="1045399" y="5598513"/>
              <a:ext cx="1791140" cy="18646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06" name="Google Shape;606;p12"/>
          <p:cNvGrpSpPr/>
          <p:nvPr/>
        </p:nvGrpSpPr>
        <p:grpSpPr>
          <a:xfrm flipH="1">
            <a:off x="6218250" y="4938856"/>
            <a:ext cx="1587762" cy="412041"/>
            <a:chOff x="543105" y="5034968"/>
            <a:chExt cx="2293434" cy="595171"/>
          </a:xfrm>
        </p:grpSpPr>
        <p:cxnSp>
          <p:nvCxnSpPr>
            <p:cNvPr id="607" name="Google Shape;607;p12"/>
            <p:cNvCxnSpPr/>
            <p:nvPr/>
          </p:nvCxnSpPr>
          <p:spPr>
            <a:xfrm>
              <a:off x="543105" y="5034968"/>
              <a:ext cx="533983" cy="595171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8" name="Google Shape;608;p12"/>
            <p:cNvCxnSpPr/>
            <p:nvPr/>
          </p:nvCxnSpPr>
          <p:spPr>
            <a:xfrm>
              <a:off x="1045399" y="5598513"/>
              <a:ext cx="1791140" cy="18646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09" name="Google Shape;60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0695" y="5688908"/>
            <a:ext cx="1599468" cy="111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723526" y="3126265"/>
            <a:ext cx="861195" cy="63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9023" y="3137676"/>
            <a:ext cx="783607" cy="71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2"/>
          <p:cNvPicPr preferRelativeResize="0"/>
          <p:nvPr/>
        </p:nvPicPr>
        <p:blipFill rotWithShape="1">
          <a:blip r:embed="rId8">
            <a:alphaModFix/>
          </a:blip>
          <a:srcRect l="24311" t="-3597" r="41111" b="-1666"/>
          <a:stretch/>
        </p:blipFill>
        <p:spPr>
          <a:xfrm>
            <a:off x="3985958" y="3770539"/>
            <a:ext cx="377508" cy="82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2"/>
          <p:cNvPicPr preferRelativeResize="0"/>
          <p:nvPr/>
        </p:nvPicPr>
        <p:blipFill rotWithShape="1">
          <a:blip r:embed="rId9">
            <a:alphaModFix/>
          </a:blip>
          <a:srcRect l="18346" t="9238" r="11925" b="6044"/>
          <a:stretch/>
        </p:blipFill>
        <p:spPr>
          <a:xfrm>
            <a:off x="4049425" y="4668564"/>
            <a:ext cx="795504" cy="96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96137" y="3818523"/>
            <a:ext cx="510900" cy="77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7489653" y="4683839"/>
            <a:ext cx="710666" cy="9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20939140">
            <a:off x="3492423" y="296567"/>
            <a:ext cx="27973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Хлібичинська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гімназія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9479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Широкоэкранный</PresentationFormat>
  <Paragraphs>31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Тема Office</vt:lpstr>
      <vt:lpstr>   БУЛІНГ (цькування)– це моральне або фізичне насильство, агресія в будь-якій формі з метою викликати страх, тривогу і підпорядкувати собі людину. </vt:lpstr>
      <vt:lpstr>МОТИВАЦІЄЮ ДО БУЛІНГУ стають заздрість, помста, відчуття неприязні, прагнення відновити справедливість; боротьба за владу; потреба підпорядкування лідерові, нейтралізації суперника, самоствердження тощо.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БУЛІНГ (цькування)– це моральне або фізичне насильство, агресія в будь-якій формі з метою викликати страх, тривогу і підпорядкувати собі людину. </dc:title>
  <dc:creator>Admin</dc:creator>
  <cp:lastModifiedBy>Admin</cp:lastModifiedBy>
  <cp:revision>1</cp:revision>
  <dcterms:created xsi:type="dcterms:W3CDTF">2023-12-11T07:34:54Z</dcterms:created>
  <dcterms:modified xsi:type="dcterms:W3CDTF">2023-12-11T07:35:03Z</dcterms:modified>
</cp:coreProperties>
</file>