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262" r:id="rId3"/>
    <p:sldId id="258" r:id="rId4"/>
    <p:sldId id="259" r:id="rId5"/>
    <p:sldId id="263" r:id="rId6"/>
    <p:sldId id="264" r:id="rId7"/>
    <p:sldId id="265" r:id="rId8"/>
    <p:sldId id="266" r:id="rId9"/>
    <p:sldId id="271" r:id="rId10"/>
    <p:sldId id="279" r:id="rId11"/>
    <p:sldId id="267" r:id="rId12"/>
    <p:sldId id="268" r:id="rId13"/>
    <p:sldId id="269" r:id="rId14"/>
    <p:sldId id="270" r:id="rId15"/>
    <p:sldId id="297" r:id="rId16"/>
    <p:sldId id="298" r:id="rId17"/>
    <p:sldId id="277" r:id="rId18"/>
    <p:sldId id="278" r:id="rId19"/>
    <p:sldId id="280" r:id="rId20"/>
    <p:sldId id="281" r:id="rId21"/>
    <p:sldId id="273" r:id="rId22"/>
    <p:sldId id="274" r:id="rId23"/>
    <p:sldId id="275" r:id="rId24"/>
    <p:sldId id="291" r:id="rId25"/>
    <p:sldId id="289" r:id="rId26"/>
    <p:sldId id="276" r:id="rId27"/>
    <p:sldId id="283" r:id="rId28"/>
    <p:sldId id="285" r:id="rId29"/>
    <p:sldId id="286" r:id="rId30"/>
    <p:sldId id="287" r:id="rId31"/>
    <p:sldId id="299" r:id="rId32"/>
    <p:sldId id="300" r:id="rId33"/>
    <p:sldId id="288" r:id="rId34"/>
    <p:sldId id="290" r:id="rId35"/>
    <p:sldId id="292" r:id="rId36"/>
    <p:sldId id="293" r:id="rId37"/>
    <p:sldId id="294" r:id="rId38"/>
    <p:sldId id="295" r:id="rId39"/>
    <p:sldId id="296" r:id="rId4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347" autoAdjust="0"/>
    <p:restoredTop sz="94660"/>
  </p:normalViewPr>
  <p:slideViewPr>
    <p:cSldViewPr>
      <p:cViewPr>
        <p:scale>
          <a:sx n="37" d="100"/>
          <a:sy n="37" d="100"/>
        </p:scale>
        <p:origin x="-2244" y="-7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DFA28-87F8-40C8-9560-6BEF5C9E4EF3}" type="datetimeFigureOut">
              <a:rPr lang="ru-RU" smtClean="0"/>
              <a:t>28.02.2017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4F74E-87E3-4B59-9E87-2E297F912FF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DFA28-87F8-40C8-9560-6BEF5C9E4EF3}" type="datetimeFigureOut">
              <a:rPr lang="ru-RU" smtClean="0"/>
              <a:t>28.02.2017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4F74E-87E3-4B59-9E87-2E297F912FF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DFA28-87F8-40C8-9560-6BEF5C9E4EF3}" type="datetimeFigureOut">
              <a:rPr lang="ru-RU" smtClean="0"/>
              <a:t>28.02.2017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4F74E-87E3-4B59-9E87-2E297F912FF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Пользовательский макет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/>
              <a:pPr/>
              <a:t>28.02.2017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/>
              <a:pPr/>
              <a:t>28.02.2017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DFA28-87F8-40C8-9560-6BEF5C9E4EF3}" type="datetimeFigureOut">
              <a:rPr lang="ru-RU" smtClean="0"/>
              <a:t>28.02.2017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4F74E-87E3-4B59-9E87-2E297F912FF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DFA28-87F8-40C8-9560-6BEF5C9E4EF3}" type="datetimeFigureOut">
              <a:rPr lang="ru-RU" smtClean="0"/>
              <a:t>28.02.2017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4F74E-87E3-4B59-9E87-2E297F912FF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DFA28-87F8-40C8-9560-6BEF5C9E4EF3}" type="datetimeFigureOut">
              <a:rPr lang="ru-RU" smtClean="0"/>
              <a:t>28.02.2017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4F74E-87E3-4B59-9E87-2E297F912FF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DFA28-87F8-40C8-9560-6BEF5C9E4EF3}" type="datetimeFigureOut">
              <a:rPr lang="ru-RU" smtClean="0"/>
              <a:t>28.02.2017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4F74E-87E3-4B59-9E87-2E297F912FF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DFA28-87F8-40C8-9560-6BEF5C9E4EF3}" type="datetimeFigureOut">
              <a:rPr lang="ru-RU" smtClean="0"/>
              <a:t>28.02.2017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4F74E-87E3-4B59-9E87-2E297F912FF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DFA28-87F8-40C8-9560-6BEF5C9E4EF3}" type="datetimeFigureOut">
              <a:rPr lang="ru-RU" smtClean="0"/>
              <a:t>28.02.2017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4F74E-87E3-4B59-9E87-2E297F912FF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DFA28-87F8-40C8-9560-6BEF5C9E4EF3}" type="datetimeFigureOut">
              <a:rPr lang="ru-RU" smtClean="0"/>
              <a:t>28.02.2017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4F74E-87E3-4B59-9E87-2E297F912FF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DFA28-87F8-40C8-9560-6BEF5C9E4EF3}" type="datetimeFigureOut">
              <a:rPr lang="ru-RU" smtClean="0"/>
              <a:t>28.02.2017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4F74E-87E3-4B59-9E87-2E297F912FF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5DFA28-87F8-40C8-9560-6BEF5C9E4EF3}" type="datetimeFigureOut">
              <a:rPr lang="ru-RU" smtClean="0"/>
              <a:t>28.02.2017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04F74E-87E3-4B59-9E87-2E297F912FF4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Relationship Id="rId9" Type="http://schemas.openxmlformats.org/officeDocument/2006/relationships/image" Target="../media/image11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image" Target="../media/image67.jpeg"/><Relationship Id="rId7" Type="http://schemas.openxmlformats.org/officeDocument/2006/relationships/image" Target="../media/image71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7" Type="http://schemas.openxmlformats.org/officeDocument/2006/relationships/image" Target="../media/image81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jpeg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5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9.jpeg"/><Relationship Id="rId4" Type="http://schemas.openxmlformats.org/officeDocument/2006/relationships/image" Target="../media/image108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5.jpeg"/><Relationship Id="rId4" Type="http://schemas.openxmlformats.org/officeDocument/2006/relationships/image" Target="../media/image114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9.jpeg"/><Relationship Id="rId4" Type="http://schemas.openxmlformats.org/officeDocument/2006/relationships/image" Target="../media/image118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hyperlink" Target="mailto:karhivkaskhool@mail.ru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jpeg"/><Relationship Id="rId11" Type="http://schemas.openxmlformats.org/officeDocument/2006/relationships/image" Target="../media/image22.jpeg"/><Relationship Id="rId5" Type="http://schemas.openxmlformats.org/officeDocument/2006/relationships/image" Target="../media/image16.jpeg"/><Relationship Id="rId10" Type="http://schemas.openxmlformats.org/officeDocument/2006/relationships/image" Target="../media/image21.jpeg"/><Relationship Id="rId4" Type="http://schemas.openxmlformats.org/officeDocument/2006/relationships/image" Target="../media/image15.jpeg"/><Relationship Id="rId9" Type="http://schemas.openxmlformats.org/officeDocument/2006/relationships/image" Target="../media/image20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:\стенд\Новая папка\IMAG114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99410" cy="6854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5" name="WordArt 7"/>
          <p:cNvSpPr>
            <a:spLocks noChangeArrowheads="1" noChangeShapeType="1" noTextEdit="1"/>
          </p:cNvSpPr>
          <p:nvPr/>
        </p:nvSpPr>
        <p:spPr bwMode="auto">
          <a:xfrm>
            <a:off x="567257" y="4869160"/>
            <a:ext cx="8064896" cy="1749425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6227"/>
              </a:avLst>
            </a:prstTxWarp>
          </a:bodyPr>
          <a:lstStyle/>
          <a:p>
            <a:pPr algn="ctr"/>
            <a:r>
              <a:rPr lang="ru-RU" sz="3600" kern="10" dirty="0" err="1">
                <a:ln w="9525">
                  <a:solidFill>
                    <a:schemeClr val="bg1"/>
                  </a:solidFill>
                  <a:round/>
                  <a:headEnd/>
                  <a:tailEnd/>
                </a:ln>
                <a:latin typeface="Impact"/>
              </a:rPr>
              <a:t>Кархівська</a:t>
            </a:r>
            <a:r>
              <a:rPr lang="ru-RU" sz="3600" kern="10" dirty="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latin typeface="Impact"/>
              </a:rPr>
              <a:t> ЗОШ І-ІІ </a:t>
            </a:r>
            <a:r>
              <a:rPr lang="ru-RU" sz="3600" kern="10" dirty="0" err="1" smtClean="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latin typeface="Impact"/>
              </a:rPr>
              <a:t>ступенів</a:t>
            </a:r>
            <a:endParaRPr lang="ru-RU" sz="3600" kern="10" dirty="0">
              <a:ln w="9525">
                <a:solidFill>
                  <a:schemeClr val="bg1"/>
                </a:solidFill>
                <a:round/>
                <a:headEnd/>
                <a:tailEnd/>
              </a:ln>
              <a:latin typeface="Impact"/>
            </a:endParaRPr>
          </a:p>
        </p:txBody>
      </p:sp>
    </p:spTree>
    <p:extLst>
      <p:ext uri="{BB962C8B-B14F-4D97-AF65-F5344CB8AC3E}">
        <p14:creationId xmlns:p14="http://schemas.microsoft.com/office/powerpoint/2010/main" val="493726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3600" b="1" i="1" dirty="0" smtClean="0">
                <a:solidFill>
                  <a:srgbClr val="FF0000"/>
                </a:solidFill>
                <a:latin typeface="Calibri" pitchFamily="34" charset="0"/>
              </a:rPr>
              <a:t>Спортивні змагання</a:t>
            </a:r>
            <a:endParaRPr lang="ru-RU" sz="3600" b="1" i="1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 descr="D:\фото\день захісника\IMG_194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96752"/>
            <a:ext cx="2915816" cy="2186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D:\фото\день захісника\IMG_196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3360" y="1340768"/>
            <a:ext cx="2915816" cy="2186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D:\фото\кленовый листок\IMG_167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39"/>
          <a:stretch/>
        </p:blipFill>
        <p:spPr bwMode="auto">
          <a:xfrm>
            <a:off x="6480311" y="1187218"/>
            <a:ext cx="2663687" cy="2726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content.e-schools.info/cache/53/67/536753fdbc7cd3160723ebd111e139b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7933" y="4067690"/>
            <a:ext cx="3227512" cy="2420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content.e-schools.info/cache/a3/a6/a3a6ffa8ebb12a409b41638c6ba374d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0222" y="3881686"/>
            <a:ext cx="3246276" cy="2434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4429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476672"/>
            <a:ext cx="4474840" cy="2476872"/>
          </a:xfrm>
        </p:spPr>
        <p:txBody>
          <a:bodyPr/>
          <a:lstStyle/>
          <a:p>
            <a:pPr marL="0" indent="0" algn="ctr">
              <a:buNone/>
            </a:pPr>
            <a:r>
              <a:rPr lang="uk-UA" i="1" dirty="0" smtClean="0"/>
              <a:t>«Міжпредметні зв'язки та інтерактивні технології на уроках природничого циклу»</a:t>
            </a:r>
            <a:endParaRPr lang="ru-RU" i="1" dirty="0"/>
          </a:p>
        </p:txBody>
      </p:sp>
      <p:pic>
        <p:nvPicPr>
          <p:cNvPr id="4" name="Picture 7" descr="D:\фото\педагоги\IMG_135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8524" y="264945"/>
            <a:ext cx="2430436" cy="3240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E:\DSCN230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3182" y="3717032"/>
            <a:ext cx="3773412" cy="2830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E:\DSCN231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54" y="2576098"/>
            <a:ext cx="4079690" cy="3060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2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620688"/>
            <a:ext cx="5266928" cy="2116832"/>
          </a:xfrm>
        </p:spPr>
        <p:txBody>
          <a:bodyPr/>
          <a:lstStyle/>
          <a:p>
            <a:pPr marL="0" indent="0" algn="ctr">
              <a:buNone/>
            </a:pPr>
            <a:r>
              <a:rPr lang="uk-UA" i="1" dirty="0" smtClean="0"/>
              <a:t>«Інноваційні форми і методи роботи на уроках російської мови і зарубіжної літератури»</a:t>
            </a:r>
            <a:endParaRPr lang="ru-RU" i="1" dirty="0"/>
          </a:p>
        </p:txBody>
      </p:sp>
      <p:pic>
        <p:nvPicPr>
          <p:cNvPr id="4" name="Picture 2" descr="D:\фото\презентацыя\DSCN228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924944"/>
            <a:ext cx="3750768" cy="281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D:\фото\презентацыя\DSCN232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7078" y="3919287"/>
            <a:ext cx="3816424" cy="2862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D:\фото\презентацыя\DSCN231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21" t="38779" r="55675"/>
          <a:stretch/>
        </p:blipFill>
        <p:spPr bwMode="auto">
          <a:xfrm>
            <a:off x="6372200" y="404664"/>
            <a:ext cx="1872208" cy="3268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8379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548680"/>
            <a:ext cx="4762872" cy="1900808"/>
          </a:xfrm>
        </p:spPr>
        <p:txBody>
          <a:bodyPr/>
          <a:lstStyle/>
          <a:p>
            <a:pPr marL="0" indent="0" algn="ctr">
              <a:buNone/>
            </a:pPr>
            <a:r>
              <a:rPr lang="uk-UA" i="1" dirty="0" smtClean="0"/>
              <a:t>«Розвиток мовленнєвого спілкування молодших школярів»</a:t>
            </a:r>
            <a:endParaRPr lang="ru-RU" i="1" dirty="0"/>
          </a:p>
        </p:txBody>
      </p:sp>
      <p:pic>
        <p:nvPicPr>
          <p:cNvPr id="4" name="Picture 9" descr="C:\Users\jeep\Downloads\4b222cafdb97b9682acb2744ce0e6b6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8415" y="517757"/>
            <a:ext cx="2322258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J:\DCIM\100MEDIA\IMAG038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065929"/>
            <a:ext cx="4571999" cy="2734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J:\DCIM\100MEDIA\IMAG037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1616" y="4204144"/>
            <a:ext cx="3275856" cy="1959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625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234895"/>
            <a:ext cx="4186808" cy="4525963"/>
          </a:xfrm>
        </p:spPr>
        <p:txBody>
          <a:bodyPr/>
          <a:lstStyle/>
          <a:p>
            <a:pPr marL="0" indent="0" algn="ctr">
              <a:buNone/>
            </a:pPr>
            <a:r>
              <a:rPr lang="ru-RU" i="1" dirty="0" smtClean="0"/>
              <a:t>«</a:t>
            </a:r>
            <a:r>
              <a:rPr lang="ru-RU" i="1" dirty="0" err="1" smtClean="0"/>
              <a:t>Розвиток</a:t>
            </a:r>
            <a:r>
              <a:rPr lang="ru-RU" i="1" dirty="0" smtClean="0"/>
              <a:t> </a:t>
            </a:r>
            <a:r>
              <a:rPr lang="ru-RU" i="1" dirty="0" err="1" smtClean="0"/>
              <a:t>пізнавального</a:t>
            </a:r>
            <a:r>
              <a:rPr lang="ru-RU" i="1" dirty="0" smtClean="0"/>
              <a:t> </a:t>
            </a:r>
            <a:r>
              <a:rPr lang="ru-RU" i="1" dirty="0" err="1" smtClean="0"/>
              <a:t>інтересу</a:t>
            </a:r>
            <a:r>
              <a:rPr lang="ru-RU" i="1" dirty="0" smtClean="0"/>
              <a:t> </a:t>
            </a:r>
            <a:r>
              <a:rPr lang="ru-RU" i="1" dirty="0" err="1" smtClean="0"/>
              <a:t>учнів</a:t>
            </a:r>
            <a:r>
              <a:rPr lang="ru-RU" i="1" dirty="0" smtClean="0"/>
              <a:t> на уроках у </a:t>
            </a:r>
            <a:r>
              <a:rPr lang="ru-RU" i="1" dirty="0" err="1" smtClean="0"/>
              <a:t>початкових</a:t>
            </a:r>
            <a:r>
              <a:rPr lang="ru-RU" i="1" dirty="0" smtClean="0"/>
              <a:t> </a:t>
            </a:r>
            <a:r>
              <a:rPr lang="ru-RU" i="1" dirty="0" err="1" smtClean="0"/>
              <a:t>класах</a:t>
            </a:r>
            <a:r>
              <a:rPr lang="ru-RU" i="1" dirty="0" smtClean="0"/>
              <a:t>»</a:t>
            </a:r>
            <a:endParaRPr lang="ru-RU" i="1" dirty="0"/>
          </a:p>
        </p:txBody>
      </p:sp>
      <p:pic>
        <p:nvPicPr>
          <p:cNvPr id="1026" name="Picture 2" descr="F:\фотки класу\IMG_20161208_12263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848042"/>
            <a:ext cx="4338228" cy="2602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F:\фотки класу\IMG_20161206_11312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4131805"/>
            <a:ext cx="3419872" cy="2051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D:\фото\педагоги\IMG_127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6281" y="332656"/>
            <a:ext cx="2727453" cy="3636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6393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472131"/>
            <a:ext cx="5770984" cy="1468760"/>
          </a:xfrm>
        </p:spPr>
        <p:txBody>
          <a:bodyPr/>
          <a:lstStyle/>
          <a:p>
            <a:pPr marL="0" indent="0" algn="ctr">
              <a:buNone/>
            </a:pPr>
            <a:r>
              <a:rPr lang="ru-RU" i="1" dirty="0" smtClean="0"/>
              <a:t>«</a:t>
            </a:r>
            <a:r>
              <a:rPr lang="ru-RU" i="1" dirty="0" err="1" smtClean="0"/>
              <a:t>Розвиток</a:t>
            </a:r>
            <a:r>
              <a:rPr lang="ru-RU" i="1" dirty="0" smtClean="0"/>
              <a:t> </a:t>
            </a:r>
            <a:r>
              <a:rPr lang="ru-RU" i="1" dirty="0" err="1" smtClean="0"/>
              <a:t>діалогічного</a:t>
            </a:r>
            <a:r>
              <a:rPr lang="ru-RU" i="1" dirty="0" smtClean="0"/>
              <a:t> </a:t>
            </a:r>
            <a:r>
              <a:rPr lang="ru-RU" i="1" dirty="0" err="1" smtClean="0"/>
              <a:t>мовлення</a:t>
            </a:r>
            <a:r>
              <a:rPr lang="ru-RU" i="1" dirty="0" smtClean="0"/>
              <a:t> </a:t>
            </a:r>
            <a:r>
              <a:rPr lang="ru-RU" i="1" dirty="0" err="1" smtClean="0"/>
              <a:t>засобами</a:t>
            </a:r>
            <a:r>
              <a:rPr lang="ru-RU" i="1" dirty="0" smtClean="0"/>
              <a:t> ІКТ»</a:t>
            </a:r>
            <a:endParaRPr lang="ru-RU" i="1" dirty="0"/>
          </a:p>
        </p:txBody>
      </p:sp>
      <p:pic>
        <p:nvPicPr>
          <p:cNvPr id="4" name="Picture 2" descr="D:\фото\педагоги\IMG_126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8797" y="476824"/>
            <a:ext cx="2304256" cy="3072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G:\стенд\Презентация\IMG_20161206_09124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2330" y="1628800"/>
            <a:ext cx="3557634" cy="2134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G:\стенд\Презентация\IMG_20161206_11591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3505" y="4077072"/>
            <a:ext cx="3274840" cy="1964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G:\стенд\Презентация\IMG_20161207_10105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9731" y="4077072"/>
            <a:ext cx="3202833" cy="1921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8581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D:\фото\педагоги\IMG_135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620688"/>
            <a:ext cx="2226140" cy="2971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Объект 2"/>
          <p:cNvSpPr txBox="1">
            <a:spLocks/>
          </p:cNvSpPr>
          <p:nvPr/>
        </p:nvSpPr>
        <p:spPr>
          <a:xfrm>
            <a:off x="395536" y="472130"/>
            <a:ext cx="5770984" cy="25248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ru-RU" sz="2800" i="1" dirty="0" smtClean="0"/>
              <a:t>«</a:t>
            </a:r>
            <a:r>
              <a:rPr lang="ru-RU" sz="2800" i="1" dirty="0" err="1" smtClean="0"/>
              <a:t>Активізація</a:t>
            </a:r>
            <a:r>
              <a:rPr lang="ru-RU" sz="2800" i="1" dirty="0" smtClean="0"/>
              <a:t> </a:t>
            </a:r>
            <a:r>
              <a:rPr lang="ru-RU" sz="2800" i="1" dirty="0" err="1" smtClean="0"/>
              <a:t>пізнавальної</a:t>
            </a:r>
            <a:r>
              <a:rPr lang="ru-RU" sz="2800" i="1" dirty="0" smtClean="0"/>
              <a:t> </a:t>
            </a:r>
            <a:r>
              <a:rPr lang="ru-RU" sz="2800" i="1" dirty="0" err="1" smtClean="0"/>
              <a:t>діяльності</a:t>
            </a:r>
            <a:r>
              <a:rPr lang="ru-RU" sz="2800" i="1" dirty="0" smtClean="0"/>
              <a:t> </a:t>
            </a:r>
            <a:r>
              <a:rPr lang="ru-RU" sz="2800" i="1" dirty="0" err="1" smtClean="0"/>
              <a:t>учнів</a:t>
            </a:r>
            <a:r>
              <a:rPr lang="ru-RU" sz="2800" i="1" dirty="0" smtClean="0"/>
              <a:t> на уроках трудового </a:t>
            </a:r>
            <a:r>
              <a:rPr lang="ru-RU" sz="2800" i="1" dirty="0" err="1" smtClean="0"/>
              <a:t>навчання</a:t>
            </a:r>
            <a:r>
              <a:rPr lang="ru-RU" sz="2800" i="1" dirty="0" smtClean="0"/>
              <a:t> в </a:t>
            </a:r>
            <a:r>
              <a:rPr lang="ru-RU" sz="2800" i="1" dirty="0" err="1" smtClean="0"/>
              <a:t>контексті</a:t>
            </a:r>
            <a:r>
              <a:rPr lang="ru-RU" sz="2800" i="1" dirty="0" smtClean="0"/>
              <a:t> </a:t>
            </a:r>
            <a:r>
              <a:rPr lang="ru-RU" sz="2800" i="1" dirty="0" err="1" smtClean="0"/>
              <a:t>особистісно-орієнтованого</a:t>
            </a:r>
            <a:r>
              <a:rPr lang="ru-RU" sz="2800" i="1" dirty="0" smtClean="0"/>
              <a:t> </a:t>
            </a:r>
            <a:r>
              <a:rPr lang="ru-RU" sz="2800" i="1" dirty="0" err="1" smtClean="0"/>
              <a:t>навчання</a:t>
            </a:r>
            <a:r>
              <a:rPr lang="ru-RU" sz="2800" i="1" dirty="0" smtClean="0"/>
              <a:t>»</a:t>
            </a:r>
            <a:endParaRPr lang="ru-RU" sz="2800" i="1" dirty="0"/>
          </a:p>
        </p:txBody>
      </p:sp>
      <p:pic>
        <p:nvPicPr>
          <p:cNvPr id="2050" name="Picture 2" descr="E:\DCIM\191___01\IMG_231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996952"/>
            <a:ext cx="4355976" cy="3266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5390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E:\DCIM\191___01\IMG_23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290" y="548680"/>
            <a:ext cx="7668344" cy="5751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881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3600" b="1" i="1" dirty="0" smtClean="0">
                <a:solidFill>
                  <a:srgbClr val="FF0000"/>
                </a:solidFill>
                <a:latin typeface="Calibri" pitchFamily="34" charset="0"/>
              </a:rPr>
              <a:t>Бінарні уроки наших вчителів</a:t>
            </a:r>
            <a:endParaRPr lang="ru-RU" sz="3600" b="1" i="1" dirty="0">
              <a:solidFill>
                <a:srgbClr val="FF0000"/>
              </a:solidFill>
              <a:latin typeface="Calibri" pitchFamily="34" charset="0"/>
            </a:endParaRPr>
          </a:p>
        </p:txBody>
      </p:sp>
      <p:pic>
        <p:nvPicPr>
          <p:cNvPr id="6146" name="Picture 2" descr="D:\фото\день захісника\IMG_197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1" y="1052736"/>
            <a:ext cx="3227851" cy="2420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D:\фото\день захісника\IMG_198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107623" y="1453217"/>
            <a:ext cx="3203848" cy="2402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D:\фото\день захісника\IMG_198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6372" y="3599561"/>
            <a:ext cx="3635896" cy="2726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173688" y="4639856"/>
            <a:ext cx="35702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b="1" i="1" dirty="0" err="1" smtClean="0"/>
              <a:t>Історико-спортивне</a:t>
            </a:r>
            <a:r>
              <a:rPr lang="uk-UA" b="1" i="1" dirty="0" smtClean="0"/>
              <a:t> свято </a:t>
            </a:r>
          </a:p>
          <a:p>
            <a:pPr algn="ctr"/>
            <a:r>
              <a:rPr lang="uk-UA" b="1" i="1" dirty="0" smtClean="0"/>
              <a:t>«Козацькому роду нема переводу»</a:t>
            </a:r>
            <a:endParaRPr lang="ru-RU" b="1" i="1" dirty="0"/>
          </a:p>
        </p:txBody>
      </p:sp>
    </p:spTree>
    <p:extLst>
      <p:ext uri="{BB962C8B-B14F-4D97-AF65-F5344CB8AC3E}">
        <p14:creationId xmlns:p14="http://schemas.microsoft.com/office/powerpoint/2010/main" val="3452006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G:\стенд\112NIKON\DSCN263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4664"/>
            <a:ext cx="4187957" cy="3140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G:\стенд\112NIKON\DSCN264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404664"/>
            <a:ext cx="3419872" cy="2564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G:\стенд\112NIKON\DSCN264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554" y="3681028"/>
            <a:ext cx="3707903" cy="2780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G:\стенд\112NIKON\DSCN264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789040"/>
            <a:ext cx="3419872" cy="2564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507031" y="3142709"/>
            <a:ext cx="33736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b="1" i="1" dirty="0" smtClean="0"/>
              <a:t>Бінарний урок </a:t>
            </a:r>
          </a:p>
          <a:p>
            <a:pPr algn="ctr"/>
            <a:r>
              <a:rPr lang="uk-UA" b="1" i="1" dirty="0" smtClean="0"/>
              <a:t>математики та інформатики</a:t>
            </a:r>
            <a:endParaRPr lang="ru-RU" b="1" i="1" dirty="0"/>
          </a:p>
        </p:txBody>
      </p:sp>
    </p:spTree>
    <p:extLst>
      <p:ext uri="{BB962C8B-B14F-4D97-AF65-F5344CB8AC3E}">
        <p14:creationId xmlns:p14="http://schemas.microsoft.com/office/powerpoint/2010/main" val="1577344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H:\школа\IMG_225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4387"/>
            <a:ext cx="2901468" cy="2176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H:\школа\IMG_225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343" y="133627"/>
            <a:ext cx="2915816" cy="2186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:\школа\IMG_226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72416"/>
            <a:ext cx="3095328" cy="2321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H:\школа\IMG_2267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53" y="4677937"/>
            <a:ext cx="2731362" cy="2048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H:\школа\IMG_227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4635133"/>
            <a:ext cx="2879812" cy="215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:\школа\IMG_227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1692" y="2574559"/>
            <a:ext cx="2664296" cy="1998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H:\школа\IMG_2279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4554124"/>
            <a:ext cx="2987824" cy="2240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:\школа\IMG_2280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47981"/>
            <a:ext cx="2987824" cy="2240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398852" y="3176027"/>
            <a:ext cx="25767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b="1" dirty="0" smtClean="0">
                <a:solidFill>
                  <a:srgbClr val="FF0000"/>
                </a:solidFill>
              </a:rPr>
              <a:t>Наша школа</a:t>
            </a:r>
            <a:endParaRPr lang="ru-RU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5511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4" name="Picture 2" descr="D:\фото\презентацыя\DSCN24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754" y="260648"/>
            <a:ext cx="4067944" cy="3050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D:\фото\презентацыя\DSCN241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8308" y="1812293"/>
            <a:ext cx="3563888" cy="267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D:\фото\презентацыя\DSCN240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286" y="3469568"/>
            <a:ext cx="3840427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25981" y="5085184"/>
            <a:ext cx="43760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b="1" i="1" dirty="0" smtClean="0"/>
              <a:t>Бінарний урок </a:t>
            </a:r>
          </a:p>
          <a:p>
            <a:pPr algn="ctr"/>
            <a:r>
              <a:rPr lang="uk-UA" b="1" i="1" dirty="0" smtClean="0"/>
              <a:t>математики та української літератури</a:t>
            </a:r>
            <a:endParaRPr lang="ru-RU" b="1" i="1" dirty="0"/>
          </a:p>
        </p:txBody>
      </p:sp>
    </p:spTree>
    <p:extLst>
      <p:ext uri="{BB962C8B-B14F-4D97-AF65-F5344CB8AC3E}">
        <p14:creationId xmlns:p14="http://schemas.microsoft.com/office/powerpoint/2010/main" val="1304878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H:\школа\IMG_225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1389"/>
            <a:ext cx="3311353" cy="2483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H:\школа\IMG_226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7172" y="82170"/>
            <a:ext cx="3444300" cy="258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:\школа\IMG_226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763" y="2574649"/>
            <a:ext cx="3011826" cy="2258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H:\школа\IMG_226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4628" y="2574649"/>
            <a:ext cx="3114710" cy="2336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H:\школа\IMG_226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8748" y="4563389"/>
            <a:ext cx="2849114" cy="2136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 descr="F:\фото\IMG_1909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1353" y="290120"/>
            <a:ext cx="2701952" cy="2058344"/>
          </a:xfrm>
          <a:prstGeom prst="rect">
            <a:avLst/>
          </a:prstGeom>
          <a:noFill/>
          <a:ln w="76200"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3311353" y="3119309"/>
            <a:ext cx="20585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FF0000"/>
                </a:solidFill>
              </a:rPr>
              <a:t>Наші учні</a:t>
            </a:r>
            <a:endParaRPr lang="ru-RU" sz="3200" b="1" dirty="0">
              <a:solidFill>
                <a:srgbClr val="FF0000"/>
              </a:solidFill>
            </a:endParaRPr>
          </a:p>
        </p:txBody>
      </p:sp>
      <p:pic>
        <p:nvPicPr>
          <p:cNvPr id="4098" name="Picture 2" descr="E:\DCIM\191___01\IMG_232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1528" y="4577205"/>
            <a:ext cx="2849113" cy="2136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2490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solidFill>
                  <a:srgbClr val="FF0000"/>
                </a:solidFill>
                <a:latin typeface="Calibri" pitchFamily="34" charset="0"/>
              </a:rPr>
              <a:t>Переможці олімпіад</a:t>
            </a:r>
            <a:endParaRPr lang="ru-RU" b="1" dirty="0">
              <a:solidFill>
                <a:srgbClr val="FF0000"/>
              </a:solidFill>
              <a:latin typeface="Calibri" pitchFamily="34" charset="0"/>
            </a:endParaRPr>
          </a:p>
        </p:txBody>
      </p:sp>
      <p:pic>
        <p:nvPicPr>
          <p:cNvPr id="6146" name="Picture 2" descr="H:\школа\IMG_228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803843" y="1792351"/>
            <a:ext cx="3563888" cy="267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H:\школа\IMG_228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890739" y="1606450"/>
            <a:ext cx="3305871" cy="2479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:\школа\IMG_228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0060" y="1563701"/>
            <a:ext cx="3419872" cy="2564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53697" y="4910753"/>
            <a:ext cx="1992597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uk-UA" sz="2000" b="1" dirty="0" err="1" smtClean="0"/>
              <a:t>Миненко</a:t>
            </a:r>
            <a:r>
              <a:rPr lang="uk-UA" sz="2000" b="1" dirty="0" smtClean="0"/>
              <a:t> Олег, </a:t>
            </a:r>
          </a:p>
          <a:p>
            <a:pPr algn="ctr"/>
            <a:r>
              <a:rPr lang="uk-UA" sz="2000" b="1" dirty="0" smtClean="0"/>
              <a:t>учень 8 класу</a:t>
            </a:r>
            <a:endParaRPr lang="ru-RU" sz="20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3328712" y="5264696"/>
            <a:ext cx="2514150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uk-UA" sz="2000" b="1" dirty="0" smtClean="0"/>
              <a:t>Приходько </a:t>
            </a:r>
            <a:r>
              <a:rPr lang="uk-UA" sz="2000" b="1" dirty="0" err="1" smtClean="0"/>
              <a:t>Альона</a:t>
            </a:r>
            <a:r>
              <a:rPr lang="uk-UA" sz="2000" b="1" dirty="0" smtClean="0"/>
              <a:t>, </a:t>
            </a:r>
          </a:p>
          <a:p>
            <a:pPr algn="ctr"/>
            <a:r>
              <a:rPr lang="uk-UA" sz="2000" b="1" dirty="0"/>
              <a:t>у</a:t>
            </a:r>
            <a:r>
              <a:rPr lang="uk-UA" sz="2000" b="1" dirty="0" smtClean="0"/>
              <a:t>чениця 8 класу</a:t>
            </a:r>
            <a:endParaRPr lang="ru-RU" sz="20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6254830" y="4910753"/>
            <a:ext cx="2542940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uk-UA" sz="2000" b="1" dirty="0" smtClean="0"/>
              <a:t>Приходько Дмитро, </a:t>
            </a:r>
          </a:p>
          <a:p>
            <a:pPr algn="ctr"/>
            <a:r>
              <a:rPr lang="uk-UA" sz="2000" b="1" dirty="0" smtClean="0"/>
              <a:t>учень </a:t>
            </a:r>
            <a:r>
              <a:rPr lang="uk-UA" sz="2000" b="1" dirty="0"/>
              <a:t>9</a:t>
            </a:r>
            <a:r>
              <a:rPr lang="uk-UA" sz="2000" b="1" dirty="0" smtClean="0"/>
              <a:t> класу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1387624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004"/>
            <a:ext cx="8229600" cy="1143000"/>
          </a:xfrm>
        </p:spPr>
        <p:txBody>
          <a:bodyPr>
            <a:normAutofit/>
          </a:bodyPr>
          <a:lstStyle/>
          <a:p>
            <a:r>
              <a:rPr lang="uk-UA" sz="3600" b="1" i="1" dirty="0" smtClean="0">
                <a:solidFill>
                  <a:srgbClr val="00B050"/>
                </a:solidFill>
                <a:latin typeface="Calibri" pitchFamily="34" charset="0"/>
              </a:rPr>
              <a:t>Виховна робота в школі</a:t>
            </a:r>
            <a:endParaRPr lang="ru-RU" sz="3600" b="1" i="1" dirty="0">
              <a:solidFill>
                <a:srgbClr val="00B050"/>
              </a:solidFill>
              <a:latin typeface="Calibri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3957" y="3097147"/>
            <a:ext cx="26255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/>
              <a:t>День Святого Валентина</a:t>
            </a:r>
            <a:endParaRPr lang="ru-RU" dirty="0"/>
          </a:p>
        </p:txBody>
      </p:sp>
      <p:pic>
        <p:nvPicPr>
          <p:cNvPr id="8195" name="Picture 3" descr="J:\DCIM\100MEDIA\IMAG027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531"/>
          <a:stretch/>
        </p:blipFill>
        <p:spPr bwMode="auto">
          <a:xfrm>
            <a:off x="648692" y="823274"/>
            <a:ext cx="1776058" cy="2300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J:\DCIM\100MEDIA\IMAG17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080186"/>
            <a:ext cx="2987824" cy="1786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223661" y="2939268"/>
            <a:ext cx="1796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/>
              <a:t>Новорічне свято</a:t>
            </a:r>
            <a:endParaRPr lang="ru-RU" dirty="0"/>
          </a:p>
        </p:txBody>
      </p:sp>
      <p:pic>
        <p:nvPicPr>
          <p:cNvPr id="4098" name="Picture 2" descr="D:\фото\укр мома\IMG_221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799164"/>
            <a:ext cx="3131840" cy="2348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796136" y="3276334"/>
            <a:ext cx="3265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/>
              <a:t>Міжнародний день рідної мови</a:t>
            </a:r>
            <a:endParaRPr lang="ru-RU" dirty="0"/>
          </a:p>
        </p:txBody>
      </p:sp>
      <p:pic>
        <p:nvPicPr>
          <p:cNvPr id="4100" name="Picture 4" descr="D:\фото\першоклас\IMAG162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55" t="17971" r="26520" b="19811"/>
          <a:stretch/>
        </p:blipFill>
        <p:spPr bwMode="auto">
          <a:xfrm>
            <a:off x="150294" y="3525330"/>
            <a:ext cx="2915200" cy="2249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23957" y="5877272"/>
            <a:ext cx="276787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uk-UA" dirty="0" smtClean="0"/>
              <a:t>Посвята в першокласники</a:t>
            </a:r>
            <a:endParaRPr lang="ru-RU" dirty="0"/>
          </a:p>
        </p:txBody>
      </p:sp>
      <p:pic>
        <p:nvPicPr>
          <p:cNvPr id="4101" name="Picture 5" descr="D:\фото\перший дзвоник\IMG_189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3661" y="3525330"/>
            <a:ext cx="2849208" cy="2136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3304995" y="5877272"/>
            <a:ext cx="261039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uk-UA" dirty="0" smtClean="0"/>
              <a:t>Свято першого дзвоника</a:t>
            </a:r>
            <a:endParaRPr lang="ru-RU" dirty="0"/>
          </a:p>
        </p:txBody>
      </p:sp>
      <p:pic>
        <p:nvPicPr>
          <p:cNvPr id="3074" name="Picture 2" descr="https://content.e-schools.info/cache/36/2e/362e4fbdee61caa4d44cea5fa370155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7315" y="3721622"/>
            <a:ext cx="2874201" cy="2155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6596130" y="6061938"/>
            <a:ext cx="166539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uk-UA" dirty="0" smtClean="0"/>
              <a:t>День кашовара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58589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content.e-schools.info/cache/1f/d9/1fd93ea28f7436f5071bf74ba4cb2d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06" y="332656"/>
            <a:ext cx="3810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30562" y="3276668"/>
            <a:ext cx="15131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/>
              <a:t>День учителя</a:t>
            </a:r>
            <a:endParaRPr lang="ru-RU" dirty="0"/>
          </a:p>
        </p:txBody>
      </p:sp>
      <p:pic>
        <p:nvPicPr>
          <p:cNvPr id="6148" name="Picture 4" descr="https://content.e-schools.info/cache/e1/81/e18185b8ed7e8f904238d01a34b7fdf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39991"/>
            <a:ext cx="4307632" cy="3230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790782" y="4036422"/>
            <a:ext cx="1654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/>
              <a:t>Свято урожаю </a:t>
            </a:r>
            <a:endParaRPr lang="ru-RU" dirty="0"/>
          </a:p>
        </p:txBody>
      </p:sp>
      <p:pic>
        <p:nvPicPr>
          <p:cNvPr id="6150" name="Picture 6" descr="https://content.e-schools.info/cache/c4/ec/c4eca9da9ff49847069d7ba55e346bc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501" y="3646000"/>
            <a:ext cx="3441281" cy="2580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633209" y="6268670"/>
            <a:ext cx="28738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/>
              <a:t>Свято останнього дзвоника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0701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3600" b="1" i="1" dirty="0" smtClean="0">
                <a:solidFill>
                  <a:srgbClr val="00B050"/>
                </a:solidFill>
                <a:latin typeface="Calibri" pitchFamily="34" charset="0"/>
              </a:rPr>
              <a:t>Пришкільний табір «Дивосвіт»</a:t>
            </a:r>
            <a:endParaRPr lang="ru-RU" sz="3600" b="1" i="1" dirty="0">
              <a:solidFill>
                <a:srgbClr val="00B050"/>
              </a:solidFill>
              <a:latin typeface="Calibri" pitchFamily="34" charset="0"/>
            </a:endParaRPr>
          </a:p>
        </p:txBody>
      </p:sp>
      <p:pic>
        <p:nvPicPr>
          <p:cNvPr id="4098" name="Picture 2" descr="IMG_961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196752"/>
            <a:ext cx="3527425" cy="263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 descr="2016-06-01_11-21-30_35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11"/>
          <a:stretch>
            <a:fillRect/>
          </a:stretch>
        </p:blipFill>
        <p:spPr bwMode="auto">
          <a:xfrm>
            <a:off x="5121440" y="1268489"/>
            <a:ext cx="3241675" cy="209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 descr="IMAG115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97" r="23615" b="4077"/>
          <a:stretch>
            <a:fillRect/>
          </a:stretch>
        </p:blipFill>
        <p:spPr bwMode="auto">
          <a:xfrm>
            <a:off x="5508104" y="3645024"/>
            <a:ext cx="3140075" cy="282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 descr="xPqBTdGs2Oc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64758"/>
            <a:ext cx="4300885" cy="2427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3433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4000" b="1" dirty="0" smtClean="0">
                <a:solidFill>
                  <a:srgbClr val="FF0000"/>
                </a:solidFill>
                <a:latin typeface="Calibri" pitchFamily="34" charset="0"/>
              </a:rPr>
              <a:t>Гурткова робота в школі</a:t>
            </a:r>
            <a:endParaRPr lang="ru-RU" sz="4000" b="1" dirty="0">
              <a:solidFill>
                <a:srgbClr val="FF0000"/>
              </a:solidFill>
              <a:latin typeface="Calibri" pitchFamily="34" charset="0"/>
            </a:endParaRPr>
          </a:p>
        </p:txBody>
      </p:sp>
      <p:pic>
        <p:nvPicPr>
          <p:cNvPr id="7170" name="Picture 2" descr="J:\DCIM\100MEDIA\IMAG019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32" b="13064"/>
          <a:stretch/>
        </p:blipFill>
        <p:spPr bwMode="auto">
          <a:xfrm>
            <a:off x="125554" y="1076875"/>
            <a:ext cx="2709959" cy="2592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00713" y="3809093"/>
            <a:ext cx="22996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i="1" dirty="0" smtClean="0">
                <a:solidFill>
                  <a:srgbClr val="0070C0"/>
                </a:solidFill>
              </a:rPr>
              <a:t>«Художня вишивка»</a:t>
            </a:r>
            <a:endParaRPr lang="ru-RU" b="1" i="1" dirty="0">
              <a:solidFill>
                <a:srgbClr val="0070C0"/>
              </a:solidFill>
            </a:endParaRPr>
          </a:p>
        </p:txBody>
      </p:sp>
      <p:pic>
        <p:nvPicPr>
          <p:cNvPr id="1026" name="Picture 2" descr="G:\гурток\IMG_20170202_141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0743" y="1212642"/>
            <a:ext cx="3100996" cy="1860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359853" y="3212976"/>
            <a:ext cx="24675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i="1" dirty="0" smtClean="0">
                <a:solidFill>
                  <a:srgbClr val="0070C0"/>
                </a:solidFill>
              </a:rPr>
              <a:t>Психологічний гурток</a:t>
            </a:r>
          </a:p>
          <a:p>
            <a:pPr algn="ctr"/>
            <a:r>
              <a:rPr lang="uk-UA" b="1" i="1" dirty="0" smtClean="0">
                <a:solidFill>
                  <a:srgbClr val="0070C0"/>
                </a:solidFill>
              </a:rPr>
              <a:t>«Рівний рівному»</a:t>
            </a:r>
            <a:endParaRPr lang="ru-RU" b="1" i="1" dirty="0">
              <a:solidFill>
                <a:srgbClr val="0070C0"/>
              </a:solidFill>
            </a:endParaRPr>
          </a:p>
        </p:txBody>
      </p:sp>
      <p:pic>
        <p:nvPicPr>
          <p:cNvPr id="1027" name="Picture 3" descr="E:\DCIM\191___01\IMG_229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4903" y="1132782"/>
            <a:ext cx="2999848" cy="2249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849157" y="3485927"/>
            <a:ext cx="16113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i="1" dirty="0" smtClean="0">
                <a:solidFill>
                  <a:srgbClr val="0070C0"/>
                </a:solidFill>
              </a:rPr>
              <a:t>«Стежками </a:t>
            </a:r>
          </a:p>
          <a:p>
            <a:pPr algn="ctr"/>
            <a:r>
              <a:rPr lang="uk-UA" b="1" i="1" dirty="0" smtClean="0">
                <a:solidFill>
                  <a:srgbClr val="0070C0"/>
                </a:solidFill>
              </a:rPr>
              <a:t>рідного краю»</a:t>
            </a:r>
            <a:endParaRPr lang="ru-RU" b="1" i="1" dirty="0">
              <a:solidFill>
                <a:srgbClr val="0070C0"/>
              </a:solidFill>
            </a:endParaRPr>
          </a:p>
        </p:txBody>
      </p:sp>
      <p:pic>
        <p:nvPicPr>
          <p:cNvPr id="2050" name="Picture 2" descr="G:\стенд\Презентация\IMG_20161206_09062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8457" y="4185422"/>
            <a:ext cx="2842791" cy="1705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938457" y="6033662"/>
            <a:ext cx="3004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i="1" dirty="0" smtClean="0">
                <a:solidFill>
                  <a:srgbClr val="0070C0"/>
                </a:solidFill>
              </a:rPr>
              <a:t>«Англійський мовний клуб»</a:t>
            </a:r>
            <a:endParaRPr lang="ru-RU" b="1" i="1" dirty="0">
              <a:solidFill>
                <a:srgbClr val="0070C0"/>
              </a:solidFill>
            </a:endParaRPr>
          </a:p>
        </p:txBody>
      </p:sp>
      <p:pic>
        <p:nvPicPr>
          <p:cNvPr id="3" name="Picture 2" descr="E:\DCIM\191___01\IMG_231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3263" y="4132258"/>
            <a:ext cx="2651787" cy="1988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1624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131840" y="1392386"/>
            <a:ext cx="5870575" cy="904875"/>
          </a:xfrm>
        </p:spPr>
        <p:txBody>
          <a:bodyPr/>
          <a:lstStyle/>
          <a:p>
            <a:pPr eaLnBrk="1" hangingPunct="1">
              <a:defRPr/>
            </a:pPr>
            <a:r>
              <a:rPr lang="uk-UA" sz="36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Невгамовна трудівниця</a:t>
            </a:r>
            <a:endParaRPr lang="ru-RU" sz="3600" b="1" i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699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3366628" y="2348880"/>
            <a:ext cx="5554663" cy="4114800"/>
          </a:xfrm>
        </p:spPr>
        <p:txBody>
          <a:bodyPr>
            <a:normAutofit fontScale="92500" lnSpcReduction="20000"/>
          </a:bodyPr>
          <a:lstStyle/>
          <a:p>
            <a:pPr eaLnBrk="1" hangingPunct="1">
              <a:defRPr/>
            </a:pPr>
            <a:r>
              <a:rPr lang="uk-UA" sz="2000" i="1" dirty="0" err="1" smtClean="0">
                <a:latin typeface="Times New Roman" pitchFamily="18" charset="0"/>
                <a:cs typeface="Times New Roman" pitchFamily="18" charset="0"/>
              </a:rPr>
              <a:t>Найдьон</a:t>
            </a:r>
            <a:r>
              <a:rPr lang="uk-UA" sz="2000" i="1" dirty="0" smtClean="0">
                <a:latin typeface="Times New Roman" pitchFamily="18" charset="0"/>
                <a:cs typeface="Times New Roman" pitchFamily="18" charset="0"/>
              </a:rPr>
              <a:t> Валентина Савівна народилася 23 березня 1941 року в селі </a:t>
            </a:r>
            <a:r>
              <a:rPr lang="uk-UA" sz="2000" i="1" dirty="0" err="1" smtClean="0">
                <a:latin typeface="Times New Roman" pitchFamily="18" charset="0"/>
                <a:cs typeface="Times New Roman" pitchFamily="18" charset="0"/>
              </a:rPr>
              <a:t>Кархівка</a:t>
            </a:r>
            <a:r>
              <a:rPr lang="uk-UA" sz="2000" i="1" dirty="0" smtClean="0">
                <a:latin typeface="Times New Roman" pitchFamily="18" charset="0"/>
                <a:cs typeface="Times New Roman" pitchFamily="18" charset="0"/>
              </a:rPr>
              <a:t> в сім’ї колгоспників.  Батько працював конюхом, мати – в ланці.</a:t>
            </a: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i="1" dirty="0" smtClean="0">
                <a:latin typeface="Times New Roman" pitchFamily="18" charset="0"/>
                <a:cs typeface="Times New Roman" pitchFamily="18" charset="0"/>
              </a:rPr>
              <a:t>На той час молодь починала рано працювати. Тому закінчивши семирічку, в 15-річному віці Валентина Савівна розпочала свій трудовий шлях, працюючи в ланці існуючого тоді колгоспу «Шлях Ілліча». </a:t>
            </a:r>
          </a:p>
          <a:p>
            <a:pPr eaLnBrk="1" hangingPunct="1">
              <a:defRPr/>
            </a:pPr>
            <a:r>
              <a:rPr lang="uk-UA" sz="2000" i="1" dirty="0" smtClean="0">
                <a:latin typeface="Times New Roman" pitchFamily="18" charset="0"/>
                <a:cs typeface="Times New Roman" pitchFamily="18" charset="0"/>
              </a:rPr>
              <a:t>В 16 років вийшла заміж. Народила й виховала двох синів, яким дала достойну освіту. На даний час вона має двох онуків і </a:t>
            </a:r>
            <a:r>
              <a:rPr lang="uk-UA" sz="2000" i="1" dirty="0" err="1" smtClean="0">
                <a:latin typeface="Times New Roman" pitchFamily="18" charset="0"/>
                <a:cs typeface="Times New Roman" pitchFamily="18" charset="0"/>
              </a:rPr>
              <a:t>праонучку</a:t>
            </a:r>
            <a:r>
              <a:rPr lang="uk-UA" sz="2000" i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1" hangingPunct="1">
              <a:defRPr/>
            </a:pPr>
            <a:r>
              <a:rPr lang="uk-UA" sz="2000" i="1" dirty="0" smtClean="0">
                <a:latin typeface="Times New Roman" pitchFamily="18" charset="0"/>
                <a:cs typeface="Times New Roman" pitchFamily="18" charset="0"/>
              </a:rPr>
              <a:t>18 років пропрацювала дояркою, за що неодноразово була нагороджена різними грамотами й подяками.</a:t>
            </a:r>
          </a:p>
          <a:p>
            <a:pPr eaLnBrk="1" hangingPunct="1">
              <a:defRPr/>
            </a:pPr>
            <a:r>
              <a:rPr lang="uk-UA" sz="2000" i="1" dirty="0" smtClean="0">
                <a:latin typeface="Times New Roman" pitchFamily="18" charset="0"/>
                <a:cs typeface="Times New Roman" pitchFamily="18" charset="0"/>
              </a:rPr>
              <a:t>Зараз Валентина Савівна перебуває на заслуженому відпочинку.</a:t>
            </a: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108" y="1844824"/>
            <a:ext cx="3159125" cy="4211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457200" y="15435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i="1" smtClean="0">
                <a:solidFill>
                  <a:srgbClr val="FF0000"/>
                </a:solidFill>
                <a:latin typeface="Calibri" pitchFamily="34" charset="0"/>
              </a:rPr>
              <a:t>Патріотичне виховання в школі</a:t>
            </a:r>
            <a:endParaRPr lang="ru-RU" sz="3200" b="1" i="1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65041" y="959577"/>
            <a:ext cx="68139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600" b="1" i="1" dirty="0" smtClean="0">
                <a:solidFill>
                  <a:srgbClr val="0070C0"/>
                </a:solidFill>
              </a:rPr>
              <a:t>Проект «Гордість нашого села»</a:t>
            </a:r>
            <a:endParaRPr lang="ru-RU" sz="3600" b="1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2451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2411413" y="333375"/>
            <a:ext cx="4033837" cy="757238"/>
          </a:xfrm>
        </p:spPr>
        <p:txBody>
          <a:bodyPr/>
          <a:lstStyle/>
          <a:p>
            <a:pPr eaLnBrk="1" hangingPunct="1">
              <a:defRPr/>
            </a:pPr>
            <a:r>
              <a:rPr lang="uk-UA" sz="4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Барвиста доля</a:t>
            </a:r>
            <a:endParaRPr lang="ru-RU" sz="4000" b="1" i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915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4381500" y="1557338"/>
            <a:ext cx="4762500" cy="41148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uk-UA" sz="2200" b="1" i="1" dirty="0" err="1" smtClean="0">
                <a:latin typeface="Times New Roman" pitchFamily="18" charset="0"/>
                <a:cs typeface="Times New Roman" pitchFamily="18" charset="0"/>
              </a:rPr>
              <a:t>Михневич</a:t>
            </a:r>
            <a:r>
              <a:rPr lang="uk-UA" sz="2200" b="1" i="1" dirty="0" smtClean="0">
                <a:latin typeface="Times New Roman" pitchFamily="18" charset="0"/>
                <a:cs typeface="Times New Roman" pitchFamily="18" charset="0"/>
              </a:rPr>
              <a:t> Валентина Олексіївна народилася 15 липня 1951 року в сім’ї колгоспників в селі </a:t>
            </a:r>
            <a:r>
              <a:rPr lang="uk-UA" sz="2200" b="1" i="1" dirty="0" err="1" smtClean="0">
                <a:latin typeface="Times New Roman" pitchFamily="18" charset="0"/>
                <a:cs typeface="Times New Roman" pitchFamily="18" charset="0"/>
              </a:rPr>
              <a:t>Кархівка</a:t>
            </a:r>
            <a:r>
              <a:rPr lang="uk-UA" sz="2200" b="1" i="1" dirty="0" smtClean="0">
                <a:latin typeface="Times New Roman" pitchFamily="18" charset="0"/>
                <a:cs typeface="Times New Roman" pitchFamily="18" charset="0"/>
              </a:rPr>
              <a:t>. Закінчивши школу, з 16 років працювала в рідному колгоспі: спочатку – в ланці, потім – ланковою. Народила й виховала трьох дітей. Має двох онуків.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uk-UA" sz="2200" b="1" i="1" dirty="0" smtClean="0">
                <a:latin typeface="Times New Roman" pitchFamily="18" charset="0"/>
                <a:cs typeface="Times New Roman" pitchFamily="18" charset="0"/>
              </a:rPr>
              <a:t>Головне життєве хобі – вишивання. Роботи Валентини Олексіївни неодноразово ставали експонатами багатьох виставок, а саме «</a:t>
            </a:r>
            <a:r>
              <a:rPr lang="uk-UA" sz="2200" b="1" i="1" dirty="0" err="1" smtClean="0">
                <a:latin typeface="Times New Roman" pitchFamily="18" charset="0"/>
                <a:cs typeface="Times New Roman" pitchFamily="18" charset="0"/>
              </a:rPr>
              <a:t>Седнівської</a:t>
            </a:r>
            <a:r>
              <a:rPr lang="uk-UA" sz="2200" b="1" i="1" dirty="0" smtClean="0">
                <a:latin typeface="Times New Roman" pitchFamily="18" charset="0"/>
                <a:cs typeface="Times New Roman" pitchFamily="18" charset="0"/>
              </a:rPr>
              <a:t> осені», днів села.</a:t>
            </a:r>
            <a:endParaRPr lang="ru-RU" sz="2200" b="1" i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700808"/>
            <a:ext cx="4392613" cy="352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9880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405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uk-UA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Взірець народу </a:t>
            </a:r>
            <a:endParaRPr lang="ru-RU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76825" y="1052513"/>
            <a:ext cx="3900488" cy="5197475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32500" lnSpcReduction="20000"/>
          </a:bodyPr>
          <a:lstStyle/>
          <a:p>
            <a:pPr eaLnBrk="1" hangingPunct="1">
              <a:lnSpc>
                <a:spcPct val="120000"/>
              </a:lnSpc>
              <a:buFont typeface="Wingdings" pitchFamily="2" charset="2"/>
              <a:buNone/>
              <a:defRPr/>
            </a:pPr>
            <a:r>
              <a:rPr lang="uk-UA" sz="3400" b="1" i="1" dirty="0"/>
              <a:t> </a:t>
            </a:r>
            <a:r>
              <a:rPr lang="uk-UA" sz="3400" b="1" i="1" dirty="0" smtClean="0"/>
              <a:t>            </a:t>
            </a:r>
            <a:r>
              <a:rPr lang="uk-UA" sz="5200" b="1" i="1" dirty="0" smtClean="0">
                <a:effectLst/>
                <a:latin typeface="Times New Roman" pitchFamily="18" charset="0"/>
                <a:cs typeface="Times New Roman" pitchFamily="18" charset="0"/>
              </a:rPr>
              <a:t>Микола Трохимович </a:t>
            </a:r>
            <a:r>
              <a:rPr lang="uk-UA" sz="5200" b="1" i="1" dirty="0">
                <a:effectLst/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uk-UA" sz="5200" b="1" i="1" dirty="0" smtClean="0">
                <a:effectLst/>
                <a:latin typeface="Times New Roman" pitchFamily="18" charset="0"/>
                <a:cs typeface="Times New Roman" pitchFamily="18" charset="0"/>
              </a:rPr>
              <a:t>ародився 8 січня 1950 року  в  селі   </a:t>
            </a:r>
            <a:r>
              <a:rPr lang="uk-UA" sz="5200" b="1" i="1" dirty="0" err="1" smtClean="0">
                <a:effectLst/>
                <a:latin typeface="Times New Roman" pitchFamily="18" charset="0"/>
                <a:cs typeface="Times New Roman" pitchFamily="18" charset="0"/>
              </a:rPr>
              <a:t>Кархівка</a:t>
            </a:r>
            <a:r>
              <a:rPr lang="uk-UA" sz="5200" b="1" i="1" dirty="0" smtClean="0">
                <a:effectLst/>
                <a:latin typeface="Times New Roman" pitchFamily="18" charset="0"/>
                <a:cs typeface="Times New Roman" pitchFamily="18" charset="0"/>
              </a:rPr>
              <a:t>. Вірші  почав писати з сьомого класу.</a:t>
            </a:r>
            <a:endParaRPr lang="ru-RU" sz="5200" b="1" i="1" dirty="0">
              <a:effectLst/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120000"/>
              </a:lnSpc>
              <a:buFont typeface="Wingdings" pitchFamily="2" charset="2"/>
              <a:buNone/>
              <a:defRPr/>
            </a:pPr>
            <a:r>
              <a:rPr lang="ru-RU" sz="5200" b="1" i="1" dirty="0" smtClean="0">
                <a:effectLst/>
                <a:latin typeface="Times New Roman" pitchFamily="18" charset="0"/>
                <a:cs typeface="Times New Roman" pitchFamily="18" charset="0"/>
              </a:rPr>
              <a:t>             </a:t>
            </a:r>
            <a:r>
              <a:rPr lang="uk-UA" sz="5200" b="1" i="1" dirty="0" smtClean="0">
                <a:effectLst/>
                <a:latin typeface="Times New Roman" pitchFamily="18" charset="0"/>
                <a:cs typeface="Times New Roman" pitchFamily="18" charset="0"/>
              </a:rPr>
              <a:t>Після  школи  працював  на будівництві. Служив  на   Далекому  Сході    на  флоті. Природна сила та  спортивні досягнення стали поштовхом до служби в </a:t>
            </a:r>
            <a:r>
              <a:rPr lang="uk-UA" sz="5200" b="1" i="1" dirty="0" err="1" smtClean="0">
                <a:effectLst/>
                <a:latin typeface="Times New Roman" pitchFamily="18" charset="0"/>
                <a:cs typeface="Times New Roman" pitchFamily="18" charset="0"/>
              </a:rPr>
              <a:t>повітряно</a:t>
            </a:r>
            <a:r>
              <a:rPr lang="uk-UA" sz="5200" b="1" i="1" dirty="0" smtClean="0">
                <a:effectLst/>
                <a:latin typeface="Times New Roman" pitchFamily="18" charset="0"/>
                <a:cs typeface="Times New Roman" pitchFamily="18" charset="0"/>
              </a:rPr>
              <a:t>  десантних   військах.  Об’їздив   майже увесь  Радянський Союз.</a:t>
            </a:r>
            <a:endParaRPr lang="ru-RU" sz="5200" b="1" i="1" dirty="0" smtClean="0">
              <a:effectLst/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120000"/>
              </a:lnSpc>
              <a:buFont typeface="Wingdings" pitchFamily="2" charset="2"/>
              <a:buNone/>
              <a:defRPr/>
            </a:pPr>
            <a:r>
              <a:rPr lang="uk-UA" sz="5200" b="1" i="1" dirty="0" smtClean="0">
                <a:effectLst/>
                <a:latin typeface="Times New Roman" pitchFamily="18" charset="0"/>
                <a:cs typeface="Times New Roman" pitchFamily="18" charset="0"/>
              </a:rPr>
              <a:t>             Написав   п’ять   збірок   поезій,   що насичені любов’ю до рідного  краю. </a:t>
            </a:r>
            <a:r>
              <a:rPr lang="ru-RU" sz="5200" b="1" i="1" dirty="0" smtClean="0"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5200" b="1" i="1" dirty="0" smtClean="0">
                <a:effectLst/>
                <a:latin typeface="Times New Roman" pitchFamily="18" charset="0"/>
                <a:cs typeface="Times New Roman" pitchFamily="18" charset="0"/>
              </a:rPr>
              <a:t>Але  найбільш   вражаючі  вірші   та   байки політичного змісту, в яких відчувається гірка правда сьогодення.</a:t>
            </a:r>
            <a:endParaRPr lang="ru-RU" sz="5200" b="1" i="1" dirty="0" smtClean="0">
              <a:effectLst/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170000"/>
              </a:lnSpc>
              <a:defRPr/>
            </a:pPr>
            <a:endParaRPr lang="ru-RU" b="1" i="1" dirty="0" smtClean="0"/>
          </a:p>
          <a:p>
            <a:pPr eaLnBrk="1" hangingPunct="1">
              <a:lnSpc>
                <a:spcPct val="170000"/>
              </a:lnSpc>
              <a:defRPr/>
            </a:pPr>
            <a:endParaRPr lang="ru-RU" b="1" i="1" dirty="0"/>
          </a:p>
        </p:txBody>
      </p:sp>
      <p:pic>
        <p:nvPicPr>
          <p:cNvPr id="19460" name="Рисунок 5" descr="Описание: I:\Фурс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1357313"/>
            <a:ext cx="4429125" cy="471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1422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download\b8c387da71d264ac4c76c01a9fc7b2b0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548680"/>
            <a:ext cx="379095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467544" y="1340768"/>
            <a:ext cx="3898776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uk-UA" sz="3600" b="1" dirty="0" smtClean="0"/>
              <a:t>Лещенко Людмила Миколаївна</a:t>
            </a:r>
          </a:p>
          <a:p>
            <a:pPr marL="0" indent="0" algn="ctr">
              <a:buNone/>
            </a:pPr>
            <a:r>
              <a:rPr lang="uk-UA" sz="3600" b="1" dirty="0" smtClean="0">
                <a:solidFill>
                  <a:srgbClr val="FF0000"/>
                </a:solidFill>
              </a:rPr>
              <a:t>Директор школи</a:t>
            </a:r>
            <a:endParaRPr lang="ru-RU" sz="36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Rot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uk-UA" sz="4000" b="1" smtClean="0">
                <a:solidFill>
                  <a:srgbClr val="CC0000"/>
                </a:solidFill>
                <a:effectLst/>
                <a:latin typeface="Monotype Corsiva" pitchFamily="66" charset="0"/>
              </a:rPr>
              <a:t>Художник із Кархівки</a:t>
            </a:r>
            <a:endParaRPr lang="ru-RU" sz="4000" b="1" smtClean="0">
              <a:solidFill>
                <a:srgbClr val="CC0000"/>
              </a:solidFill>
              <a:effectLst/>
              <a:latin typeface="Monotype Corsiva" pitchFamily="66" charset="0"/>
            </a:endParaRPr>
          </a:p>
        </p:txBody>
      </p:sp>
      <p:pic>
        <p:nvPicPr>
          <p:cNvPr id="39940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7088" y="1557338"/>
            <a:ext cx="2987675" cy="4422775"/>
          </a:xfrm>
          <a:noFill/>
          <a:ln/>
        </p:spPr>
      </p:pic>
      <p:pic>
        <p:nvPicPr>
          <p:cNvPr id="3994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1341438"/>
            <a:ext cx="4222750" cy="4516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02237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642194"/>
          </a:xfrm>
        </p:spPr>
        <p:txBody>
          <a:bodyPr>
            <a:normAutofit/>
          </a:bodyPr>
          <a:lstStyle/>
          <a:p>
            <a:r>
              <a:rPr lang="uk-UA" sz="4000" b="1" i="1" dirty="0" smtClean="0">
                <a:solidFill>
                  <a:srgbClr val="FF0000"/>
                </a:solidFill>
                <a:latin typeface="Calibri" pitchFamily="34" charset="0"/>
              </a:rPr>
              <a:t>Часопис населеного пункту, якого немає на карті (село Сивки)</a:t>
            </a:r>
            <a:endParaRPr lang="ru-RU" sz="4000" b="1" i="1" dirty="0">
              <a:solidFill>
                <a:srgbClr val="FF0000"/>
              </a:solidFill>
              <a:latin typeface="Calibri" pitchFamily="34" charset="0"/>
            </a:endParaRPr>
          </a:p>
        </p:txBody>
      </p:sp>
      <p:pic>
        <p:nvPicPr>
          <p:cNvPr id="4" name="Picture 2" descr="D:\фото\педагоги\IMG_126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2249444"/>
            <a:ext cx="2736304" cy="3648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E:\DCIM\191___01\IMG_232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7" t="6553" b="6865"/>
          <a:stretch/>
        </p:blipFill>
        <p:spPr bwMode="auto">
          <a:xfrm rot="5400000">
            <a:off x="1032055" y="2493606"/>
            <a:ext cx="4351969" cy="3032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0416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218258"/>
          </a:xfrm>
        </p:spPr>
        <p:txBody>
          <a:bodyPr>
            <a:normAutofit/>
          </a:bodyPr>
          <a:lstStyle/>
          <a:p>
            <a:r>
              <a:rPr lang="uk-UA" sz="4000" b="1" i="1" dirty="0" err="1" smtClean="0">
                <a:solidFill>
                  <a:srgbClr val="FF0000"/>
                </a:solidFill>
                <a:latin typeface="Calibri" pitchFamily="34" charset="0"/>
              </a:rPr>
              <a:t>Історико-краєзнавча</a:t>
            </a:r>
            <a:r>
              <a:rPr lang="uk-UA" sz="4000" b="1" i="1" dirty="0" smtClean="0">
                <a:solidFill>
                  <a:srgbClr val="FF0000"/>
                </a:solidFill>
                <a:latin typeface="Calibri" pitchFamily="34" charset="0"/>
              </a:rPr>
              <a:t> робота «Церква Іоанна Богослова </a:t>
            </a:r>
            <a:br>
              <a:rPr lang="uk-UA" sz="4000" b="1" i="1" dirty="0" smtClean="0">
                <a:solidFill>
                  <a:srgbClr val="FF0000"/>
                </a:solidFill>
                <a:latin typeface="Calibri" pitchFamily="34" charset="0"/>
              </a:rPr>
            </a:br>
            <a:r>
              <a:rPr lang="uk-UA" sz="4000" b="1" i="1" dirty="0" smtClean="0">
                <a:solidFill>
                  <a:srgbClr val="FF0000"/>
                </a:solidFill>
                <a:latin typeface="Calibri" pitchFamily="34" charset="0"/>
              </a:rPr>
              <a:t>села </a:t>
            </a:r>
            <a:r>
              <a:rPr lang="uk-UA" sz="4000" b="1" i="1" dirty="0" err="1" smtClean="0">
                <a:solidFill>
                  <a:srgbClr val="FF0000"/>
                </a:solidFill>
                <a:latin typeface="Calibri" pitchFamily="34" charset="0"/>
              </a:rPr>
              <a:t>Кархівки</a:t>
            </a:r>
            <a:r>
              <a:rPr lang="uk-UA" sz="4000" b="1" i="1" dirty="0" smtClean="0">
                <a:solidFill>
                  <a:srgbClr val="FF0000"/>
                </a:solidFill>
                <a:latin typeface="Calibri" pitchFamily="34" charset="0"/>
              </a:rPr>
              <a:t>»</a:t>
            </a:r>
            <a:endParaRPr lang="ru-RU" sz="4000" b="1" i="1" dirty="0">
              <a:solidFill>
                <a:srgbClr val="FF0000"/>
              </a:solidFill>
              <a:latin typeface="Calibri" pitchFamily="34" charset="0"/>
            </a:endParaRPr>
          </a:p>
        </p:txBody>
      </p:sp>
      <p:pic>
        <p:nvPicPr>
          <p:cNvPr id="4" name="Picture 4" descr="D:\фото\педагоги\IMG_127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2590056"/>
            <a:ext cx="2516450" cy="3355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E:\DCIM\191___01\IMG_231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19605" y="2868701"/>
            <a:ext cx="4224470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5509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8842" y="404664"/>
            <a:ext cx="8229600" cy="1143000"/>
          </a:xfrm>
        </p:spPr>
        <p:txBody>
          <a:bodyPr>
            <a:noAutofit/>
          </a:bodyPr>
          <a:lstStyle/>
          <a:p>
            <a:r>
              <a:rPr lang="uk-UA" sz="3200" b="1" i="1" dirty="0" smtClean="0">
                <a:solidFill>
                  <a:srgbClr val="00B050"/>
                </a:solidFill>
              </a:rPr>
              <a:t>Акція </a:t>
            </a:r>
            <a:br>
              <a:rPr lang="uk-UA" sz="3200" b="1" i="1" dirty="0" smtClean="0">
                <a:solidFill>
                  <a:srgbClr val="00B050"/>
                </a:solidFill>
              </a:rPr>
            </a:br>
            <a:r>
              <a:rPr lang="uk-UA" sz="3200" b="1" i="1" dirty="0" smtClean="0">
                <a:solidFill>
                  <a:srgbClr val="00B050"/>
                </a:solidFill>
              </a:rPr>
              <a:t>«Не будьте байдужі, </a:t>
            </a:r>
            <a:br>
              <a:rPr lang="uk-UA" sz="3200" b="1" i="1" dirty="0" smtClean="0">
                <a:solidFill>
                  <a:srgbClr val="00B050"/>
                </a:solidFill>
              </a:rPr>
            </a:br>
            <a:r>
              <a:rPr lang="uk-UA" sz="3200" b="1" i="1" dirty="0" smtClean="0">
                <a:solidFill>
                  <a:srgbClr val="00B050"/>
                </a:solidFill>
              </a:rPr>
              <a:t>допоможіть солдатам»</a:t>
            </a:r>
            <a:endParaRPr lang="ru-RU" sz="3200" b="1" i="1" dirty="0">
              <a:solidFill>
                <a:srgbClr val="00B050"/>
              </a:solidFill>
            </a:endParaRPr>
          </a:p>
        </p:txBody>
      </p:sp>
      <p:pic>
        <p:nvPicPr>
          <p:cNvPr id="2050" name="Picture 2" descr="https://content.e-schools.info/cache/f9/c7/f9c76cce61e0bf24844ec38d293b205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653" y="2227582"/>
            <a:ext cx="4091608" cy="3068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content.e-schools.info/cache/76/4b/764b3ec9549efe7bf74211670a4019b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66" r="12021"/>
          <a:stretch/>
        </p:blipFill>
        <p:spPr bwMode="auto">
          <a:xfrm>
            <a:off x="4788024" y="1908637"/>
            <a:ext cx="3751718" cy="3706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0815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0375" y="62259"/>
            <a:ext cx="8229600" cy="1143000"/>
          </a:xfrm>
        </p:spPr>
        <p:txBody>
          <a:bodyPr>
            <a:normAutofit/>
          </a:bodyPr>
          <a:lstStyle/>
          <a:p>
            <a:r>
              <a:rPr lang="uk-UA" sz="3200" b="1" i="1" dirty="0">
                <a:solidFill>
                  <a:srgbClr val="00B050"/>
                </a:solidFill>
                <a:latin typeface="Calibri" pitchFamily="34" charset="0"/>
              </a:rPr>
              <a:t>В</a:t>
            </a:r>
            <a:r>
              <a:rPr lang="uk-UA" sz="3200" b="1" i="1" dirty="0" smtClean="0">
                <a:solidFill>
                  <a:srgbClr val="00B050"/>
                </a:solidFill>
                <a:latin typeface="Calibri" pitchFamily="34" charset="0"/>
              </a:rPr>
              <a:t>ійськово-патріотична гра «Джура»</a:t>
            </a:r>
            <a:endParaRPr lang="ru-RU" sz="3200" b="1" i="1" dirty="0">
              <a:solidFill>
                <a:srgbClr val="00B050"/>
              </a:solidFill>
              <a:latin typeface="Calibri" pitchFamily="34" charset="0"/>
            </a:endParaRPr>
          </a:p>
        </p:txBody>
      </p:sp>
      <p:pic>
        <p:nvPicPr>
          <p:cNvPr id="5122" name="Picture 2" descr="https://content.e-schools.info/cache/4e/50/4e509bd848eebe523ca1be1cc10f3af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470" y="897564"/>
            <a:ext cx="3810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content.e-schools.info/cache/07/d9/07d98b605d473efa413c21fd8fa1c8a6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91" r="12220"/>
          <a:stretch/>
        </p:blipFill>
        <p:spPr bwMode="auto">
          <a:xfrm>
            <a:off x="5320455" y="896550"/>
            <a:ext cx="3140384" cy="3157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6" descr="https://content.e-schools.info/cache/61/95/619500a74e5777321956e7722c1acbaa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128" name="Picture 8" descr="https://content.e-schools.info/cache/61/95/619500a74e5777321956e7722c1acba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7261" y="3719567"/>
            <a:ext cx="3810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2859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uk-UA" sz="3600" b="1" i="1" dirty="0" smtClean="0">
                <a:solidFill>
                  <a:srgbClr val="FF0000"/>
                </a:solidFill>
                <a:latin typeface="Calibri" pitchFamily="34" charset="0"/>
              </a:rPr>
              <a:t>Участь школи у роботі </a:t>
            </a:r>
            <a:r>
              <a:rPr lang="uk-UA" sz="3600" b="1" i="1" dirty="0" err="1" smtClean="0">
                <a:solidFill>
                  <a:srgbClr val="FF0000"/>
                </a:solidFill>
                <a:latin typeface="Calibri" pitchFamily="34" charset="0"/>
              </a:rPr>
              <a:t>Ковпитського</a:t>
            </a:r>
            <a:r>
              <a:rPr lang="uk-UA" sz="3600" b="1" i="1" dirty="0" smtClean="0">
                <a:solidFill>
                  <a:srgbClr val="FF0000"/>
                </a:solidFill>
                <a:latin typeface="Calibri" pitchFamily="34" charset="0"/>
              </a:rPr>
              <a:t> освітнього округу</a:t>
            </a:r>
            <a:endParaRPr lang="ru-RU" sz="3600" b="1" i="1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4" name="AutoShape 2" descr="https://content.e-schools.info/cache/dd/44/dd44f0ebfdfa05c3709b24e4c34c863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172" name="Picture 4" descr="https://content.e-schools.info/cache/dd/44/dd44f0ebfdfa05c3709b24e4c34c863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412776"/>
            <a:ext cx="3175521" cy="2381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s://content.e-schools.info/cache/ad/58/ad588e5e1cd68479c767349f623ae55c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417847"/>
            <a:ext cx="3188772" cy="2391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987824" y="3967780"/>
            <a:ext cx="31904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/>
              <a:t>День Перемоги в селі </a:t>
            </a:r>
            <a:r>
              <a:rPr lang="uk-UA" dirty="0" err="1" smtClean="0"/>
              <a:t>Ковпита</a:t>
            </a:r>
            <a:endParaRPr lang="ru-RU" dirty="0"/>
          </a:p>
        </p:txBody>
      </p:sp>
      <p:pic>
        <p:nvPicPr>
          <p:cNvPr id="7176" name="Picture 8" descr="https://content.e-schools.info/cache/77/8d/778d44b85b1d1ec628c74c85e384673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9848" y="4265028"/>
            <a:ext cx="3189515" cy="2392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10" descr="https://content.e-schools.info/cache/29/f2/29f278366d685a984bb005fe422ec0d3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180" name="Picture 12" descr="https://content.e-schools.info/cache/29/f2/29f278366d685a984bb005fe422ec0d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7232" y="4337112"/>
            <a:ext cx="3361184" cy="2520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436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3600" b="1" i="1" dirty="0" smtClean="0">
                <a:solidFill>
                  <a:srgbClr val="FF0000"/>
                </a:solidFill>
                <a:latin typeface="Calibri" pitchFamily="34" charset="0"/>
              </a:rPr>
              <a:t>Методичний міст в с. </a:t>
            </a:r>
            <a:r>
              <a:rPr lang="uk-UA" sz="3600" b="1" i="1" dirty="0" err="1" smtClean="0">
                <a:solidFill>
                  <a:srgbClr val="FF0000"/>
                </a:solidFill>
                <a:latin typeface="Calibri" pitchFamily="34" charset="0"/>
              </a:rPr>
              <a:t>Пакуль</a:t>
            </a:r>
            <a:endParaRPr lang="ru-RU" sz="3600" b="1" i="1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4" name="AutoShape 2" descr="https://apf.mail.ru/cgi-bin/readmsg/100_5576.JPG?id=14882027730000000247%3B0%3B1&amp;x-email=karhivkaskhool%40mail.ru&amp;exif=1&amp;bs=2199&amp;bl=1516582&amp;ct=image%2Fjpeg&amp;cn=100_5576.JPG&amp;cte=binar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https://apf.mail.ru/cgi-bin/readmsg/100_5576.JPG?id=14882027730000000247%3B0%3B1&amp;x-email=karhivkaskhool%40mail.ru&amp;exif=1&amp;bs=2199&amp;bl=1516582&amp;ct=image%2Fjpeg&amp;cn=100_5576.JPG&amp;cte=binary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 descr="https://apf.mail.ru/cgi-bin/readmsg/100_5576.JPG?id=14882027730000000247%3B0%3B1&amp;x-email=karhivkaskhool%40mail.ru&amp;exif=1&amp;bs=2199&amp;bl=1516582&amp;ct=image%2Fjpeg&amp;cn=100_5576.JPG&amp;cte=binary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8" descr="https://apf.mail.ru/cgi-bin/readmsg/100_5576.JPG?id=14882027730000000247%3B0%3B1&amp;x-email=karhivkaskhool%40mail.ru&amp;exif=1&amp;bs=2199&amp;bl=1516582&amp;ct=image%2Fjpeg&amp;cn=100_5576.JPG&amp;cte=binary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10" descr="https://apf.mail.ru/cgi-bin/readmsg/100_5576.JPG?id=14882027730000000247%3B0%3B1&amp;x-email=karhivkaskhool%40mail.ru&amp;exif=1&amp;bs=2199&amp;bl=1516582&amp;ct=image%2Fjpeg&amp;cn=100_5576.JPG&amp;cte=binary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203" name="Picture 11" descr="C:\Users\jeep\Downloads\100_557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1124744"/>
            <a:ext cx="4531216" cy="3398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4" name="Picture 12" descr="C:\Users\jeep\Downloads\100_562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2823950"/>
            <a:ext cx="4891256" cy="3668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8018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b="1" i="1" dirty="0" smtClean="0">
                <a:solidFill>
                  <a:srgbClr val="FF0000"/>
                </a:solidFill>
                <a:latin typeface="Calibri" pitchFamily="34" charset="0"/>
              </a:rPr>
              <a:t>Сем</a:t>
            </a:r>
            <a:r>
              <a:rPr lang="uk-UA" sz="3200" b="1" i="1" dirty="0" err="1" smtClean="0">
                <a:solidFill>
                  <a:srgbClr val="FF0000"/>
                </a:solidFill>
                <a:latin typeface="Calibri" pitchFamily="34" charset="0"/>
              </a:rPr>
              <a:t>інар</a:t>
            </a:r>
            <a:r>
              <a:rPr lang="uk-UA" sz="3200" b="1" i="1" dirty="0" smtClean="0">
                <a:solidFill>
                  <a:srgbClr val="FF0000"/>
                </a:solidFill>
                <a:latin typeface="Calibri" pitchFamily="34" charset="0"/>
              </a:rPr>
              <a:t> у  </a:t>
            </a:r>
            <a:r>
              <a:rPr lang="uk-UA" sz="3200" b="1" i="1" dirty="0" err="1" smtClean="0">
                <a:solidFill>
                  <a:srgbClr val="FF0000"/>
                </a:solidFill>
                <a:latin typeface="Calibri" pitchFamily="34" charset="0"/>
              </a:rPr>
              <a:t>Ведильцівській</a:t>
            </a:r>
            <a:r>
              <a:rPr lang="uk-UA" sz="3200" b="1" i="1" dirty="0" smtClean="0">
                <a:solidFill>
                  <a:srgbClr val="FF0000"/>
                </a:solidFill>
                <a:latin typeface="Calibri" pitchFamily="34" charset="0"/>
              </a:rPr>
              <a:t> ЗОШ І-ІІІ ст.</a:t>
            </a:r>
            <a:endParaRPr lang="ru-RU" sz="3200" b="1" i="1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4" name="AutoShape 2" descr="https://pp.userapi.com/c836328/v836328617/3008a/CSMrBeAvGaM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https://pp.userapi.com/c836328/v836328617/3008a/CSMrBeAvGaM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 descr="https://pp.userapi.com/c836328/v836328617/3008a/CSMrBeAvGaM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8" descr="https://pp.userapi.com/c836328/v836328617/3008a/CSMrBeAvGaM.jp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4" name="Picture 10" descr="https://pp.userapi.com/c836328/v836328617/3008a/CSMrBeAvGaM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975" y="1055656"/>
            <a:ext cx="3600162" cy="2700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12" descr="https://pp.userapi.com/c836328/v836328617/300a8/lTnpPdVK81c.jpg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14" descr="https://pp.userapi.com/c836328/v836328617/300a8/lTnpPdVK81c.jpg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40" name="Picture 16" descr="https://pp.userapi.com/c836328/v836328617/300a8/lTnpPdVK81c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2456" y="3885834"/>
            <a:ext cx="3517502" cy="2638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https://pp.userapi.com/c836328/v836328617/30076/eYUxyJh8OwM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055656"/>
            <a:ext cx="2122634" cy="2830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D:\фото\змагання ведильці\IMG_143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0301" y="4077073"/>
            <a:ext cx="2886901" cy="216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4028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uk-UA" sz="3200" b="1" i="1" dirty="0" smtClean="0">
                <a:solidFill>
                  <a:srgbClr val="FF0000"/>
                </a:solidFill>
                <a:latin typeface="Calibri" pitchFamily="34" charset="0"/>
              </a:rPr>
              <a:t>День відкритих дверей у </a:t>
            </a:r>
            <a:br>
              <a:rPr lang="uk-UA" sz="3200" b="1" i="1" dirty="0" smtClean="0">
                <a:solidFill>
                  <a:srgbClr val="FF0000"/>
                </a:solidFill>
                <a:latin typeface="Calibri" pitchFamily="34" charset="0"/>
              </a:rPr>
            </a:br>
            <a:r>
              <a:rPr lang="uk-UA" sz="3200" b="1" i="1" dirty="0" err="1" smtClean="0">
                <a:solidFill>
                  <a:srgbClr val="FF0000"/>
                </a:solidFill>
                <a:latin typeface="Calibri" pitchFamily="34" charset="0"/>
              </a:rPr>
              <a:t>Ковпитській</a:t>
            </a:r>
            <a:r>
              <a:rPr lang="uk-UA" sz="3200" b="1" i="1" dirty="0" smtClean="0">
                <a:solidFill>
                  <a:srgbClr val="FF0000"/>
                </a:solidFill>
                <a:latin typeface="Calibri" pitchFamily="34" charset="0"/>
              </a:rPr>
              <a:t> ЗОШ І-ІІІ ст.</a:t>
            </a:r>
            <a:endParaRPr lang="ru-RU" sz="3200" b="1" i="1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4" name="AutoShape 2" descr="https://pp.userapi.com/c836328/v836328617/300c6/i32dFj2TtNQ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https://pp.userapi.com/c836328/v836328617/300c6/i32dFj2TtNQ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4" name="Picture 6" descr="https://pp.userapi.com/c836328/v836328617/300c6/i32dFj2TtNQ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175" y="1340768"/>
            <a:ext cx="3743062" cy="2807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8" descr="https://pp.userapi.com/c836328/v836328617/300e4/PW47mtImweg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10" descr="https://pp.userapi.com/c836328/v836328617/300e4/PW47mtImweg.jp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12" descr="https://pp.userapi.com/c836328/v836328617/300e4/PW47mtImweg.jpg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14" descr="https://pp.userapi.com/c836328/v836328617/300e4/PW47mtImweg.jpg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16" descr="https://pp.userapi.com/c836328/v836328617/300e4/PW47mtImweg.jpg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18" descr="https://pp.userapi.com/c836328/v836328617/300e4/PW47mtImweg.jpg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AutoShape 20" descr="https://pp.userapi.com/c836328/v836328617/300e4/PW47mtImweg.jpg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" name="AutoShape 22" descr="https://pp.userapi.com/c836328/v836328617/300e4/PW47mtImweg.jpg"/>
          <p:cNvSpPr>
            <a:spLocks noChangeAspect="1" noChangeArrowheads="1"/>
          </p:cNvSpPr>
          <p:nvPr/>
        </p:nvSpPr>
        <p:spPr bwMode="auto">
          <a:xfrm>
            <a:off x="1527175" y="1227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71" name="Picture 2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340768"/>
            <a:ext cx="3768395" cy="2826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72" name="Picture 24" descr="G:\стенд\IMG_20170221_11515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778" y="4195665"/>
            <a:ext cx="3275856" cy="2456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3" name="Picture 25" descr="G:\стенд\IMG_20170221_11521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21" y="4167064"/>
            <a:ext cx="3491880" cy="2618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1473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764704"/>
            <a:ext cx="8229600" cy="367240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uk-UA" sz="3600" b="1" dirty="0" smtClean="0"/>
              <a:t>Наша електронна пошта</a:t>
            </a:r>
          </a:p>
          <a:p>
            <a:pPr marL="0" indent="0" algn="ctr">
              <a:buNone/>
            </a:pPr>
            <a:r>
              <a:rPr lang="en-US" sz="3600" b="1" dirty="0" smtClean="0">
                <a:solidFill>
                  <a:srgbClr val="FF0000"/>
                </a:solidFill>
                <a:hlinkClick r:id="rId2"/>
              </a:rPr>
              <a:t>karhivkaskhool@mail.ru</a:t>
            </a:r>
            <a:endParaRPr lang="en-US" sz="3600" b="1" dirty="0" smtClean="0">
              <a:solidFill>
                <a:srgbClr val="FF0000"/>
              </a:solidFill>
            </a:endParaRPr>
          </a:p>
          <a:p>
            <a:pPr marL="0" indent="0" algn="ctr">
              <a:buNone/>
            </a:pPr>
            <a:endParaRPr lang="uk-UA" sz="3600" b="1" dirty="0" smtClean="0"/>
          </a:p>
          <a:p>
            <a:pPr marL="0" indent="0" algn="ctr">
              <a:buNone/>
            </a:pPr>
            <a:r>
              <a:rPr lang="uk-UA" sz="3600" b="1" dirty="0" smtClean="0"/>
              <a:t>Сайт нашої школи</a:t>
            </a:r>
          </a:p>
          <a:p>
            <a:pPr marL="0" indent="0" algn="ctr">
              <a:buNone/>
            </a:pPr>
            <a:r>
              <a:rPr lang="en-US" sz="3600" b="1" dirty="0">
                <a:solidFill>
                  <a:srgbClr val="FF0000"/>
                </a:solidFill>
              </a:rPr>
              <a:t>https://karhivka.e-schools.info</a:t>
            </a:r>
            <a:endParaRPr lang="ru-RU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5025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фото\педагоги\IMG_126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225" y="115825"/>
            <a:ext cx="1569983" cy="2093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фото\педагоги\IMG_126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550" y="104811"/>
            <a:ext cx="1631204" cy="2175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:\фото\педагоги\IMG_127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6681" y="73610"/>
            <a:ext cx="1654604" cy="2206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D:\фото\педагоги\IMG_127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4341" y="59654"/>
            <a:ext cx="1722292" cy="2296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D:\фото\педагоги\IMG_127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282" y="3392740"/>
            <a:ext cx="1764666" cy="2352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D:\фото\педагоги\IMG_135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5013" y="3476866"/>
            <a:ext cx="1638482" cy="2184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D:\фото\педагоги\IMG_1353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1963" y="3494158"/>
            <a:ext cx="1652711" cy="2203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Users\jeep\Downloads\4b222cafdb97b9682acb2744ce0e6b6b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7388" y="3557779"/>
            <a:ext cx="1602902" cy="2137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44817" y="2237110"/>
            <a:ext cx="156998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400" b="1" dirty="0" smtClean="0"/>
              <a:t>Савчук Анна Олександрівна – вчитель англійської мови та інформатики </a:t>
            </a:r>
            <a:endParaRPr lang="ru-RU" sz="14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1965518" y="2293654"/>
            <a:ext cx="173700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400" b="1" dirty="0" smtClean="0"/>
              <a:t>Кобзар Марина Вікторівна – вчитель української мови та літератури </a:t>
            </a:r>
            <a:endParaRPr lang="ru-RU" sz="14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3702523" y="2279830"/>
            <a:ext cx="173700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400" b="1" dirty="0" smtClean="0"/>
              <a:t>Кобзар Євген Вікторович – вчитель фізичної культури</a:t>
            </a:r>
            <a:endParaRPr lang="ru-RU" sz="14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5454280" y="2356128"/>
            <a:ext cx="173700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400" b="1" dirty="0" smtClean="0"/>
              <a:t>Соловей Світлана Василівна – вчитель історії і правознавства</a:t>
            </a:r>
            <a:endParaRPr lang="ru-RU" sz="14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7176572" y="2389872"/>
            <a:ext cx="173700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400" b="1" dirty="0" err="1" smtClean="0"/>
              <a:t>Найдьон</a:t>
            </a:r>
            <a:r>
              <a:rPr lang="uk-UA" sz="1400" b="1" dirty="0" smtClean="0"/>
              <a:t> Світлана Миколаївна – вчитель математики та фізики </a:t>
            </a:r>
            <a:endParaRPr lang="ru-RU" sz="14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279113" y="5697854"/>
            <a:ext cx="1737005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sz="1400" b="1" dirty="0" err="1" smtClean="0"/>
              <a:t>Руденок</a:t>
            </a:r>
            <a:r>
              <a:rPr lang="uk-UA" sz="1400" b="1" dirty="0" smtClean="0"/>
              <a:t> Інна Олександрівна – вчитель початкових класів </a:t>
            </a:r>
            <a:endParaRPr lang="ru-RU" sz="14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2129847" y="5745713"/>
            <a:ext cx="182912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400" b="1" dirty="0" err="1" smtClean="0"/>
              <a:t>Шолох</a:t>
            </a:r>
            <a:r>
              <a:rPr lang="uk-UA" sz="1400" b="1" dirty="0" smtClean="0"/>
              <a:t> Тетяна Миколаївна – вчитель російської мови та зарубіжної літератури </a:t>
            </a:r>
            <a:endParaRPr lang="ru-RU" sz="14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3883235" y="5766065"/>
            <a:ext cx="173700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400" b="1" dirty="0" smtClean="0"/>
              <a:t>Муха Дмитро Сергійович – вчитель хімії та біології </a:t>
            </a:r>
            <a:endParaRPr lang="ru-RU" sz="1400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5627669" y="5766065"/>
            <a:ext cx="173700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400" b="1" dirty="0" smtClean="0"/>
              <a:t>Іллюшко Дмитро Володимирович – вчитель трудового навчання </a:t>
            </a:r>
            <a:endParaRPr lang="ru-RU" sz="1400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7320336" y="5676116"/>
            <a:ext cx="173700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400" b="1" dirty="0" err="1" smtClean="0"/>
              <a:t>Василець</a:t>
            </a:r>
            <a:r>
              <a:rPr lang="uk-UA" sz="1400" b="1" dirty="0" smtClean="0"/>
              <a:t> Ольга Юріївна – вчитель початкової школи </a:t>
            </a:r>
            <a:endParaRPr lang="ru-RU" sz="1400" b="1" dirty="0"/>
          </a:p>
        </p:txBody>
      </p:sp>
      <p:pic>
        <p:nvPicPr>
          <p:cNvPr id="24" name="Picture 3" descr="H:\школа\IMG_2287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457911" y="374859"/>
            <a:ext cx="2264308" cy="1698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 descr="D:\фото\презентацыя\DSCN2317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21" t="38779" r="55675" b="11413"/>
          <a:stretch/>
        </p:blipFill>
        <p:spPr bwMode="auto">
          <a:xfrm>
            <a:off x="2119448" y="3442853"/>
            <a:ext cx="1621501" cy="2302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b="1" i="1" dirty="0" smtClean="0">
                <a:latin typeface="Calibri" pitchFamily="34" charset="0"/>
              </a:rPr>
              <a:t>Школа працює над проблемою:</a:t>
            </a:r>
            <a:endParaRPr lang="ru-RU" b="1" i="1" dirty="0">
              <a:latin typeface="Calibri" pitchFamily="34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467544" y="1412776"/>
            <a:ext cx="8229600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uk-UA" sz="4000" b="1" i="1" dirty="0" smtClean="0">
                <a:solidFill>
                  <a:srgbClr val="FF0000"/>
                </a:solidFill>
              </a:rPr>
              <a:t>«Розвиток творчої індивідуальності, самоосвіти вчителів та учнів, формування навичок спілкування у сфері мовних та культурних відносин»</a:t>
            </a:r>
            <a:endParaRPr lang="ru-RU" sz="40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7118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332656"/>
            <a:ext cx="5842992" cy="2404864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uk-UA" i="1" dirty="0" smtClean="0"/>
              <a:t>«Використання дидактичних ігор як засобу стимулювання мотивації та інтересу учнів на уроках української мови і літератури»</a:t>
            </a:r>
            <a:endParaRPr lang="ru-RU" i="1" dirty="0"/>
          </a:p>
        </p:txBody>
      </p:sp>
      <p:pic>
        <p:nvPicPr>
          <p:cNvPr id="4" name="Picture 3" descr="D:\фото\педагоги\IMG_126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404664"/>
            <a:ext cx="2484184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jeep\Desktop\Новая папка\IMAG160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63" r="10390"/>
          <a:stretch>
            <a:fillRect/>
          </a:stretch>
        </p:blipFill>
        <p:spPr bwMode="auto">
          <a:xfrm>
            <a:off x="6594377" y="4086583"/>
            <a:ext cx="2077632" cy="2391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 descr="D:\фото\презентацыя\DSCN240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6774" y="3975218"/>
            <a:ext cx="3485754" cy="2614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D:\фото\презентацыя\DSCN241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92766"/>
            <a:ext cx="3419872" cy="2564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6101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7584" y="357508"/>
            <a:ext cx="4546848" cy="1972816"/>
          </a:xfrm>
        </p:spPr>
        <p:txBody>
          <a:bodyPr/>
          <a:lstStyle/>
          <a:p>
            <a:pPr marL="0" indent="0" algn="ctr">
              <a:buNone/>
            </a:pPr>
            <a:r>
              <a:rPr lang="uk-UA" i="1" dirty="0" smtClean="0"/>
              <a:t>«Використання ІКТ на уроках фізики і математики»</a:t>
            </a:r>
            <a:endParaRPr lang="ru-RU" i="1" dirty="0"/>
          </a:p>
        </p:txBody>
      </p:sp>
      <p:pic>
        <p:nvPicPr>
          <p:cNvPr id="4" name="Picture 5" descr="D:\фото\педагоги\IMG_127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377994"/>
            <a:ext cx="2337566" cy="3116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G:\стенд\112NIKON\DSCN263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261353"/>
            <a:ext cx="3456384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G:\стенд\112NIKON\DSCN264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264" y="3557497"/>
            <a:ext cx="3851920" cy="2888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7446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692696"/>
            <a:ext cx="4402832" cy="1612776"/>
          </a:xfrm>
        </p:spPr>
        <p:txBody>
          <a:bodyPr/>
          <a:lstStyle/>
          <a:p>
            <a:pPr marL="0" indent="0" algn="ctr">
              <a:buNone/>
            </a:pPr>
            <a:r>
              <a:rPr lang="uk-UA" i="1" dirty="0" smtClean="0"/>
              <a:t>«Самостійна робота учнів на уроках історії»</a:t>
            </a:r>
            <a:endParaRPr lang="ru-RU" i="1" dirty="0"/>
          </a:p>
        </p:txBody>
      </p:sp>
      <p:pic>
        <p:nvPicPr>
          <p:cNvPr id="4" name="Picture 4" descr="D:\фото\педагоги\IMG_127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5362" y="332656"/>
            <a:ext cx="2516450" cy="3355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9" name="Picture 2" descr="C:\Users\sveta\Desktop\111NIKON\DSCN250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25973" y="4005064"/>
            <a:ext cx="3155228" cy="2366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2" name="Picture 2" descr="C:\Users\sveta\Desktop\111NIKON\DSCN2521.JPG"/>
          <p:cNvPicPr>
            <a:picLocks noChangeAspect="1" noChangeArrowheads="1"/>
          </p:cNvPicPr>
          <p:nvPr/>
        </p:nvPicPr>
        <p:blipFill>
          <a:blip r:embed="rId4"/>
          <a:srcRect l="7759" t="29884" r="11208"/>
          <a:stretch>
            <a:fillRect/>
          </a:stretch>
        </p:blipFill>
        <p:spPr bwMode="auto">
          <a:xfrm>
            <a:off x="909731" y="1844824"/>
            <a:ext cx="3634127" cy="2358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0031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260648"/>
            <a:ext cx="4186808" cy="4525963"/>
          </a:xfrm>
        </p:spPr>
        <p:txBody>
          <a:bodyPr/>
          <a:lstStyle/>
          <a:p>
            <a:pPr marL="0" indent="0" algn="ctr">
              <a:buNone/>
            </a:pPr>
            <a:r>
              <a:rPr lang="uk-UA" i="1" dirty="0" smtClean="0"/>
              <a:t>«Зміцнення здоров'я учнів засобами ігрової та змагальної діяльності на уроках фізичної культури»</a:t>
            </a:r>
            <a:endParaRPr lang="ru-RU" i="1" dirty="0"/>
          </a:p>
        </p:txBody>
      </p:sp>
      <p:pic>
        <p:nvPicPr>
          <p:cNvPr id="4" name="Рисунок 3" descr="K:\DCIM\Camera\IMG_20161202_111333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721790"/>
            <a:ext cx="3066438" cy="208823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Администратор\AppData\Local\Microsoft\Windows\Temporary Internet Files\Content.Word\IMG_20170123_12202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7570" y="4128952"/>
            <a:ext cx="3325870" cy="2299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2" name="Picture 2" descr="H:\школа\IMG_228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5790" y="4293096"/>
            <a:ext cx="2627784" cy="1970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H:\школа\IMG_228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055425" y="796363"/>
            <a:ext cx="3621434" cy="2716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3751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Другая 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C00000"/>
      </a:hlink>
      <a:folHlink>
        <a:srgbClr val="FF7F7F"/>
      </a:folHlink>
    </a:clrScheme>
    <a:fontScheme name="Классическая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348</TotalTime>
  <Words>673</Words>
  <Application>Microsoft Office PowerPoint</Application>
  <PresentationFormat>Экран (4:3)</PresentationFormat>
  <Paragraphs>89</Paragraphs>
  <Slides>39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0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Школа працює над проблемою:</vt:lpstr>
      <vt:lpstr>Презентация PowerPoint</vt:lpstr>
      <vt:lpstr>Презентация PowerPoint</vt:lpstr>
      <vt:lpstr>Презентация PowerPoint</vt:lpstr>
      <vt:lpstr>Презентация PowerPoint</vt:lpstr>
      <vt:lpstr>Спортивні змагання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Бінарні уроки наших вчителів</vt:lpstr>
      <vt:lpstr>Презентация PowerPoint</vt:lpstr>
      <vt:lpstr>Презентация PowerPoint</vt:lpstr>
      <vt:lpstr>Презентация PowerPoint</vt:lpstr>
      <vt:lpstr>Переможці олімпіад</vt:lpstr>
      <vt:lpstr>Виховна робота в школі</vt:lpstr>
      <vt:lpstr>Презентация PowerPoint</vt:lpstr>
      <vt:lpstr>Пришкільний табір «Дивосвіт»</vt:lpstr>
      <vt:lpstr>Гурткова робота в школі</vt:lpstr>
      <vt:lpstr>Невгамовна трудівниця</vt:lpstr>
      <vt:lpstr>Барвиста доля</vt:lpstr>
      <vt:lpstr>Взірець народу </vt:lpstr>
      <vt:lpstr>Художник із Кархівки</vt:lpstr>
      <vt:lpstr>Часопис населеного пункту, якого немає на карті (село Сивки)</vt:lpstr>
      <vt:lpstr>Історико-краєзнавча робота «Церква Іоанна Богослова  села Кархівки»</vt:lpstr>
      <vt:lpstr>Акція  «Не будьте байдужі,  допоможіть солдатам»</vt:lpstr>
      <vt:lpstr>Військово-патріотична гра «Джура»</vt:lpstr>
      <vt:lpstr>Участь школи у роботі Ковпитського освітнього округу</vt:lpstr>
      <vt:lpstr>Методичний міст в с. Пакуль</vt:lpstr>
      <vt:lpstr>Семінар у  Ведильцівській ЗОШ І-ІІІ ст.</vt:lpstr>
      <vt:lpstr>День відкритих дверей у  Ковпитській ЗОШ І-ІІІ ст.</vt:lpstr>
      <vt:lpstr>Презентация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Елена</dc:creator>
  <cp:lastModifiedBy>jeep</cp:lastModifiedBy>
  <cp:revision>36</cp:revision>
  <dcterms:created xsi:type="dcterms:W3CDTF">2013-08-17T08:34:50Z</dcterms:created>
  <dcterms:modified xsi:type="dcterms:W3CDTF">2017-02-28T07:11:47Z</dcterms:modified>
</cp:coreProperties>
</file>