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82" r:id="rId3"/>
    <p:sldId id="278" r:id="rId4"/>
    <p:sldId id="264" r:id="rId5"/>
    <p:sldId id="274" r:id="rId6"/>
    <p:sldId id="275" r:id="rId7"/>
    <p:sldId id="276" r:id="rId8"/>
    <p:sldId id="277" r:id="rId9"/>
    <p:sldId id="268" r:id="rId10"/>
    <p:sldId id="269" r:id="rId11"/>
    <p:sldId id="257" r:id="rId12"/>
    <p:sldId id="258" r:id="rId13"/>
    <p:sldId id="260" r:id="rId14"/>
    <p:sldId id="261" r:id="rId15"/>
    <p:sldId id="262" r:id="rId16"/>
    <p:sldId id="265" r:id="rId17"/>
    <p:sldId id="266" r:id="rId18"/>
    <p:sldId id="256" r:id="rId19"/>
    <p:sldId id="267" r:id="rId20"/>
    <p:sldId id="263" r:id="rId21"/>
    <p:sldId id="270" r:id="rId22"/>
    <p:sldId id="271" r:id="rId23"/>
    <p:sldId id="272" r:id="rId24"/>
    <p:sldId id="273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00FFFF"/>
    <a:srgbClr val="008080"/>
    <a:srgbClr val="FF0066"/>
    <a:srgbClr val="CC6600"/>
    <a:srgbClr val="800080"/>
    <a:srgbClr val="FF00FF"/>
    <a:srgbClr val="00FF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0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8" d="100"/>
        <a:sy n="4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CB29-9A3E-4DC3-81A3-C5C6C83664DB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F1E3-3B1F-4599-A52B-97338B578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44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CB29-9A3E-4DC3-81A3-C5C6C83664DB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F1E3-3B1F-4599-A52B-97338B578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69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CB29-9A3E-4DC3-81A3-C5C6C83664DB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F1E3-3B1F-4599-A52B-97338B578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08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CB29-9A3E-4DC3-81A3-C5C6C83664DB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F1E3-3B1F-4599-A52B-97338B578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3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CB29-9A3E-4DC3-81A3-C5C6C83664DB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F1E3-3B1F-4599-A52B-97338B578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CB29-9A3E-4DC3-81A3-C5C6C83664DB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F1E3-3B1F-4599-A52B-97338B578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28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CB29-9A3E-4DC3-81A3-C5C6C83664DB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F1E3-3B1F-4599-A52B-97338B578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50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CB29-9A3E-4DC3-81A3-C5C6C83664DB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F1E3-3B1F-4599-A52B-97338B578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01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CB29-9A3E-4DC3-81A3-C5C6C83664DB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F1E3-3B1F-4599-A52B-97338B578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30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CB29-9A3E-4DC3-81A3-C5C6C83664DB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F1E3-3B1F-4599-A52B-97338B578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45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CB29-9A3E-4DC3-81A3-C5C6C83664DB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F1E3-3B1F-4599-A52B-97338B578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68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BCB29-9A3E-4DC3-81A3-C5C6C83664DB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BF1E3-3B1F-4599-A52B-97338B578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390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5.xml"/><Relationship Id="rId3" Type="http://schemas.openxmlformats.org/officeDocument/2006/relationships/slide" Target="slide11.xml"/><Relationship Id="rId7" Type="http://schemas.openxmlformats.org/officeDocument/2006/relationships/slide" Target="slide7.xml"/><Relationship Id="rId12" Type="http://schemas.openxmlformats.org/officeDocument/2006/relationships/slide" Target="slide2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slide" Target="slide19.xml"/><Relationship Id="rId11" Type="http://schemas.openxmlformats.org/officeDocument/2006/relationships/slide" Target="slide21.xml"/><Relationship Id="rId5" Type="http://schemas.openxmlformats.org/officeDocument/2006/relationships/slide" Target="slide5.xml"/><Relationship Id="rId10" Type="http://schemas.openxmlformats.org/officeDocument/2006/relationships/slide" Target="slide17.xml"/><Relationship Id="rId4" Type="http://schemas.openxmlformats.org/officeDocument/2006/relationships/slide" Target="slide3.xml"/><Relationship Id="rId9" Type="http://schemas.openxmlformats.org/officeDocument/2006/relationships/slide" Target="slide13.xml"/><Relationship Id="rId14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2348880"/>
            <a:ext cx="9144000" cy="2160240"/>
          </a:xfrm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noAutofit/>
            <a:sp3d extrusionH="57150">
              <a:bevelT w="38100" h="38100"/>
            </a:sp3d>
          </a:bodyPr>
          <a:lstStyle/>
          <a:p>
            <a:r>
              <a:rPr lang="uk-UA" sz="5400" b="1" dirty="0" smtClean="0">
                <a:solidFill>
                  <a:srgbClr val="FF0000"/>
                </a:solidFill>
                <a:effectLst/>
                <a:latin typeface="Georgia" pitchFamily="18" charset="0"/>
              </a:rPr>
              <a:t>Цікавий світ музичних інструментів</a:t>
            </a:r>
            <a:endParaRPr lang="ru-RU" sz="5400" b="1" dirty="0">
              <a:solidFill>
                <a:srgbClr val="FF0000"/>
              </a:solidFill>
              <a:effectLst/>
              <a:latin typeface="Georgia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982960"/>
          </a:xfrm>
        </p:spPr>
        <p:txBody>
          <a:bodyPr>
            <a:normAutofit/>
          </a:bodyPr>
          <a:lstStyle/>
          <a:p>
            <a:r>
              <a:rPr lang="uk-UA" sz="4400" b="1" dirty="0" smtClean="0">
                <a:solidFill>
                  <a:srgbClr val="0000FF"/>
                </a:solidFill>
                <a:latin typeface="Georgia" pitchFamily="18" charset="0"/>
              </a:rPr>
              <a:t>Вікторина - загадка</a:t>
            </a:r>
            <a:endParaRPr lang="ru-RU" sz="4400" b="1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902036"/>
            <a:ext cx="9144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0099"/>
                </a:solidFill>
                <a:latin typeface="Georgia" pitchFamily="18" charset="0"/>
              </a:rPr>
              <a:t>Підготував  </a:t>
            </a:r>
            <a:r>
              <a:rPr lang="uk-UA" dirty="0" smtClean="0">
                <a:solidFill>
                  <a:srgbClr val="000099"/>
                </a:solidFill>
                <a:latin typeface="Georgia" pitchFamily="18" charset="0"/>
              </a:rPr>
              <a:t>учитель  музичного мистецтва  </a:t>
            </a:r>
            <a:r>
              <a:rPr lang="uk-UA" dirty="0" err="1" smtClean="0">
                <a:solidFill>
                  <a:srgbClr val="000099"/>
                </a:solidFill>
                <a:latin typeface="Georgia" pitchFamily="18" charset="0"/>
              </a:rPr>
              <a:t>зош</a:t>
            </a:r>
            <a:r>
              <a:rPr lang="uk-UA" dirty="0" smtClean="0">
                <a:solidFill>
                  <a:srgbClr val="000099"/>
                </a:solidFill>
                <a:latin typeface="Georgia" pitchFamily="18" charset="0"/>
              </a:rPr>
              <a:t>  І-ІІІ ст.   </a:t>
            </a:r>
            <a:r>
              <a:rPr lang="uk-UA" dirty="0" err="1" smtClean="0">
                <a:solidFill>
                  <a:srgbClr val="000099"/>
                </a:solidFill>
                <a:latin typeface="Georgia" pitchFamily="18" charset="0"/>
              </a:rPr>
              <a:t>с.Караси</a:t>
            </a:r>
            <a:r>
              <a:rPr lang="uk-UA" dirty="0" smtClean="0">
                <a:solidFill>
                  <a:srgbClr val="000099"/>
                </a:solidFill>
                <a:latin typeface="Georgia" pitchFamily="18" charset="0"/>
              </a:rPr>
              <a:t> </a:t>
            </a:r>
            <a:endParaRPr lang="uk-UA" dirty="0" smtClean="0">
              <a:solidFill>
                <a:srgbClr val="000099"/>
              </a:solidFill>
              <a:latin typeface="Georgia" pitchFamily="18" charset="0"/>
            </a:endParaRPr>
          </a:p>
          <a:p>
            <a:pPr algn="ctr"/>
            <a:r>
              <a:rPr lang="uk-UA" dirty="0" smtClean="0">
                <a:solidFill>
                  <a:srgbClr val="000099"/>
                </a:solidFill>
                <a:latin typeface="Georgia" pitchFamily="18" charset="0"/>
              </a:rPr>
              <a:t>  </a:t>
            </a:r>
            <a:r>
              <a:rPr lang="uk-UA" dirty="0" smtClean="0">
                <a:solidFill>
                  <a:srgbClr val="000099"/>
                </a:solidFill>
                <a:latin typeface="Georgia" pitchFamily="18" charset="0"/>
              </a:rPr>
              <a:t>Камінь-</a:t>
            </a:r>
            <a:r>
              <a:rPr lang="uk-UA" dirty="0" err="1" smtClean="0">
                <a:solidFill>
                  <a:srgbClr val="000099"/>
                </a:solidFill>
                <a:latin typeface="Georgia" pitchFamily="18" charset="0"/>
              </a:rPr>
              <a:t>Каширського</a:t>
            </a:r>
            <a:r>
              <a:rPr lang="uk-UA" dirty="0" smtClean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uk-UA" dirty="0" smtClean="0">
                <a:solidFill>
                  <a:srgbClr val="000099"/>
                </a:solidFill>
                <a:latin typeface="Georgia" pitchFamily="18" charset="0"/>
              </a:rPr>
              <a:t>району Волинської області   </a:t>
            </a:r>
            <a:r>
              <a:rPr lang="uk-UA" dirty="0" smtClean="0">
                <a:solidFill>
                  <a:srgbClr val="000099"/>
                </a:solidFill>
                <a:latin typeface="Georgia" pitchFamily="18" charset="0"/>
              </a:rPr>
              <a:t>Бортнюк Микола Степанович</a:t>
            </a:r>
            <a:endParaRPr lang="ru-RU" dirty="0">
              <a:solidFill>
                <a:srgbClr val="000099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09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93" y="0"/>
            <a:ext cx="9144000" cy="6858000"/>
          </a:xfrm>
          <a:prstGeom prst="rect">
            <a:avLst/>
          </a:prstGeom>
        </p:spPr>
      </p:pic>
      <p:pic>
        <p:nvPicPr>
          <p:cNvPr id="7170" name="Picture 2" descr="&amp;Kcy;&amp;acy;&amp;rcy;&amp;tcy;&amp;icy;&amp;ncy;&amp;kcy;&amp;acy; 3 &amp;icy;&amp;zcy; 127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5" r="16044"/>
          <a:stretch/>
        </p:blipFill>
        <p:spPr bwMode="auto">
          <a:xfrm>
            <a:off x="3616014" y="188640"/>
            <a:ext cx="5171460" cy="64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85184"/>
            <a:ext cx="4690864" cy="1143000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  <a:latin typeface="Georgia" pitchFamily="18" charset="0"/>
              </a:rPr>
              <a:t>Сопілочка</a:t>
            </a:r>
            <a:endParaRPr lang="ru-RU" sz="54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7995604" y="5742000"/>
            <a:ext cx="900000" cy="900000"/>
          </a:xfrm>
          <a:prstGeom prst="actionButtonHom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2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3730426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0000FF"/>
                </a:solidFill>
                <a:latin typeface="Georgia" pitchFamily="18" charset="0"/>
              </a:rPr>
              <a:t>Як смичок струни торкнеться,</a:t>
            </a:r>
            <a:br>
              <a:rPr lang="uk-UA" b="1" dirty="0">
                <a:solidFill>
                  <a:srgbClr val="0000FF"/>
                </a:solidFill>
                <a:latin typeface="Georgia" pitchFamily="18" charset="0"/>
              </a:rPr>
            </a:br>
            <a:r>
              <a:rPr lang="uk-UA" b="1" dirty="0">
                <a:solidFill>
                  <a:srgbClr val="0000FF"/>
                </a:solidFill>
                <a:latin typeface="Georgia" pitchFamily="18" charset="0"/>
              </a:rPr>
              <a:t>вона піснею озветься.</a:t>
            </a:r>
            <a:br>
              <a:rPr lang="uk-UA" b="1" dirty="0">
                <a:solidFill>
                  <a:srgbClr val="0000FF"/>
                </a:solidFill>
                <a:latin typeface="Georgia" pitchFamily="18" charset="0"/>
              </a:rPr>
            </a:br>
            <a:r>
              <a:rPr lang="uk-UA" b="1" dirty="0">
                <a:solidFill>
                  <a:srgbClr val="0000FF"/>
                </a:solidFill>
                <a:latin typeface="Georgia" pitchFamily="18" charset="0"/>
              </a:rPr>
              <a:t>Дуже ніжну душу має,</a:t>
            </a:r>
            <a:br>
              <a:rPr lang="uk-UA" b="1" dirty="0">
                <a:solidFill>
                  <a:srgbClr val="0000FF"/>
                </a:solidFill>
                <a:latin typeface="Georgia" pitchFamily="18" charset="0"/>
              </a:rPr>
            </a:br>
            <a:r>
              <a:rPr lang="uk-UA" b="1" dirty="0">
                <a:solidFill>
                  <a:srgbClr val="0000FF"/>
                </a:solidFill>
                <a:latin typeface="Georgia" pitchFamily="18" charset="0"/>
              </a:rPr>
              <a:t>що сміється і ридає.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8438"/>
            <a:ext cx="9136507" cy="1395987"/>
          </a:xfrm>
          <a:prstGeom prst="rect">
            <a:avLst/>
          </a:prstGeom>
        </p:spPr>
      </p:pic>
      <p:sp>
        <p:nvSpPr>
          <p:cNvPr id="5" name="Управляющая кнопка: справка 4">
            <a:hlinkClick r:id="" action="ppaction://hlinkshowjump?jump=nextslide" highlightClick="1"/>
          </p:cNvPr>
          <p:cNvSpPr/>
          <p:nvPr/>
        </p:nvSpPr>
        <p:spPr>
          <a:xfrm>
            <a:off x="7812360" y="5397989"/>
            <a:ext cx="1042416" cy="104241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26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4599000"/>
            <a:ext cx="5184576" cy="1143000"/>
          </a:xfrm>
        </p:spPr>
        <p:txBody>
          <a:bodyPr>
            <a:normAutofit/>
          </a:bodyPr>
          <a:lstStyle/>
          <a:p>
            <a:r>
              <a:rPr lang="uk-UA" sz="6600" b="1" dirty="0" smtClean="0">
                <a:solidFill>
                  <a:srgbClr val="FF0000"/>
                </a:solidFill>
                <a:latin typeface="Georgia" pitchFamily="18" charset="0"/>
              </a:rPr>
              <a:t>Скрипка</a:t>
            </a:r>
            <a:endParaRPr lang="ru-RU" sz="66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026" name="Picture 2" descr="&amp;Kcy;&amp;acy;&amp;rcy;&amp;tcy;&amp;icy;&amp;ncy;&amp;kcy;&amp;acy; 13 &amp;icy;&amp;zcy; 1530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0"/>
            <a:ext cx="4549680" cy="64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7995604" y="5742000"/>
            <a:ext cx="900000" cy="900000"/>
          </a:xfrm>
          <a:prstGeom prst="actionButtonHom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85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3528" y="1340768"/>
            <a:ext cx="8496944" cy="2362274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0000FF"/>
                </a:solidFill>
                <a:latin typeface="Georgia" pitchFamily="18" charset="0"/>
              </a:rPr>
              <a:t>Більше</a:t>
            </a:r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 </a:t>
            </a:r>
            <a:r>
              <a:rPr lang="ru-RU" b="1" dirty="0">
                <a:solidFill>
                  <a:srgbClr val="0000FF"/>
                </a:solidFill>
                <a:latin typeface="Georgia" pitchFamily="18" charset="0"/>
              </a:rPr>
              <a:t>скрипки в десять раз,</a:t>
            </a:r>
            <a:br>
              <a:rPr lang="ru-RU" b="1" dirty="0">
                <a:solidFill>
                  <a:srgbClr val="0000FF"/>
                </a:solidFill>
                <a:latin typeface="Georgia" pitchFamily="18" charset="0"/>
              </a:rPr>
            </a:br>
            <a:r>
              <a:rPr lang="ru-RU" b="1" dirty="0" err="1" smtClean="0">
                <a:solidFill>
                  <a:srgbClr val="0000FF"/>
                </a:solidFill>
                <a:latin typeface="Georgia" pitchFamily="18" charset="0"/>
              </a:rPr>
              <a:t>Інструмент</a:t>
            </a:r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  <a:latin typeface="Georgia" pitchFamily="18" charset="0"/>
              </a:rPr>
              <a:t>цей</a:t>
            </a:r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 </a:t>
            </a:r>
            <a:r>
              <a:rPr lang="ru-RU" b="1" dirty="0">
                <a:solidFill>
                  <a:srgbClr val="0000FF"/>
                </a:solidFill>
                <a:latin typeface="Georgia" pitchFamily="18" charset="0"/>
              </a:rPr>
              <a:t>- </a:t>
            </a:r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...</a:t>
            </a:r>
            <a:endParaRPr lang="ru-RU" b="1" dirty="0">
              <a:solidFill>
                <a:srgbClr val="0000FF"/>
              </a:solidFill>
              <a:latin typeface="Georgi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8438"/>
            <a:ext cx="9136507" cy="1395987"/>
          </a:xfrm>
          <a:prstGeom prst="rect">
            <a:avLst/>
          </a:prstGeom>
        </p:spPr>
      </p:pic>
      <p:sp>
        <p:nvSpPr>
          <p:cNvPr id="8" name="Управляющая кнопка: справка 7">
            <a:hlinkClick r:id="" action="ppaction://hlinkshowjump?jump=nextslide" highlightClick="1"/>
          </p:cNvPr>
          <p:cNvSpPr/>
          <p:nvPr/>
        </p:nvSpPr>
        <p:spPr>
          <a:xfrm>
            <a:off x="7884368" y="5445223"/>
            <a:ext cx="1042416" cy="104241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17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2" descr="200px-AGK_bass1_ful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50"/>
          <a:stretch/>
        </p:blipFill>
        <p:spPr bwMode="auto">
          <a:xfrm>
            <a:off x="4716016" y="0"/>
            <a:ext cx="306149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4653136"/>
            <a:ext cx="5347676" cy="1143000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  <a:latin typeface="Georgia" pitchFamily="18" charset="0"/>
              </a:rPr>
              <a:t>Контрабас</a:t>
            </a:r>
            <a:endParaRPr lang="ru-RU" sz="54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7995604" y="5742000"/>
            <a:ext cx="900000" cy="900000"/>
          </a:xfrm>
          <a:prstGeom prst="actionButtonHom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07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314602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0000FF"/>
                </a:solidFill>
                <a:latin typeface="Georgia" pitchFamily="18" charset="0"/>
              </a:rPr>
              <a:t>Україну прославляє,</a:t>
            </a:r>
            <a:r>
              <a:rPr lang="ru-RU" b="1" dirty="0">
                <a:solidFill>
                  <a:srgbClr val="0000FF"/>
                </a:solidFill>
                <a:latin typeface="Georgia" pitchFamily="18" charset="0"/>
              </a:rPr>
              <a:t/>
            </a:r>
            <a:br>
              <a:rPr lang="ru-RU" b="1" dirty="0">
                <a:solidFill>
                  <a:srgbClr val="0000FF"/>
                </a:solidFill>
                <a:latin typeface="Georgia" pitchFamily="18" charset="0"/>
              </a:rPr>
            </a:br>
            <a:r>
              <a:rPr lang="uk-UA" b="1" dirty="0">
                <a:solidFill>
                  <a:srgbClr val="0000FF"/>
                </a:solidFill>
                <a:latin typeface="Georgia" pitchFamily="18" charset="0"/>
              </a:rPr>
              <a:t>Хоч не знає слів,</a:t>
            </a:r>
            <a:r>
              <a:rPr lang="ru-RU" b="1" dirty="0">
                <a:solidFill>
                  <a:srgbClr val="0000FF"/>
                </a:solidFill>
                <a:latin typeface="Georgia" pitchFamily="18" charset="0"/>
              </a:rPr>
              <a:t/>
            </a:r>
            <a:br>
              <a:rPr lang="ru-RU" b="1" dirty="0">
                <a:solidFill>
                  <a:srgbClr val="0000FF"/>
                </a:solidFill>
                <a:latin typeface="Georgia" pitchFamily="18" charset="0"/>
              </a:rPr>
            </a:br>
            <a:r>
              <a:rPr lang="uk-UA" b="1" dirty="0">
                <a:solidFill>
                  <a:srgbClr val="0000FF"/>
                </a:solidFill>
                <a:latin typeface="Georgia" pitchFamily="18" charset="0"/>
              </a:rPr>
              <a:t>Тугу людям розганяє</a:t>
            </a:r>
            <a:r>
              <a:rPr lang="ru-RU" b="1" dirty="0">
                <a:solidFill>
                  <a:srgbClr val="0000FF"/>
                </a:solidFill>
                <a:latin typeface="Georgia" pitchFamily="18" charset="0"/>
              </a:rPr>
              <a:t/>
            </a:r>
            <a:br>
              <a:rPr lang="ru-RU" b="1" dirty="0">
                <a:solidFill>
                  <a:srgbClr val="0000FF"/>
                </a:solidFill>
                <a:latin typeface="Georgia" pitchFamily="18" charset="0"/>
              </a:rPr>
            </a:br>
            <a:r>
              <a:rPr lang="uk-UA" b="1" dirty="0" err="1">
                <a:solidFill>
                  <a:srgbClr val="0000FF"/>
                </a:solidFill>
                <a:latin typeface="Georgia" pitchFamily="18" charset="0"/>
              </a:rPr>
              <a:t>Многострунний</a:t>
            </a:r>
            <a:r>
              <a:rPr lang="uk-UA" b="1" dirty="0">
                <a:solidFill>
                  <a:srgbClr val="0000FF"/>
                </a:solidFill>
                <a:latin typeface="Georgia" pitchFamily="18" charset="0"/>
              </a:rPr>
              <a:t> спів.</a:t>
            </a:r>
            <a:r>
              <a:rPr lang="ru-RU" b="1" dirty="0">
                <a:solidFill>
                  <a:srgbClr val="0000FF"/>
                </a:solidFill>
                <a:latin typeface="Georgia" pitchFamily="18" charset="0"/>
              </a:rPr>
              <a:t/>
            </a:r>
            <a:br>
              <a:rPr lang="ru-RU" b="1" dirty="0">
                <a:solidFill>
                  <a:srgbClr val="0000FF"/>
                </a:solidFill>
                <a:latin typeface="Georgia" pitchFamily="18" charset="0"/>
              </a:rPr>
            </a:br>
            <a:r>
              <a:rPr lang="uk-UA" b="1" dirty="0">
                <a:solidFill>
                  <a:srgbClr val="0000FF"/>
                </a:solidFill>
                <a:latin typeface="Georgia" pitchFamily="18" charset="0"/>
              </a:rPr>
              <a:t>У похід її з собою</a:t>
            </a:r>
            <a:r>
              <a:rPr lang="ru-RU" b="1" dirty="0">
                <a:solidFill>
                  <a:srgbClr val="0000FF"/>
                </a:solidFill>
                <a:latin typeface="Georgia" pitchFamily="18" charset="0"/>
              </a:rPr>
              <a:t/>
            </a:r>
            <a:br>
              <a:rPr lang="ru-RU" b="1" dirty="0">
                <a:solidFill>
                  <a:srgbClr val="0000FF"/>
                </a:solidFill>
                <a:latin typeface="Georgia" pitchFamily="18" charset="0"/>
              </a:rPr>
            </a:br>
            <a:r>
              <a:rPr lang="uk-UA" b="1" dirty="0">
                <a:solidFill>
                  <a:srgbClr val="0000FF"/>
                </a:solidFill>
                <a:latin typeface="Georgia" pitchFamily="18" charset="0"/>
              </a:rPr>
              <a:t>Брав козак Мамай,</a:t>
            </a:r>
            <a:r>
              <a:rPr lang="ru-RU" b="1" dirty="0">
                <a:solidFill>
                  <a:srgbClr val="0000FF"/>
                </a:solidFill>
                <a:latin typeface="Georgia" pitchFamily="18" charset="0"/>
              </a:rPr>
              <a:t/>
            </a:r>
            <a:br>
              <a:rPr lang="ru-RU" b="1" dirty="0">
                <a:solidFill>
                  <a:srgbClr val="0000FF"/>
                </a:solidFill>
                <a:latin typeface="Georgia" pitchFamily="18" charset="0"/>
              </a:rPr>
            </a:br>
            <a:r>
              <a:rPr lang="uk-UA" b="1" dirty="0">
                <a:solidFill>
                  <a:srgbClr val="0000FF"/>
                </a:solidFill>
                <a:latin typeface="Georgia" pitchFamily="18" charset="0"/>
              </a:rPr>
              <a:t>Мов ясну леліяв зброю.</a:t>
            </a:r>
            <a:r>
              <a:rPr lang="ru-RU" b="1" dirty="0">
                <a:solidFill>
                  <a:srgbClr val="0000FF"/>
                </a:solidFill>
                <a:latin typeface="Georgia" pitchFamily="18" charset="0"/>
              </a:rPr>
              <a:t/>
            </a:r>
            <a:br>
              <a:rPr lang="ru-RU" b="1" dirty="0">
                <a:solidFill>
                  <a:srgbClr val="0000FF"/>
                </a:solidFill>
                <a:latin typeface="Georgia" pitchFamily="18" charset="0"/>
              </a:rPr>
            </a:br>
            <a:r>
              <a:rPr lang="uk-UA" b="1" dirty="0">
                <a:solidFill>
                  <a:srgbClr val="0000FF"/>
                </a:solidFill>
                <a:latin typeface="Georgia" pitchFamily="18" charset="0"/>
              </a:rPr>
              <a:t>Хто вона: вгадай?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8438"/>
            <a:ext cx="9136507" cy="1395987"/>
          </a:xfrm>
          <a:prstGeom prst="rect">
            <a:avLst/>
          </a:prstGeom>
        </p:spPr>
      </p:pic>
      <p:sp>
        <p:nvSpPr>
          <p:cNvPr id="6" name="Управляющая кнопка: справка 5">
            <a:hlinkClick r:id="" action="ppaction://hlinkshowjump?jump=nextslide" highlightClick="1"/>
          </p:cNvPr>
          <p:cNvSpPr/>
          <p:nvPr/>
        </p:nvSpPr>
        <p:spPr>
          <a:xfrm>
            <a:off x="7677325" y="5445223"/>
            <a:ext cx="1042416" cy="104241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70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93" y="0"/>
            <a:ext cx="9144000" cy="6858000"/>
          </a:xfrm>
          <a:prstGeom prst="rect">
            <a:avLst/>
          </a:prstGeom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9313" y="4929014"/>
            <a:ext cx="3853225" cy="1224136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FF0000"/>
                </a:solidFill>
                <a:latin typeface="Georgia" pitchFamily="18" charset="0"/>
              </a:rPr>
              <a:t>Кобза</a:t>
            </a:r>
            <a:endParaRPr lang="ru-RU" sz="60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5122" name="Picture 2" descr="&amp;Kcy;&amp;acy;&amp;rcy;&amp;tcy;&amp;icy;&amp;ncy;&amp;kcy;&amp;acy; 62 &amp;icy;&amp;zcy; 32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8"/>
          <a:stretch/>
        </p:blipFill>
        <p:spPr bwMode="auto">
          <a:xfrm rot="5400000">
            <a:off x="371002" y="803037"/>
            <a:ext cx="4783250" cy="329402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0"/>
            <a:ext cx="3476625" cy="615315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855371" y="5589240"/>
            <a:ext cx="5828184" cy="1268760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  <a:latin typeface="Georgia" pitchFamily="18" charset="0"/>
              </a:rPr>
              <a:t>Бандура</a:t>
            </a:r>
            <a:endParaRPr lang="ru-RU" sz="54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8" name="Управляющая кнопка: домой 7">
            <a:hlinkClick r:id="rId5" action="ppaction://hlinksldjump" highlightClick="1"/>
          </p:cNvPr>
          <p:cNvSpPr/>
          <p:nvPr/>
        </p:nvSpPr>
        <p:spPr>
          <a:xfrm>
            <a:off x="7995604" y="5742000"/>
            <a:ext cx="900000" cy="900000"/>
          </a:xfrm>
          <a:prstGeom prst="actionButtonHom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77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53069"/>
            <a:ext cx="8229600" cy="4810546"/>
          </a:xfrm>
        </p:spPr>
        <p:txBody>
          <a:bodyPr/>
          <a:lstStyle/>
          <a:p>
            <a:r>
              <a:rPr lang="uk-UA" b="1" dirty="0">
                <a:solidFill>
                  <a:srgbClr val="0000FF"/>
                </a:solidFill>
                <a:latin typeface="Georgia" pitchFamily="18" charset="0"/>
              </a:rPr>
              <a:t>Ой же гарно вона грає, </a:t>
            </a:r>
            <a:r>
              <a:rPr lang="ru-RU" b="1" dirty="0">
                <a:solidFill>
                  <a:srgbClr val="0000FF"/>
                </a:solidFill>
                <a:latin typeface="Georgia" pitchFamily="18" charset="0"/>
              </a:rPr>
              <a:t/>
            </a:r>
            <a:br>
              <a:rPr lang="ru-RU" b="1" dirty="0">
                <a:solidFill>
                  <a:srgbClr val="0000FF"/>
                </a:solidFill>
                <a:latin typeface="Georgia" pitchFamily="18" charset="0"/>
              </a:rPr>
            </a:br>
            <a:r>
              <a:rPr lang="uk-UA" b="1" dirty="0">
                <a:solidFill>
                  <a:srgbClr val="0000FF"/>
                </a:solidFill>
                <a:latin typeface="Georgia" pitchFamily="18" charset="0"/>
              </a:rPr>
              <a:t>Кожне слово вимовляє. </a:t>
            </a:r>
            <a:r>
              <a:rPr lang="ru-RU" b="1" dirty="0">
                <a:solidFill>
                  <a:srgbClr val="0000FF"/>
                </a:solidFill>
                <a:latin typeface="Georgia" pitchFamily="18" charset="0"/>
              </a:rPr>
              <a:t/>
            </a:r>
            <a:br>
              <a:rPr lang="ru-RU" b="1" dirty="0">
                <a:solidFill>
                  <a:srgbClr val="0000FF"/>
                </a:solidFill>
                <a:latin typeface="Georgia" pitchFamily="18" charset="0"/>
              </a:rPr>
            </a:br>
            <a:r>
              <a:rPr lang="uk-UA" b="1" dirty="0">
                <a:solidFill>
                  <a:srgbClr val="0000FF"/>
                </a:solidFill>
                <a:latin typeface="Georgia" pitchFamily="18" charset="0"/>
              </a:rPr>
              <a:t>Хоч і має три струни,</a:t>
            </a:r>
            <a:r>
              <a:rPr lang="ru-RU" b="1" dirty="0">
                <a:solidFill>
                  <a:srgbClr val="0000FF"/>
                </a:solidFill>
                <a:latin typeface="Georgia" pitchFamily="18" charset="0"/>
              </a:rPr>
              <a:t/>
            </a:r>
            <a:br>
              <a:rPr lang="ru-RU" b="1" dirty="0">
                <a:solidFill>
                  <a:srgbClr val="0000FF"/>
                </a:solidFill>
                <a:latin typeface="Georgia" pitchFamily="18" charset="0"/>
              </a:rPr>
            </a:br>
            <a:r>
              <a:rPr lang="uk-UA" b="1" dirty="0">
                <a:solidFill>
                  <a:srgbClr val="0000FF"/>
                </a:solidFill>
                <a:latin typeface="Georgia" pitchFamily="18" charset="0"/>
              </a:rPr>
              <a:t>Та співочі всі вони.</a:t>
            </a:r>
            <a:r>
              <a:rPr lang="ru-RU" b="1" dirty="0">
                <a:solidFill>
                  <a:srgbClr val="0000FF"/>
                </a:solidFill>
                <a:latin typeface="Georgia" pitchFamily="18" charset="0"/>
              </a:rPr>
              <a:t/>
            </a:r>
            <a:br>
              <a:rPr lang="ru-RU" b="1" dirty="0">
                <a:solidFill>
                  <a:srgbClr val="0000FF"/>
                </a:solidFill>
                <a:latin typeface="Georgia" pitchFamily="18" charset="0"/>
              </a:rPr>
            </a:br>
            <a:r>
              <a:rPr lang="uk-UA" b="1" dirty="0">
                <a:solidFill>
                  <a:srgbClr val="0000FF"/>
                </a:solidFill>
                <a:latin typeface="Georgia" pitchFamily="18" charset="0"/>
              </a:rPr>
              <a:t>Запитаймо у всезнайка:</a:t>
            </a:r>
            <a:r>
              <a:rPr lang="ru-RU" b="1" dirty="0">
                <a:solidFill>
                  <a:srgbClr val="0000FF"/>
                </a:solidFill>
                <a:latin typeface="Georgia" pitchFamily="18" charset="0"/>
              </a:rPr>
              <a:t/>
            </a:r>
            <a:br>
              <a:rPr lang="ru-RU" b="1" dirty="0">
                <a:solidFill>
                  <a:srgbClr val="0000FF"/>
                </a:solidFill>
                <a:latin typeface="Georgia" pitchFamily="18" charset="0"/>
              </a:rPr>
            </a:br>
            <a:r>
              <a:rPr lang="uk-UA" b="1" dirty="0">
                <a:solidFill>
                  <a:srgbClr val="0000FF"/>
                </a:solidFill>
                <a:latin typeface="Georgia" pitchFamily="18" charset="0"/>
              </a:rPr>
              <a:t>Хто це? Що це?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8438"/>
            <a:ext cx="9136507" cy="1395987"/>
          </a:xfrm>
          <a:prstGeom prst="rect">
            <a:avLst/>
          </a:prstGeom>
        </p:spPr>
      </p:pic>
      <p:sp>
        <p:nvSpPr>
          <p:cNvPr id="6" name="Управляющая кнопка: справка 5">
            <a:hlinkClick r:id="" action="ppaction://hlinkshowjump?jump=nextslide" highlightClick="1"/>
          </p:cNvPr>
          <p:cNvSpPr/>
          <p:nvPr/>
        </p:nvSpPr>
        <p:spPr>
          <a:xfrm>
            <a:off x="7884368" y="5445223"/>
            <a:ext cx="1042416" cy="104241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47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93" y="0"/>
            <a:ext cx="9144000" cy="6858000"/>
          </a:xfrm>
          <a:prstGeom prst="rect">
            <a:avLst/>
          </a:prstGeom>
        </p:spPr>
      </p:pic>
      <p:pic>
        <p:nvPicPr>
          <p:cNvPr id="6146" name="Picture 2" descr="&amp;Kcy;&amp;acy;&amp;rcy;&amp;tcy;&amp;icy;&amp;ncy;&amp;kcy;&amp;acy; 8 &amp;icy;&amp;zcy; 393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-2348"/>
            <a:ext cx="4303530" cy="68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857500"/>
            <a:ext cx="5616624" cy="1143000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  <a:latin typeface="Georgia" pitchFamily="18" charset="0"/>
              </a:rPr>
              <a:t>Балалайка</a:t>
            </a:r>
            <a:endParaRPr lang="ru-RU" sz="54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7995604" y="5742000"/>
            <a:ext cx="900000" cy="900000"/>
          </a:xfrm>
          <a:prstGeom prst="actionButtonHom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18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93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453" y="620688"/>
            <a:ext cx="8229600" cy="4450506"/>
          </a:xfrm>
        </p:spPr>
        <p:txBody>
          <a:bodyPr/>
          <a:lstStyle/>
          <a:p>
            <a:r>
              <a:rPr lang="uk-UA" b="1" dirty="0">
                <a:solidFill>
                  <a:srgbClr val="0000FF"/>
                </a:solidFill>
                <a:latin typeface="Georgia" pitchFamily="18" charset="0"/>
              </a:rPr>
              <a:t>Сім доріжок в неї є</a:t>
            </a:r>
            <a:r>
              <a:rPr lang="ru-RU" b="1" dirty="0">
                <a:solidFill>
                  <a:srgbClr val="0000FF"/>
                </a:solidFill>
                <a:latin typeface="Georgia" pitchFamily="18" charset="0"/>
              </a:rPr>
              <a:t/>
            </a:r>
            <a:br>
              <a:rPr lang="ru-RU" b="1" dirty="0">
                <a:solidFill>
                  <a:srgbClr val="0000FF"/>
                </a:solidFill>
                <a:latin typeface="Georgia" pitchFamily="18" charset="0"/>
              </a:rPr>
            </a:br>
            <a:r>
              <a:rPr lang="uk-UA" b="1" dirty="0">
                <a:solidFill>
                  <a:srgbClr val="0000FF"/>
                </a:solidFill>
                <a:latin typeface="Georgia" pitchFamily="18" charset="0"/>
              </a:rPr>
              <a:t>Кожна голос подає,</a:t>
            </a:r>
            <a:r>
              <a:rPr lang="ru-RU" b="1" dirty="0">
                <a:solidFill>
                  <a:srgbClr val="0000FF"/>
                </a:solidFill>
                <a:latin typeface="Georgia" pitchFamily="18" charset="0"/>
              </a:rPr>
              <a:t/>
            </a:r>
            <a:br>
              <a:rPr lang="ru-RU" b="1" dirty="0">
                <a:solidFill>
                  <a:srgbClr val="0000FF"/>
                </a:solidFill>
                <a:latin typeface="Georgia" pitchFamily="18" charset="0"/>
              </a:rPr>
            </a:br>
            <a:r>
              <a:rPr lang="uk-UA" b="1" dirty="0">
                <a:solidFill>
                  <a:srgbClr val="0000FF"/>
                </a:solidFill>
                <a:latin typeface="Georgia" pitchFamily="18" charset="0"/>
              </a:rPr>
              <a:t>Як гравець торкне всі сім,</a:t>
            </a:r>
            <a:r>
              <a:rPr lang="ru-RU" b="1" dirty="0">
                <a:solidFill>
                  <a:srgbClr val="0000FF"/>
                </a:solidFill>
                <a:latin typeface="Georgia" pitchFamily="18" charset="0"/>
              </a:rPr>
              <a:t/>
            </a:r>
            <a:br>
              <a:rPr lang="ru-RU" b="1" dirty="0">
                <a:solidFill>
                  <a:srgbClr val="0000FF"/>
                </a:solidFill>
                <a:latin typeface="Georgia" pitchFamily="18" charset="0"/>
              </a:rPr>
            </a:br>
            <a:r>
              <a:rPr lang="uk-UA" b="1" dirty="0">
                <a:solidFill>
                  <a:srgbClr val="0000FF"/>
                </a:solidFill>
                <a:latin typeface="Georgia" pitchFamily="18" charset="0"/>
              </a:rPr>
              <a:t>Стане весело усім.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8438"/>
            <a:ext cx="9136507" cy="1395987"/>
          </a:xfrm>
          <a:prstGeom prst="rect">
            <a:avLst/>
          </a:prstGeom>
        </p:spPr>
      </p:pic>
      <p:sp>
        <p:nvSpPr>
          <p:cNvPr id="4" name="Управляющая кнопка: справка 3">
            <a:hlinkClick r:id="" action="ppaction://hlinkshowjump?jump=nextslide" highlightClick="1"/>
          </p:cNvPr>
          <p:cNvSpPr/>
          <p:nvPr/>
        </p:nvSpPr>
        <p:spPr>
          <a:xfrm>
            <a:off x="7812360" y="5445224"/>
            <a:ext cx="1042416" cy="104241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5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24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latin typeface="Georgia" pitchFamily="18" charset="0"/>
              </a:rPr>
              <a:t>Вибери собі сонечко!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" name="Солнце 3">
            <a:hlinkClick r:id="rId3" action="ppaction://hlinksldjump"/>
          </p:cNvPr>
          <p:cNvSpPr>
            <a:spLocks noChangeAspect="1"/>
          </p:cNvSpPr>
          <p:nvPr/>
        </p:nvSpPr>
        <p:spPr>
          <a:xfrm>
            <a:off x="287804" y="2225457"/>
            <a:ext cx="1800000" cy="1800000"/>
          </a:xfrm>
          <a:prstGeom prst="su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rgbClr val="002060"/>
                </a:solidFill>
              </a:rPr>
              <a:t>5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" name="Солнце 4">
            <a:hlinkClick r:id="rId4" action="ppaction://hlinksldjump"/>
          </p:cNvPr>
          <p:cNvSpPr>
            <a:spLocks noChangeAspect="1"/>
          </p:cNvSpPr>
          <p:nvPr/>
        </p:nvSpPr>
        <p:spPr>
          <a:xfrm>
            <a:off x="1619672" y="965079"/>
            <a:ext cx="1800000" cy="1800000"/>
          </a:xfrm>
          <a:prstGeom prst="su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hlinkClick r:id="rId4" action="ppaction://hlinksldjump"/>
              </a:rPr>
              <a:t>1</a:t>
            </a:r>
            <a:endParaRPr lang="ru-RU" sz="3200" dirty="0"/>
          </a:p>
        </p:txBody>
      </p:sp>
      <p:sp>
        <p:nvSpPr>
          <p:cNvPr id="6" name="Солнце 5"/>
          <p:cNvSpPr>
            <a:spLocks noChangeAspect="1"/>
          </p:cNvSpPr>
          <p:nvPr/>
        </p:nvSpPr>
        <p:spPr>
          <a:xfrm>
            <a:off x="3689748" y="764704"/>
            <a:ext cx="1800000" cy="1800000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hlinkClick r:id="rId5" action="ppaction://hlinksldjump"/>
              </a:rPr>
              <a:t>2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7" name="Солнце 6">
            <a:hlinkClick r:id="rId6" action="ppaction://hlinksldjump"/>
          </p:cNvPr>
          <p:cNvSpPr>
            <a:spLocks noChangeAspect="1"/>
          </p:cNvSpPr>
          <p:nvPr/>
        </p:nvSpPr>
        <p:spPr>
          <a:xfrm>
            <a:off x="291386" y="4093837"/>
            <a:ext cx="1800000" cy="1800000"/>
          </a:xfrm>
          <a:prstGeom prst="sun">
            <a:avLst/>
          </a:prstGeom>
          <a:solidFill>
            <a:srgbClr val="80008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9</a:t>
            </a:r>
            <a:endParaRPr lang="ru-RU" sz="3600" dirty="0"/>
          </a:p>
        </p:txBody>
      </p:sp>
      <p:sp>
        <p:nvSpPr>
          <p:cNvPr id="8" name="Солнце 7">
            <a:hlinkClick r:id="rId7" action="ppaction://hlinksldjump"/>
          </p:cNvPr>
          <p:cNvSpPr>
            <a:spLocks noChangeAspect="1"/>
          </p:cNvSpPr>
          <p:nvPr/>
        </p:nvSpPr>
        <p:spPr>
          <a:xfrm>
            <a:off x="5679959" y="965079"/>
            <a:ext cx="1800000" cy="1800000"/>
          </a:xfrm>
          <a:prstGeom prst="sun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3</a:t>
            </a:r>
            <a:endParaRPr lang="ru-RU" sz="3600" dirty="0"/>
          </a:p>
        </p:txBody>
      </p:sp>
      <p:sp>
        <p:nvSpPr>
          <p:cNvPr id="9" name="Солнце 8">
            <a:hlinkClick r:id="rId8" action="ppaction://hlinksldjump"/>
          </p:cNvPr>
          <p:cNvSpPr>
            <a:spLocks noChangeAspect="1"/>
          </p:cNvSpPr>
          <p:nvPr/>
        </p:nvSpPr>
        <p:spPr>
          <a:xfrm>
            <a:off x="4869959" y="2856933"/>
            <a:ext cx="1800000" cy="1800000"/>
          </a:xfrm>
          <a:prstGeom prst="sun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tx1"/>
                </a:solidFill>
              </a:rPr>
              <a:t>7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0" name="Солнце 9">
            <a:hlinkClick r:id="rId9" action="ppaction://hlinksldjump"/>
          </p:cNvPr>
          <p:cNvSpPr>
            <a:spLocks noChangeAspect="1"/>
          </p:cNvSpPr>
          <p:nvPr/>
        </p:nvSpPr>
        <p:spPr>
          <a:xfrm>
            <a:off x="2627784" y="2817117"/>
            <a:ext cx="1800000" cy="1800000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chemeClr val="bg1"/>
                </a:solidFill>
              </a:rPr>
              <a:t>6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1" name="Солнце 10">
            <a:hlinkClick r:id="rId10" action="ppaction://hlinksldjump"/>
          </p:cNvPr>
          <p:cNvSpPr>
            <a:spLocks noChangeAspect="1"/>
          </p:cNvSpPr>
          <p:nvPr/>
        </p:nvSpPr>
        <p:spPr>
          <a:xfrm>
            <a:off x="7092176" y="3836291"/>
            <a:ext cx="1800000" cy="1800000"/>
          </a:xfrm>
          <a:prstGeom prst="sun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>
                <a:solidFill>
                  <a:schemeClr val="tx1"/>
                </a:solidFill>
              </a:rPr>
              <a:t>8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2" name="Солнце 11">
            <a:hlinkClick r:id="rId11" action="ppaction://hlinksldjump"/>
          </p:cNvPr>
          <p:cNvSpPr>
            <a:spLocks noChangeAspect="1"/>
          </p:cNvSpPr>
          <p:nvPr/>
        </p:nvSpPr>
        <p:spPr>
          <a:xfrm>
            <a:off x="2018643" y="4973223"/>
            <a:ext cx="1800000" cy="1800000"/>
          </a:xfrm>
          <a:prstGeom prst="sun">
            <a:avLst/>
          </a:prstGeom>
          <a:solidFill>
            <a:srgbClr val="CC6600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10</a:t>
            </a:r>
            <a:endParaRPr lang="ru-RU" sz="3200" dirty="0"/>
          </a:p>
        </p:txBody>
      </p:sp>
      <p:sp>
        <p:nvSpPr>
          <p:cNvPr id="13" name="Солнце 12">
            <a:hlinkClick r:id="rId12" action="ppaction://hlinksldjump"/>
          </p:cNvPr>
          <p:cNvSpPr>
            <a:spLocks noChangeAspect="1"/>
          </p:cNvSpPr>
          <p:nvPr/>
        </p:nvSpPr>
        <p:spPr>
          <a:xfrm>
            <a:off x="3743832" y="5083837"/>
            <a:ext cx="1800000" cy="1800000"/>
          </a:xfrm>
          <a:prstGeom prst="sun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tx1"/>
                </a:solidFill>
              </a:rPr>
              <a:t>11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4" name="Солнце 13">
            <a:hlinkClick r:id="rId13" action="ppaction://hlinksldjump"/>
          </p:cNvPr>
          <p:cNvSpPr>
            <a:spLocks noChangeAspect="1"/>
          </p:cNvSpPr>
          <p:nvPr/>
        </p:nvSpPr>
        <p:spPr>
          <a:xfrm>
            <a:off x="5679959" y="4973223"/>
            <a:ext cx="1800000" cy="1800000"/>
          </a:xfrm>
          <a:prstGeom prst="sun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12</a:t>
            </a:r>
            <a:endParaRPr lang="ru-RU" sz="3200" dirty="0"/>
          </a:p>
        </p:txBody>
      </p:sp>
      <p:sp>
        <p:nvSpPr>
          <p:cNvPr id="15" name="Солнце 14">
            <a:hlinkClick r:id="rId14" action="ppaction://hlinksldjump"/>
          </p:cNvPr>
          <p:cNvSpPr>
            <a:spLocks noChangeAspect="1"/>
          </p:cNvSpPr>
          <p:nvPr/>
        </p:nvSpPr>
        <p:spPr>
          <a:xfrm>
            <a:off x="7305176" y="2007117"/>
            <a:ext cx="1800000" cy="1800000"/>
          </a:xfrm>
          <a:prstGeom prst="sun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rgbClr val="002060"/>
                </a:solidFill>
              </a:rPr>
              <a:t>4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8" name="Управляющая кнопка: в конец 27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8445734" y="6221979"/>
            <a:ext cx="396000" cy="396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36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6221" y="4221088"/>
            <a:ext cx="3981547" cy="1143000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FF0000"/>
                </a:solidFill>
                <a:latin typeface="Georgia" pitchFamily="18" charset="0"/>
              </a:rPr>
              <a:t>Гітара</a:t>
            </a:r>
            <a:endParaRPr lang="ru-RU" sz="60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5" name="Picture 2" descr="180px-Spanish_guit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0"/>
            <a:ext cx="3457015" cy="68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7995604" y="5742000"/>
            <a:ext cx="900000" cy="900000"/>
          </a:xfrm>
          <a:prstGeom prst="actionButtonHom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52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93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453" y="476672"/>
            <a:ext cx="8229600" cy="4378498"/>
          </a:xfrm>
        </p:spPr>
        <p:txBody>
          <a:bodyPr>
            <a:normAutofit fontScale="90000"/>
          </a:bodyPr>
          <a:lstStyle/>
          <a:p>
            <a:r>
              <a:rPr lang="uk-UA" b="1" dirty="0" err="1">
                <a:solidFill>
                  <a:srgbClr val="0000FF"/>
                </a:solidFill>
                <a:latin typeface="Georgia" pitchFamily="18" charset="0"/>
              </a:rPr>
              <a:t>Тра-та-та</a:t>
            </a:r>
            <a:r>
              <a:rPr lang="uk-UA" b="1" dirty="0">
                <a:solidFill>
                  <a:srgbClr val="0000FF"/>
                </a:solidFill>
                <a:latin typeface="Georgia" pitchFamily="18" charset="0"/>
              </a:rPr>
              <a:t>, </a:t>
            </a:r>
            <a:r>
              <a:rPr lang="uk-UA" b="1" dirty="0" err="1">
                <a:solidFill>
                  <a:srgbClr val="0000FF"/>
                </a:solidFill>
                <a:latin typeface="Georgia" pitchFamily="18" charset="0"/>
              </a:rPr>
              <a:t>тра-та-та</a:t>
            </a:r>
            <a:r>
              <a:rPr lang="uk-UA" b="1" dirty="0">
                <a:solidFill>
                  <a:srgbClr val="0000FF"/>
                </a:solidFill>
                <a:latin typeface="Georgia" pitchFamily="18" charset="0"/>
              </a:rPr>
              <a:t>, </a:t>
            </a:r>
            <a:r>
              <a:rPr lang="ru-RU" b="1" dirty="0">
                <a:solidFill>
                  <a:srgbClr val="0000FF"/>
                </a:solidFill>
                <a:latin typeface="Georgia" pitchFamily="18" charset="0"/>
              </a:rPr>
              <a:t/>
            </a:r>
            <a:br>
              <a:rPr lang="ru-RU" b="1" dirty="0">
                <a:solidFill>
                  <a:srgbClr val="0000FF"/>
                </a:solidFill>
                <a:latin typeface="Georgia" pitchFamily="18" charset="0"/>
              </a:rPr>
            </a:br>
            <a:r>
              <a:rPr lang="uk-UA" b="1" dirty="0">
                <a:solidFill>
                  <a:srgbClr val="0000FF"/>
                </a:solidFill>
                <a:latin typeface="Georgia" pitchFamily="18" charset="0"/>
              </a:rPr>
              <a:t>Зверху шкіра, знизу теж</a:t>
            </a:r>
            <a:r>
              <a:rPr lang="ru-RU" b="1" dirty="0">
                <a:solidFill>
                  <a:srgbClr val="0000FF"/>
                </a:solidFill>
                <a:latin typeface="Georgia" pitchFamily="18" charset="0"/>
              </a:rPr>
              <a:t/>
            </a:r>
            <a:br>
              <a:rPr lang="ru-RU" b="1" dirty="0">
                <a:solidFill>
                  <a:srgbClr val="0000FF"/>
                </a:solidFill>
                <a:latin typeface="Georgia" pitchFamily="18" charset="0"/>
              </a:rPr>
            </a:br>
            <a:r>
              <a:rPr lang="uk-UA" b="1" dirty="0">
                <a:solidFill>
                  <a:srgbClr val="0000FF"/>
                </a:solidFill>
                <a:latin typeface="Georgia" pitchFamily="18" charset="0"/>
              </a:rPr>
              <a:t>Всередині – пустота.</a:t>
            </a:r>
            <a:r>
              <a:rPr lang="ru-RU" b="1" dirty="0">
                <a:solidFill>
                  <a:srgbClr val="0000FF"/>
                </a:solidFill>
                <a:latin typeface="Georgia" pitchFamily="18" charset="0"/>
              </a:rPr>
              <a:t/>
            </a:r>
            <a:br>
              <a:rPr lang="ru-RU" b="1" dirty="0">
                <a:solidFill>
                  <a:srgbClr val="0000FF"/>
                </a:solidFill>
                <a:latin typeface="Georgia" pitchFamily="18" charset="0"/>
              </a:rPr>
            </a:br>
            <a:r>
              <a:rPr lang="uk-UA" b="1" dirty="0">
                <a:solidFill>
                  <a:srgbClr val="0000FF"/>
                </a:solidFill>
                <a:latin typeface="Georgia" pitchFamily="18" charset="0"/>
              </a:rPr>
              <a:t>Люблять мене, поважають,</a:t>
            </a:r>
            <a:r>
              <a:rPr lang="ru-RU" b="1" dirty="0">
                <a:solidFill>
                  <a:srgbClr val="0000FF"/>
                </a:solidFill>
                <a:latin typeface="Georgia" pitchFamily="18" charset="0"/>
              </a:rPr>
              <a:t/>
            </a:r>
            <a:br>
              <a:rPr lang="ru-RU" b="1" dirty="0">
                <a:solidFill>
                  <a:srgbClr val="0000FF"/>
                </a:solidFill>
                <a:latin typeface="Georgia" pitchFamily="18" charset="0"/>
              </a:rPr>
            </a:br>
            <a:r>
              <a:rPr lang="uk-UA" b="1" dirty="0">
                <a:solidFill>
                  <a:srgbClr val="0000FF"/>
                </a:solidFill>
                <a:latin typeface="Georgia" pitchFamily="18" charset="0"/>
              </a:rPr>
              <a:t>Та б’ють мене, коли грають.</a:t>
            </a:r>
            <a:r>
              <a:rPr lang="ru-RU" b="1" dirty="0">
                <a:solidFill>
                  <a:srgbClr val="0000FF"/>
                </a:solidFill>
                <a:latin typeface="Georgia" pitchFamily="18" charset="0"/>
              </a:rPr>
              <a:t/>
            </a:r>
            <a:br>
              <a:rPr lang="ru-RU" b="1" dirty="0">
                <a:solidFill>
                  <a:srgbClr val="0000FF"/>
                </a:solidFill>
                <a:latin typeface="Georgia" pitchFamily="18" charset="0"/>
              </a:rPr>
            </a:br>
            <a:endParaRPr lang="ru-RU" b="1" dirty="0">
              <a:solidFill>
                <a:srgbClr val="0000FF"/>
              </a:solidFill>
              <a:latin typeface="Georgi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8438"/>
            <a:ext cx="9136507" cy="1395987"/>
          </a:xfrm>
          <a:prstGeom prst="rect">
            <a:avLst/>
          </a:prstGeom>
        </p:spPr>
      </p:pic>
      <p:sp>
        <p:nvSpPr>
          <p:cNvPr id="4" name="Управляющая кнопка: справка 3">
            <a:hlinkClick r:id="" action="ppaction://hlinkshowjump?jump=nextslide" highlightClick="1"/>
          </p:cNvPr>
          <p:cNvSpPr/>
          <p:nvPr/>
        </p:nvSpPr>
        <p:spPr>
          <a:xfrm>
            <a:off x="7596336" y="5445223"/>
            <a:ext cx="1042416" cy="104241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03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93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589240"/>
            <a:ext cx="5083549" cy="1143000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  <a:latin typeface="Georgia" pitchFamily="18" charset="0"/>
              </a:rPr>
              <a:t>Барабан</a:t>
            </a:r>
            <a:endParaRPr lang="ru-RU" sz="54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1266" name="Picture 2" descr="&amp;Kcy;&amp;acy;&amp;rcy;&amp;tcy;&amp;icy;&amp;ncy;&amp;kcy;&amp;acy; 6 &amp;icy;&amp;zcy; 18218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4"/>
          <a:stretch/>
        </p:blipFill>
        <p:spPr bwMode="auto">
          <a:xfrm>
            <a:off x="1835696" y="260648"/>
            <a:ext cx="7021948" cy="510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7995604" y="5742000"/>
            <a:ext cx="900000" cy="900000"/>
          </a:xfrm>
          <a:prstGeom prst="actionButtonHom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8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93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707" y="692696"/>
            <a:ext cx="8229600" cy="4234482"/>
          </a:xfrm>
        </p:spPr>
        <p:txBody>
          <a:bodyPr/>
          <a:lstStyle/>
          <a:p>
            <a:r>
              <a:rPr lang="uk-UA" b="1" dirty="0">
                <a:solidFill>
                  <a:srgbClr val="0000FF"/>
                </a:solidFill>
                <a:latin typeface="Georgia" pitchFamily="18" charset="0"/>
              </a:rPr>
              <a:t>Цьому інструментові мідному</a:t>
            </a:r>
            <a:r>
              <a:rPr lang="ru-RU" b="1" dirty="0">
                <a:solidFill>
                  <a:srgbClr val="0000FF"/>
                </a:solidFill>
                <a:latin typeface="Georgia" pitchFamily="18" charset="0"/>
              </a:rPr>
              <a:t/>
            </a:r>
            <a:br>
              <a:rPr lang="ru-RU" b="1" dirty="0">
                <a:solidFill>
                  <a:srgbClr val="0000FF"/>
                </a:solidFill>
                <a:latin typeface="Georgia" pitchFamily="18" charset="0"/>
              </a:rPr>
            </a:br>
            <a:r>
              <a:rPr lang="uk-UA" b="1" dirty="0">
                <a:solidFill>
                  <a:srgbClr val="0000FF"/>
                </a:solidFill>
                <a:latin typeface="Georgia" pitchFamily="18" charset="0"/>
              </a:rPr>
              <a:t>Є місце на столі </a:t>
            </a:r>
            <a:r>
              <a:rPr lang="uk-UA" b="1" dirty="0" smtClean="0">
                <a:solidFill>
                  <a:srgbClr val="0000FF"/>
                </a:solidFill>
                <a:latin typeface="Georgia" pitchFamily="18" charset="0"/>
              </a:rPr>
              <a:t>обідньому.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8438"/>
            <a:ext cx="9136507" cy="1395987"/>
          </a:xfrm>
          <a:prstGeom prst="rect">
            <a:avLst/>
          </a:prstGeom>
        </p:spPr>
      </p:pic>
      <p:sp>
        <p:nvSpPr>
          <p:cNvPr id="4" name="Управляющая кнопка: справка 3">
            <a:hlinkClick r:id="" action="ppaction://hlinkshowjump?jump=nextslide" highlightClick="1"/>
          </p:cNvPr>
          <p:cNvSpPr/>
          <p:nvPr/>
        </p:nvSpPr>
        <p:spPr>
          <a:xfrm>
            <a:off x="7668344" y="5445223"/>
            <a:ext cx="1042416" cy="104241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9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93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493" y="4941168"/>
            <a:ext cx="3715397" cy="1143000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  <a:latin typeface="Georgia" pitchFamily="18" charset="0"/>
              </a:rPr>
              <a:t>Тарілки</a:t>
            </a:r>
            <a:endParaRPr lang="ru-RU" sz="54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0242" name="Picture 2" descr="&amp;Kcy;&amp;acy;&amp;rcy;&amp;tcy;&amp;icy;&amp;ncy;&amp;kcy;&amp;acy; 8 &amp;icy;&amp;zcy; 53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915" y="58373"/>
            <a:ext cx="4608512" cy="672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059825" y="5829728"/>
            <a:ext cx="900000" cy="900000"/>
          </a:xfrm>
          <a:prstGeom prst="actionButtonHom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10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546"/>
          </a:xfrm>
        </p:spPr>
        <p:txBody>
          <a:bodyPr/>
          <a:lstStyle/>
          <a:p>
            <a:r>
              <a:rPr lang="uk-UA" b="1" dirty="0" smtClean="0">
                <a:solidFill>
                  <a:srgbClr val="0000FF"/>
                </a:solidFill>
                <a:latin typeface="Georgia" pitchFamily="18" charset="0"/>
              </a:rPr>
              <a:t>В нас і клавіші, і струни,</a:t>
            </a:r>
            <a:br>
              <a:rPr lang="uk-UA" b="1" dirty="0" smtClean="0">
                <a:solidFill>
                  <a:srgbClr val="0000FF"/>
                </a:solidFill>
                <a:latin typeface="Georgia" pitchFamily="18" charset="0"/>
              </a:rPr>
            </a:br>
            <a:r>
              <a:rPr lang="uk-UA" b="1" dirty="0" smtClean="0">
                <a:solidFill>
                  <a:srgbClr val="0000FF"/>
                </a:solidFill>
                <a:latin typeface="Georgia" pitchFamily="18" charset="0"/>
              </a:rPr>
              <a:t>Кнопки, палички, смички,</a:t>
            </a:r>
            <a:r>
              <a:rPr lang="uk-UA" b="1" dirty="0">
                <a:solidFill>
                  <a:srgbClr val="0000FF"/>
                </a:solidFill>
                <a:latin typeface="Georgia" pitchFamily="18" charset="0"/>
              </a:rPr>
              <a:t/>
            </a:r>
            <a:br>
              <a:rPr lang="uk-UA" b="1" dirty="0">
                <a:solidFill>
                  <a:srgbClr val="0000FF"/>
                </a:solidFill>
                <a:latin typeface="Georgia" pitchFamily="18" charset="0"/>
              </a:rPr>
            </a:br>
            <a:r>
              <a:rPr lang="uk-UA" b="1" dirty="0" smtClean="0">
                <a:solidFill>
                  <a:srgbClr val="0000FF"/>
                </a:solidFill>
                <a:latin typeface="Georgia" pitchFamily="18" charset="0"/>
              </a:rPr>
              <a:t>Там, де ми – аплодисменти,</a:t>
            </a:r>
            <a:br>
              <a:rPr lang="uk-UA" b="1" dirty="0" smtClean="0">
                <a:solidFill>
                  <a:srgbClr val="0000FF"/>
                </a:solidFill>
                <a:latin typeface="Georgia" pitchFamily="18" charset="0"/>
              </a:rPr>
            </a:br>
            <a:r>
              <a:rPr lang="uk-UA" b="1" dirty="0" smtClean="0">
                <a:solidFill>
                  <a:srgbClr val="0000FF"/>
                </a:solidFill>
                <a:latin typeface="Georgia" pitchFamily="18" charset="0"/>
              </a:rPr>
              <a:t>Ми - …</a:t>
            </a:r>
            <a:endParaRPr lang="ru-RU" b="1" dirty="0">
              <a:solidFill>
                <a:srgbClr val="0000FF"/>
              </a:solidFill>
              <a:latin typeface="Georgi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8438"/>
            <a:ext cx="9136507" cy="1395987"/>
          </a:xfrm>
          <a:prstGeom prst="rect">
            <a:avLst/>
          </a:prstGeom>
        </p:spPr>
      </p:pic>
      <p:sp>
        <p:nvSpPr>
          <p:cNvPr id="4" name="Управляющая кнопка: справка 3">
            <a:hlinkClick r:id="" action="ppaction://hlinkshowjump?jump=nextslide" highlightClick="1"/>
          </p:cNvPr>
          <p:cNvSpPr/>
          <p:nvPr/>
        </p:nvSpPr>
        <p:spPr>
          <a:xfrm>
            <a:off x="7668344" y="5445223"/>
            <a:ext cx="1042416" cy="104241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74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0958" y="4688696"/>
            <a:ext cx="8229600" cy="1143000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solidFill>
                  <a:srgbClr val="FF0000"/>
                </a:solidFill>
                <a:latin typeface="Georgia" pitchFamily="18" charset="0"/>
              </a:rPr>
              <a:t>Музичні інструменти</a:t>
            </a:r>
            <a:endParaRPr lang="ru-RU" sz="48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028" name="Picture 4" descr="&amp;Kcy;&amp;acy;&amp;rcy;&amp;tcy;&amp;icy;&amp;ncy;&amp;kcy;&amp;acy; 66 &amp;icy;&amp;zcy; 76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952" y="692696"/>
            <a:ext cx="6019613" cy="39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7995604" y="5742000"/>
            <a:ext cx="900000" cy="900000"/>
          </a:xfrm>
          <a:prstGeom prst="actionButtonHom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98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8" y="-6995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96952"/>
            <a:ext cx="2304256" cy="37204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134428"/>
            <a:ext cx="2232248" cy="37204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025583"/>
            <a:ext cx="2232248" cy="3720413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88" y="3937341"/>
            <a:ext cx="9129212" cy="2443987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solidFill>
                  <a:srgbClr val="0000FF"/>
                </a:solidFill>
                <a:latin typeface="Georgia" pitchFamily="18" charset="0"/>
              </a:rPr>
              <a:t>За старання всім</a:t>
            </a:r>
          </a:p>
          <a:p>
            <a:r>
              <a:rPr lang="uk-UA" sz="4800" b="1" dirty="0" smtClean="0">
                <a:solidFill>
                  <a:srgbClr val="0000FF"/>
                </a:solidFill>
                <a:latin typeface="Georgia" pitchFamily="18" charset="0"/>
              </a:rPr>
              <a:t>СПАСИБІ!</a:t>
            </a:r>
            <a:endParaRPr lang="ru-RU" sz="4800" b="1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674" y="2686992"/>
            <a:ext cx="7772400" cy="1470025"/>
          </a:xfrm>
        </p:spPr>
        <p:txBody>
          <a:bodyPr>
            <a:normAutofit/>
          </a:bodyPr>
          <a:lstStyle/>
          <a:p>
            <a:r>
              <a:rPr lang="uk-UA" sz="7200" b="1" dirty="0" smtClean="0">
                <a:solidFill>
                  <a:srgbClr val="FF0000"/>
                </a:solidFill>
                <a:latin typeface="Georgia" pitchFamily="18" charset="0"/>
              </a:rPr>
              <a:t>Молодці!</a:t>
            </a:r>
            <a:endParaRPr lang="ru-RU" sz="7200" b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88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93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8438"/>
            <a:ext cx="9136507" cy="13959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8578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0000FF"/>
                </a:solidFill>
                <a:latin typeface="Georgia" pitchFamily="18" charset="0"/>
              </a:rPr>
              <a:t>Інструмент я мідний духовий,</a:t>
            </a:r>
            <a:br>
              <a:rPr lang="uk-UA" sz="3600" b="1" dirty="0" smtClean="0">
                <a:solidFill>
                  <a:srgbClr val="0000FF"/>
                </a:solidFill>
                <a:latin typeface="Georgia" pitchFamily="18" charset="0"/>
              </a:rPr>
            </a:br>
            <a:r>
              <a:rPr lang="uk-UA" sz="3600" b="1" dirty="0" smtClean="0">
                <a:solidFill>
                  <a:srgbClr val="0000FF"/>
                </a:solidFill>
                <a:latin typeface="Georgia" pitchFamily="18" charset="0"/>
              </a:rPr>
              <a:t>Я красивий, дуже голосний.</a:t>
            </a:r>
            <a:br>
              <a:rPr lang="uk-UA" sz="3600" b="1" dirty="0" smtClean="0">
                <a:solidFill>
                  <a:srgbClr val="0000FF"/>
                </a:solidFill>
                <a:latin typeface="Georgia" pitchFamily="18" charset="0"/>
              </a:rPr>
            </a:br>
            <a:r>
              <a:rPr lang="uk-UA" sz="3600" b="1" dirty="0" smtClean="0">
                <a:solidFill>
                  <a:srgbClr val="0000FF"/>
                </a:solidFill>
                <a:latin typeface="Georgia" pitchFamily="18" charset="0"/>
              </a:rPr>
              <a:t>І в оркестрі, і в поході, і в бою -</a:t>
            </a:r>
            <a:br>
              <a:rPr lang="uk-UA" sz="3600" b="1" dirty="0" smtClean="0">
                <a:solidFill>
                  <a:srgbClr val="0000FF"/>
                </a:solidFill>
                <a:latin typeface="Georgia" pitchFamily="18" charset="0"/>
              </a:rPr>
            </a:br>
            <a:r>
              <a:rPr lang="uk-UA" sz="3600" b="1" dirty="0" smtClean="0">
                <a:solidFill>
                  <a:srgbClr val="0000FF"/>
                </a:solidFill>
                <a:latin typeface="Georgia" pitchFamily="18" charset="0"/>
              </a:rPr>
              <a:t>Скрізь почуєш пісню ти мою.</a:t>
            </a:r>
            <a:br>
              <a:rPr lang="uk-UA" sz="3600" b="1" dirty="0" smtClean="0">
                <a:solidFill>
                  <a:srgbClr val="0000FF"/>
                </a:solidFill>
                <a:latin typeface="Georgia" pitchFamily="18" charset="0"/>
              </a:rPr>
            </a:br>
            <a:endParaRPr lang="ru-RU" sz="3600" b="1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4" name="Управляющая кнопка: справка 3">
            <a:hlinkClick r:id="" action="ppaction://hlinkshowjump?jump=nextslide" highlightClick="1"/>
          </p:cNvPr>
          <p:cNvSpPr/>
          <p:nvPr/>
        </p:nvSpPr>
        <p:spPr>
          <a:xfrm>
            <a:off x="7956376" y="5445224"/>
            <a:ext cx="1042416" cy="104241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71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2083" y="5529263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FF0000"/>
                </a:solidFill>
                <a:latin typeface="Georgia" pitchFamily="18" charset="0"/>
              </a:rPr>
              <a:t>Труба</a:t>
            </a:r>
            <a:endParaRPr lang="ru-RU" sz="60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6" name="Picture 4" descr="труб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" t="1531" r="-1975" b="-369"/>
          <a:stretch/>
        </p:blipFill>
        <p:spPr bwMode="auto">
          <a:xfrm rot="2455476">
            <a:off x="1372369" y="2280957"/>
            <a:ext cx="7380000" cy="2658237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Управляющая кнопка: домой 1">
            <a:hlinkClick r:id="rId4" action="ppaction://hlinksldjump" highlightClick="1"/>
          </p:cNvPr>
          <p:cNvSpPr/>
          <p:nvPr/>
        </p:nvSpPr>
        <p:spPr>
          <a:xfrm>
            <a:off x="7869951" y="5589240"/>
            <a:ext cx="1042416" cy="1042416"/>
          </a:xfrm>
          <a:prstGeom prst="actionButtonHom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3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93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546"/>
          </a:xfrm>
        </p:spPr>
        <p:txBody>
          <a:bodyPr/>
          <a:lstStyle/>
          <a:p>
            <a:r>
              <a:rPr lang="uk-UA" b="1" dirty="0">
                <a:solidFill>
                  <a:srgbClr val="0000FF"/>
                </a:solidFill>
                <a:latin typeface="Georgia" pitchFamily="18" charset="0"/>
              </a:rPr>
              <a:t>Що за гість прийшов у дім?</a:t>
            </a:r>
            <a:br>
              <a:rPr lang="uk-UA" b="1" dirty="0">
                <a:solidFill>
                  <a:srgbClr val="0000FF"/>
                </a:solidFill>
                <a:latin typeface="Georgia" pitchFamily="18" charset="0"/>
              </a:rPr>
            </a:br>
            <a:r>
              <a:rPr lang="uk-UA" b="1" dirty="0">
                <a:solidFill>
                  <a:srgbClr val="0000FF"/>
                </a:solidFill>
                <a:latin typeface="Georgia" pitchFamily="18" charset="0"/>
              </a:rPr>
              <a:t>Скільки ґудзиків на нім!</a:t>
            </a:r>
            <a:br>
              <a:rPr lang="uk-UA" b="1" dirty="0">
                <a:solidFill>
                  <a:srgbClr val="0000FF"/>
                </a:solidFill>
                <a:latin typeface="Georgia" pitchFamily="18" charset="0"/>
              </a:rPr>
            </a:br>
            <a:r>
              <a:rPr lang="uk-UA" b="1" dirty="0">
                <a:solidFill>
                  <a:srgbClr val="0000FF"/>
                </a:solidFill>
                <a:latin typeface="Georgia" pitchFamily="18" charset="0"/>
              </a:rPr>
              <a:t>А почнеш їх натискати, - </a:t>
            </a:r>
            <a:br>
              <a:rPr lang="uk-UA" b="1" dirty="0">
                <a:solidFill>
                  <a:srgbClr val="0000FF"/>
                </a:solidFill>
                <a:latin typeface="Georgia" pitchFamily="18" charset="0"/>
              </a:rPr>
            </a:br>
            <a:r>
              <a:rPr lang="uk-UA" b="1" dirty="0">
                <a:solidFill>
                  <a:srgbClr val="0000FF"/>
                </a:solidFill>
                <a:latin typeface="Georgia" pitchFamily="18" charset="0"/>
              </a:rPr>
              <a:t>Починає гість співати!</a:t>
            </a:r>
            <a:r>
              <a:rPr lang="ru-RU" b="1" dirty="0">
                <a:solidFill>
                  <a:srgbClr val="0000FF"/>
                </a:solidFill>
                <a:latin typeface="Georgia" pitchFamily="18" charset="0"/>
              </a:rPr>
              <a:t/>
            </a:r>
            <a:br>
              <a:rPr lang="ru-RU" b="1" dirty="0">
                <a:solidFill>
                  <a:srgbClr val="0000FF"/>
                </a:solidFill>
                <a:latin typeface="Georgia" pitchFamily="18" charset="0"/>
              </a:rPr>
            </a:br>
            <a:endParaRPr lang="ru-RU" b="1" dirty="0">
              <a:solidFill>
                <a:srgbClr val="0000FF"/>
              </a:solidFill>
              <a:latin typeface="Georgi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8438"/>
            <a:ext cx="9136507" cy="1395987"/>
          </a:xfrm>
          <a:prstGeom prst="rect">
            <a:avLst/>
          </a:prstGeom>
        </p:spPr>
      </p:pic>
      <p:sp>
        <p:nvSpPr>
          <p:cNvPr id="4" name="Управляющая кнопка: справка 3">
            <a:hlinkClick r:id="" action="ppaction://hlinkshowjump?jump=nextslide" highlightClick="1"/>
          </p:cNvPr>
          <p:cNvSpPr/>
          <p:nvPr/>
        </p:nvSpPr>
        <p:spPr>
          <a:xfrm>
            <a:off x="7812360" y="5445223"/>
            <a:ext cx="1042416" cy="104241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15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93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493" y="4509120"/>
            <a:ext cx="3977208" cy="1143000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  <a:latin typeface="Georgia" pitchFamily="18" charset="0"/>
              </a:rPr>
              <a:t>Баян</a:t>
            </a:r>
            <a:endParaRPr lang="ru-RU" sz="54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9218" name="Picture 2" descr="&amp;Kcy;&amp;acy;&amp;rcy;&amp;tcy;&amp;icy;&amp;ncy;&amp;kcy;&amp;acy; 17 &amp;icy;&amp;zcy; 1746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0"/>
            <a:ext cx="5031000" cy="6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rId4" action="ppaction://hlinksldjump" highlightClick="1"/>
          </p:cNvPr>
          <p:cNvSpPr/>
          <p:nvPr/>
        </p:nvSpPr>
        <p:spPr>
          <a:xfrm>
            <a:off x="7995604" y="5742000"/>
            <a:ext cx="900000" cy="900000"/>
          </a:xfrm>
          <a:prstGeom prst="actionButtonHom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02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93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274638"/>
            <a:ext cx="9136507" cy="4306490"/>
          </a:xfrm>
        </p:spPr>
        <p:txBody>
          <a:bodyPr>
            <a:noAutofit/>
          </a:bodyPr>
          <a:lstStyle/>
          <a:p>
            <a:r>
              <a:rPr lang="uk-UA" sz="3600" b="1" dirty="0">
                <a:solidFill>
                  <a:srgbClr val="0000FF"/>
                </a:solidFill>
                <a:latin typeface="Georgia" pitchFamily="18" charset="0"/>
              </a:rPr>
              <a:t>Клавіатури чорно-білий ряд,</a:t>
            </a:r>
            <a:r>
              <a:rPr lang="ru-RU" sz="3600" b="1" dirty="0">
                <a:solidFill>
                  <a:srgbClr val="0000FF"/>
                </a:solidFill>
                <a:latin typeface="Georgia" pitchFamily="18" charset="0"/>
              </a:rPr>
              <a:t/>
            </a:r>
            <a:br>
              <a:rPr lang="ru-RU" sz="3600" b="1" dirty="0">
                <a:solidFill>
                  <a:srgbClr val="0000FF"/>
                </a:solidFill>
                <a:latin typeface="Georgia" pitchFamily="18" charset="0"/>
              </a:rPr>
            </a:br>
            <a:r>
              <a:rPr lang="uk-UA" sz="3600" b="1" dirty="0">
                <a:solidFill>
                  <a:srgbClr val="0000FF"/>
                </a:solidFill>
                <a:latin typeface="Georgia" pitchFamily="18" charset="0"/>
              </a:rPr>
              <a:t>Педалі жовтим золотом горять…</a:t>
            </a:r>
            <a:r>
              <a:rPr lang="ru-RU" sz="3600" b="1" dirty="0">
                <a:solidFill>
                  <a:srgbClr val="0000FF"/>
                </a:solidFill>
                <a:latin typeface="Georgia" pitchFamily="18" charset="0"/>
              </a:rPr>
              <a:t/>
            </a:r>
            <a:br>
              <a:rPr lang="ru-RU" sz="3600" b="1" dirty="0">
                <a:solidFill>
                  <a:srgbClr val="0000FF"/>
                </a:solidFill>
                <a:latin typeface="Georgia" pitchFamily="18" charset="0"/>
              </a:rPr>
            </a:br>
            <a:r>
              <a:rPr lang="uk-UA" sz="3600" b="1" dirty="0">
                <a:solidFill>
                  <a:srgbClr val="0000FF"/>
                </a:solidFill>
                <a:latin typeface="Georgia" pitchFamily="18" charset="0"/>
              </a:rPr>
              <a:t>Мене з собою не внесеш у футлярі.</a:t>
            </a:r>
            <a:r>
              <a:rPr lang="ru-RU" sz="3600" b="1" dirty="0">
                <a:solidFill>
                  <a:srgbClr val="0000FF"/>
                </a:solidFill>
                <a:latin typeface="Georgia" pitchFamily="18" charset="0"/>
              </a:rPr>
              <a:t/>
            </a:r>
            <a:br>
              <a:rPr lang="ru-RU" sz="3600" b="1" dirty="0">
                <a:solidFill>
                  <a:srgbClr val="0000FF"/>
                </a:solidFill>
                <a:latin typeface="Georgia" pitchFamily="18" charset="0"/>
              </a:rPr>
            </a:br>
            <a:r>
              <a:rPr lang="uk-UA" sz="3600" b="1" dirty="0">
                <a:solidFill>
                  <a:srgbClr val="0000FF"/>
                </a:solidFill>
                <a:latin typeface="Georgia" pitchFamily="18" charset="0"/>
              </a:rPr>
              <a:t>З могутнім форте, ласкавим піано, </a:t>
            </a:r>
            <a:r>
              <a:rPr lang="ru-RU" sz="3600" b="1" dirty="0">
                <a:solidFill>
                  <a:srgbClr val="0000FF"/>
                </a:solidFill>
                <a:latin typeface="Georgia" pitchFamily="18" charset="0"/>
              </a:rPr>
              <a:t/>
            </a:r>
            <a:br>
              <a:rPr lang="ru-RU" sz="3600" b="1" dirty="0">
                <a:solidFill>
                  <a:srgbClr val="0000FF"/>
                </a:solidFill>
                <a:latin typeface="Georgia" pitchFamily="18" charset="0"/>
              </a:rPr>
            </a:br>
            <a:r>
              <a:rPr lang="uk-UA" sz="3600" b="1" dirty="0">
                <a:solidFill>
                  <a:srgbClr val="0000FF"/>
                </a:solidFill>
                <a:latin typeface="Georgia" pitchFamily="18" charset="0"/>
              </a:rPr>
              <a:t>І тому є той надзвичайно правий,</a:t>
            </a:r>
            <a:r>
              <a:rPr lang="ru-RU" sz="3600" b="1" dirty="0">
                <a:solidFill>
                  <a:srgbClr val="0000FF"/>
                </a:solidFill>
                <a:latin typeface="Georgia" pitchFamily="18" charset="0"/>
              </a:rPr>
              <a:t/>
            </a:r>
            <a:br>
              <a:rPr lang="ru-RU" sz="3600" b="1" dirty="0">
                <a:solidFill>
                  <a:srgbClr val="0000FF"/>
                </a:solidFill>
                <a:latin typeface="Georgia" pitchFamily="18" charset="0"/>
              </a:rPr>
            </a:br>
            <a:r>
              <a:rPr lang="uk-UA" sz="3600" b="1" dirty="0">
                <a:solidFill>
                  <a:srgbClr val="0000FF"/>
                </a:solidFill>
                <a:latin typeface="Georgia" pitchFamily="18" charset="0"/>
              </a:rPr>
              <a:t>Хто </a:t>
            </a:r>
            <a:r>
              <a:rPr lang="uk-UA" sz="3600" b="1" dirty="0" err="1" smtClean="0">
                <a:solidFill>
                  <a:srgbClr val="0000FF"/>
                </a:solidFill>
                <a:latin typeface="Georgia" pitchFamily="18" charset="0"/>
              </a:rPr>
              <a:t>назове</a:t>
            </a:r>
            <a:r>
              <a:rPr lang="uk-UA" sz="3600" b="1" dirty="0" smtClean="0">
                <a:solidFill>
                  <a:srgbClr val="0000FF"/>
                </a:solidFill>
                <a:latin typeface="Georgia" pitchFamily="18" charset="0"/>
              </a:rPr>
              <a:t> мене…</a:t>
            </a:r>
            <a:r>
              <a:rPr lang="ru-RU" sz="3600" b="1" dirty="0">
                <a:solidFill>
                  <a:srgbClr val="0000FF"/>
                </a:solidFill>
                <a:latin typeface="Georgia" pitchFamily="18" charset="0"/>
              </a:rPr>
              <a:t/>
            </a:r>
            <a:br>
              <a:rPr lang="ru-RU" sz="3600" b="1" dirty="0">
                <a:solidFill>
                  <a:srgbClr val="0000FF"/>
                </a:solidFill>
                <a:latin typeface="Georgia" pitchFamily="18" charset="0"/>
              </a:rPr>
            </a:br>
            <a:endParaRPr lang="ru-RU" sz="3600" b="1" dirty="0">
              <a:solidFill>
                <a:srgbClr val="0000FF"/>
              </a:solidFill>
              <a:latin typeface="Georgi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8438"/>
            <a:ext cx="9136507" cy="1395987"/>
          </a:xfrm>
          <a:prstGeom prst="rect">
            <a:avLst/>
          </a:prstGeom>
        </p:spPr>
      </p:pic>
      <p:sp>
        <p:nvSpPr>
          <p:cNvPr id="4" name="Управляющая кнопка: справка 3">
            <a:hlinkClick r:id="" action="ppaction://hlinkshowjump?jump=nextslide" highlightClick="1"/>
          </p:cNvPr>
          <p:cNvSpPr/>
          <p:nvPr/>
        </p:nvSpPr>
        <p:spPr>
          <a:xfrm>
            <a:off x="7524328" y="5445223"/>
            <a:ext cx="1042416" cy="104241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64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93" y="0"/>
            <a:ext cx="9144000" cy="6858000"/>
          </a:xfrm>
          <a:prstGeom prst="rect">
            <a:avLst/>
          </a:prstGeom>
        </p:spPr>
      </p:pic>
      <p:pic>
        <p:nvPicPr>
          <p:cNvPr id="8194" name="Picture 2" descr="&amp;Kcy;&amp;acy;&amp;rcy;&amp;tcy;&amp;icy;&amp;ncy;&amp;kcy;&amp;acy; 5 &amp;icy;&amp;zcy; 1522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620688"/>
            <a:ext cx="6652800" cy="55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21688"/>
            <a:ext cx="4330825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latin typeface="Georgia" pitchFamily="18" charset="0"/>
              </a:rPr>
              <a:t>Фортепіано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7995604" y="5742000"/>
            <a:ext cx="900000" cy="900000"/>
          </a:xfrm>
          <a:prstGeom prst="actionButtonHom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12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93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453" y="620688"/>
            <a:ext cx="8229600" cy="4234482"/>
          </a:xfrm>
        </p:spPr>
        <p:txBody>
          <a:bodyPr/>
          <a:lstStyle/>
          <a:p>
            <a:r>
              <a:rPr lang="uk-UA" b="1" dirty="0">
                <a:solidFill>
                  <a:srgbClr val="0000FF"/>
                </a:solidFill>
                <a:latin typeface="Georgia" pitchFamily="18" charset="0"/>
              </a:rPr>
              <a:t>Ще недавно бузиною</a:t>
            </a:r>
            <a:br>
              <a:rPr lang="uk-UA" b="1" dirty="0">
                <a:solidFill>
                  <a:srgbClr val="0000FF"/>
                </a:solidFill>
                <a:latin typeface="Georgia" pitchFamily="18" charset="0"/>
              </a:rPr>
            </a:br>
            <a:r>
              <a:rPr lang="uk-UA" b="1" dirty="0">
                <a:solidFill>
                  <a:srgbClr val="0000FF"/>
                </a:solidFill>
                <a:latin typeface="Georgia" pitchFamily="18" charset="0"/>
              </a:rPr>
              <a:t>я росла попід горою.</a:t>
            </a:r>
            <a:br>
              <a:rPr lang="uk-UA" b="1" dirty="0">
                <a:solidFill>
                  <a:srgbClr val="0000FF"/>
                </a:solidFill>
                <a:latin typeface="Georgia" pitchFamily="18" charset="0"/>
              </a:rPr>
            </a:br>
            <a:r>
              <a:rPr lang="uk-UA" b="1" dirty="0">
                <a:solidFill>
                  <a:srgbClr val="0000FF"/>
                </a:solidFill>
                <a:latin typeface="Georgia" pitchFamily="18" charset="0"/>
              </a:rPr>
              <a:t>Відрізали гілочку,</a:t>
            </a:r>
            <a:br>
              <a:rPr lang="uk-UA" b="1" dirty="0">
                <a:solidFill>
                  <a:srgbClr val="0000FF"/>
                </a:solidFill>
                <a:latin typeface="Georgia" pitchFamily="18" charset="0"/>
              </a:rPr>
            </a:br>
            <a:r>
              <a:rPr lang="uk-UA" b="1" dirty="0">
                <a:solidFill>
                  <a:srgbClr val="0000FF"/>
                </a:solidFill>
                <a:latin typeface="Georgia" pitchFamily="18" charset="0"/>
              </a:rPr>
              <a:t>зробили … </a:t>
            </a:r>
            <a:r>
              <a:rPr lang="ru-RU" b="1" dirty="0">
                <a:solidFill>
                  <a:srgbClr val="0000FF"/>
                </a:solidFill>
                <a:latin typeface="Georgia" pitchFamily="18" charset="0"/>
              </a:rPr>
              <a:t/>
            </a:r>
            <a:br>
              <a:rPr lang="ru-RU" b="1" dirty="0">
                <a:solidFill>
                  <a:srgbClr val="0000FF"/>
                </a:solidFill>
                <a:latin typeface="Georgia" pitchFamily="18" charset="0"/>
              </a:rPr>
            </a:br>
            <a:endParaRPr lang="ru-RU" b="1" dirty="0">
              <a:solidFill>
                <a:srgbClr val="0000FF"/>
              </a:solidFill>
              <a:latin typeface="Georgia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8438"/>
            <a:ext cx="9136507" cy="1395987"/>
          </a:xfrm>
          <a:prstGeom prst="rect">
            <a:avLst/>
          </a:prstGeom>
        </p:spPr>
      </p:pic>
      <p:sp>
        <p:nvSpPr>
          <p:cNvPr id="4" name="Управляющая кнопка: справка 3">
            <a:hlinkClick r:id="" action="ppaction://hlinkshowjump?jump=nextslide" highlightClick="1"/>
          </p:cNvPr>
          <p:cNvSpPr/>
          <p:nvPr/>
        </p:nvSpPr>
        <p:spPr>
          <a:xfrm>
            <a:off x="7668344" y="5517232"/>
            <a:ext cx="1042416" cy="104241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06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А_Цікавий світ музичних інструментів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ГРА_Цікавий світ музичних інструментів</Template>
  <TotalTime>2</TotalTime>
  <Words>120</Words>
  <Application>Microsoft Office PowerPoint</Application>
  <PresentationFormat>Экран (4:3)</PresentationFormat>
  <Paragraphs>45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ГРА_Цікавий світ музичних інструментів</vt:lpstr>
      <vt:lpstr>Цікавий світ музичних інструментів</vt:lpstr>
      <vt:lpstr>Вибери собі сонечко!</vt:lpstr>
      <vt:lpstr>Інструмент я мідний духовий, Я красивий, дуже голосний. І в оркестрі, і в поході, і в бою - Скрізь почуєш пісню ти мою. </vt:lpstr>
      <vt:lpstr>Труба</vt:lpstr>
      <vt:lpstr>Що за гість прийшов у дім? Скільки ґудзиків на нім! А почнеш їх натискати, -  Починає гість співати! </vt:lpstr>
      <vt:lpstr>Баян</vt:lpstr>
      <vt:lpstr>Клавіатури чорно-білий ряд, Педалі жовтим золотом горять… Мене з собою не внесеш у футлярі. З могутнім форте, ласкавим піано,  І тому є той надзвичайно правий, Хто назове мене… </vt:lpstr>
      <vt:lpstr>Фортепіано</vt:lpstr>
      <vt:lpstr>Ще недавно бузиною я росла попід горою. Відрізали гілочку, зробили …  </vt:lpstr>
      <vt:lpstr>Сопілочка</vt:lpstr>
      <vt:lpstr>Як смичок струни торкнеться, вона піснею озветься. Дуже ніжну душу має, що сміється і ридає.  </vt:lpstr>
      <vt:lpstr>Скрипка</vt:lpstr>
      <vt:lpstr>Більше скрипки в десять раз, Інструмент цей - ...</vt:lpstr>
      <vt:lpstr>Контрабас</vt:lpstr>
      <vt:lpstr>Україну прославляє, Хоч не знає слів, Тугу людям розганяє Многострунний спів. У похід її з собою Брав козак Мамай, Мов ясну леліяв зброю. Хто вона: вгадай?  </vt:lpstr>
      <vt:lpstr>Бандура</vt:lpstr>
      <vt:lpstr>Ой же гарно вона грає,  Кожне слово вимовляє.  Хоч і має три струни, Та співочі всі вони. Запитаймо у всезнайка: Хто це? Що це? </vt:lpstr>
      <vt:lpstr>Балалайка</vt:lpstr>
      <vt:lpstr>Сім доріжок в неї є Кожна голос подає, Як гравець торкне всі сім, Стане весело усім. </vt:lpstr>
      <vt:lpstr>Гітара</vt:lpstr>
      <vt:lpstr>Тра-та-та, тра-та-та,  Зверху шкіра, знизу теж Всередині – пустота. Люблять мене, поважають, Та б’ють мене, коли грають. </vt:lpstr>
      <vt:lpstr>Барабан</vt:lpstr>
      <vt:lpstr>Цьому інструментові мідному Є місце на столі обідньому. </vt:lpstr>
      <vt:lpstr>Тарілки</vt:lpstr>
      <vt:lpstr>В нас і клавіші, і струни, Кнопки, палички, смички, Там, де ми – аплодисменти, Ми - …</vt:lpstr>
      <vt:lpstr>Музичні інструменти</vt:lpstr>
      <vt:lpstr>Молодці!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Цікавий світ музичних інструментів</dc:title>
  <dc:creator>Коля</dc:creator>
  <cp:lastModifiedBy>Коля</cp:lastModifiedBy>
  <cp:revision>1</cp:revision>
  <dcterms:created xsi:type="dcterms:W3CDTF">2018-10-23T18:11:29Z</dcterms:created>
  <dcterms:modified xsi:type="dcterms:W3CDTF">2018-10-23T18:14:02Z</dcterms:modified>
</cp:coreProperties>
</file>