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306" r:id="rId2"/>
    <p:sldId id="297" r:id="rId3"/>
    <p:sldId id="298" r:id="rId4"/>
    <p:sldId id="307" r:id="rId5"/>
    <p:sldId id="308" r:id="rId6"/>
    <p:sldId id="318" r:id="rId7"/>
    <p:sldId id="309" r:id="rId8"/>
    <p:sldId id="310" r:id="rId9"/>
    <p:sldId id="287" r:id="rId10"/>
    <p:sldId id="299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274" r:id="rId19"/>
    <p:sldId id="319" r:id="rId2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3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44" autoAdjust="0"/>
    <p:restoredTop sz="94660"/>
  </p:normalViewPr>
  <p:slideViewPr>
    <p:cSldViewPr>
      <p:cViewPr>
        <p:scale>
          <a:sx n="70" d="100"/>
          <a:sy n="70" d="100"/>
        </p:scale>
        <p:origin x="-10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894D-230B-4E8C-AB21-D9FDD34BEC67}" type="datetimeFigureOut">
              <a:rPr lang="uk-UA" smtClean="0"/>
              <a:pPr/>
              <a:t>07.02.2018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CC44-A241-4B42-82D8-2FBCC0F9AE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7083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894D-230B-4E8C-AB21-D9FDD34BEC67}" type="datetimeFigureOut">
              <a:rPr lang="uk-UA" smtClean="0"/>
              <a:pPr/>
              <a:t>07.02.2018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CC44-A241-4B42-82D8-2FBCC0F9AE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8104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894D-230B-4E8C-AB21-D9FDD34BEC67}" type="datetimeFigureOut">
              <a:rPr lang="uk-UA" smtClean="0"/>
              <a:pPr/>
              <a:t>07.02.2018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CC44-A241-4B42-82D8-2FBCC0F9AE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797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894D-230B-4E8C-AB21-D9FDD34BEC67}" type="datetimeFigureOut">
              <a:rPr lang="uk-UA" smtClean="0"/>
              <a:pPr/>
              <a:t>07.02.2018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CC44-A241-4B42-82D8-2FBCC0F9AE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726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894D-230B-4E8C-AB21-D9FDD34BEC67}" type="datetimeFigureOut">
              <a:rPr lang="uk-UA" smtClean="0"/>
              <a:pPr/>
              <a:t>07.02.2018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CC44-A241-4B42-82D8-2FBCC0F9AE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6073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894D-230B-4E8C-AB21-D9FDD34BEC67}" type="datetimeFigureOut">
              <a:rPr lang="uk-UA" smtClean="0"/>
              <a:pPr/>
              <a:t>07.02.2018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CC44-A241-4B42-82D8-2FBCC0F9AE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4820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894D-230B-4E8C-AB21-D9FDD34BEC67}" type="datetimeFigureOut">
              <a:rPr lang="uk-UA" smtClean="0"/>
              <a:pPr/>
              <a:t>07.02.2018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CC44-A241-4B42-82D8-2FBCC0F9AE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0866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894D-230B-4E8C-AB21-D9FDD34BEC67}" type="datetimeFigureOut">
              <a:rPr lang="uk-UA" smtClean="0"/>
              <a:pPr/>
              <a:t>07.02.2018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CC44-A241-4B42-82D8-2FBCC0F9AE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7372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894D-230B-4E8C-AB21-D9FDD34BEC67}" type="datetimeFigureOut">
              <a:rPr lang="uk-UA" smtClean="0"/>
              <a:pPr/>
              <a:t>07.02.2018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CC44-A241-4B42-82D8-2FBCC0F9AE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8075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894D-230B-4E8C-AB21-D9FDD34BEC67}" type="datetimeFigureOut">
              <a:rPr lang="uk-UA" smtClean="0"/>
              <a:pPr/>
              <a:t>07.02.2018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CC44-A241-4B42-82D8-2FBCC0F9AE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0465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894D-230B-4E8C-AB21-D9FDD34BEC67}" type="datetimeFigureOut">
              <a:rPr lang="uk-UA" smtClean="0"/>
              <a:pPr/>
              <a:t>07.02.2018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CC44-A241-4B42-82D8-2FBCC0F9AE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2139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A5894D-230B-4E8C-AB21-D9FDD34BEC67}" type="datetimeFigureOut">
              <a:rPr lang="uk-UA" smtClean="0"/>
              <a:pPr/>
              <a:t>07.02.2018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6CC44-A241-4B42-82D8-2FBCC0F9AE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75596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87624" y="692696"/>
            <a:ext cx="7772400" cy="2619722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Тема уроку: </a:t>
            </a:r>
            <a:br>
              <a:rPr lang="uk-UA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Формули скороченого множення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63688" y="4509120"/>
            <a:ext cx="6400800" cy="175260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Узагальнення знань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352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67744" y="332656"/>
            <a:ext cx="5687584" cy="923330"/>
          </a:xfrm>
          <a:prstGeom prst="rect">
            <a:avLst/>
          </a:prstGeom>
          <a:solidFill>
            <a:srgbClr val="00B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Відтворіть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записи: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6959" y="1574969"/>
            <a:ext cx="3745720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uk-UA" sz="2400" b="1" dirty="0"/>
              <a:t>(… -2) (… +2)= </a:t>
            </a:r>
            <a:r>
              <a:rPr lang="en-US" sz="2400" b="1" dirty="0"/>
              <a:t>a</a:t>
            </a:r>
            <a:r>
              <a:rPr lang="ru-RU" sz="2400" b="1" baseline="30000" dirty="0"/>
              <a:t>2</a:t>
            </a:r>
            <a:r>
              <a:rPr lang="ru-RU" sz="2400" b="1" dirty="0"/>
              <a:t> - …</a:t>
            </a:r>
            <a:r>
              <a:rPr lang="uk-UA" sz="2400" b="1" dirty="0"/>
              <a:t> </a:t>
            </a:r>
            <a:r>
              <a:rPr lang="uk-UA" sz="2400" b="1" dirty="0" smtClean="0"/>
              <a:t>;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5374089" y="1581456"/>
            <a:ext cx="3769268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b="1" dirty="0"/>
              <a:t> </a:t>
            </a:r>
            <a:r>
              <a:rPr lang="uk-UA" sz="2400" b="1" dirty="0" smtClean="0"/>
              <a:t>(</a:t>
            </a:r>
            <a:r>
              <a:rPr lang="uk-UA" sz="2400" b="1" dirty="0"/>
              <a:t>а-2)(а+2)= </a:t>
            </a:r>
            <a:r>
              <a:rPr lang="en-US" sz="2400" b="1" dirty="0"/>
              <a:t>a</a:t>
            </a:r>
            <a:r>
              <a:rPr lang="ru-RU" sz="2400" b="1" baseline="30000" dirty="0"/>
              <a:t>2</a:t>
            </a:r>
            <a:r>
              <a:rPr lang="ru-RU" sz="2400" b="1" dirty="0"/>
              <a:t> –</a:t>
            </a:r>
            <a:r>
              <a:rPr lang="uk-UA" sz="2400" b="1" dirty="0"/>
              <a:t> </a:t>
            </a:r>
            <a:r>
              <a:rPr lang="uk-UA" sz="2400" b="1" dirty="0" smtClean="0"/>
              <a:t>4;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5374090" y="2132856"/>
            <a:ext cx="3769267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b="1" dirty="0"/>
              <a:t> (b + 2)(b</a:t>
            </a:r>
            <a:r>
              <a:rPr lang="en-US" sz="2400" b="1" baseline="30000" dirty="0"/>
              <a:t>2</a:t>
            </a:r>
            <a:r>
              <a:rPr lang="en-US" sz="2400" b="1" dirty="0"/>
              <a:t> – 2b + 4</a:t>
            </a:r>
            <a:r>
              <a:rPr lang="en-US" sz="2400" b="1" dirty="0" smtClean="0"/>
              <a:t>)</a:t>
            </a:r>
            <a:r>
              <a:rPr lang="uk-UA" sz="2400" b="1" dirty="0" smtClean="0"/>
              <a:t>=</a:t>
            </a:r>
            <a:r>
              <a:rPr lang="en-US" sz="2400" b="1" dirty="0" smtClean="0"/>
              <a:t>b</a:t>
            </a:r>
            <a:r>
              <a:rPr lang="uk-UA" sz="2400" b="1" baseline="30000" dirty="0"/>
              <a:t>3</a:t>
            </a:r>
            <a:r>
              <a:rPr lang="uk-UA" sz="2400" b="1" baseline="30000" dirty="0" smtClean="0"/>
              <a:t> </a:t>
            </a:r>
            <a:r>
              <a:rPr lang="uk-UA" sz="2400" b="1" dirty="0" smtClean="0"/>
              <a:t>+8;</a:t>
            </a:r>
            <a:endParaRPr lang="ru-RU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1473049" y="2132855"/>
            <a:ext cx="3747023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uk-UA" sz="2400" b="1" dirty="0"/>
              <a:t>(b+2)(…-2b</a:t>
            </a:r>
            <a:r>
              <a:rPr lang="uk-UA" sz="2400" b="1" dirty="0" smtClean="0"/>
              <a:t>+…)=…+…</a:t>
            </a:r>
            <a:r>
              <a:rPr lang="ru-RU" sz="2400" dirty="0"/>
              <a:t> </a:t>
            </a:r>
            <a:r>
              <a:rPr lang="uk-UA" sz="2400" b="1" dirty="0" smtClean="0"/>
              <a:t>;</a:t>
            </a:r>
            <a:endParaRPr lang="ru-RU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1476959" y="2729231"/>
            <a:ext cx="3745720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uk-UA" sz="2400" b="1" dirty="0"/>
              <a:t>а</a:t>
            </a:r>
            <a:r>
              <a:rPr lang="uk-UA" sz="2400" b="1" baseline="30000" dirty="0"/>
              <a:t>2</a:t>
            </a:r>
            <a:r>
              <a:rPr lang="uk-UA" sz="2400" b="1" dirty="0"/>
              <a:t> - … = (… - 4с ) ( а + … )</a:t>
            </a:r>
            <a:r>
              <a:rPr lang="uk-UA" sz="2400" b="1" dirty="0" smtClean="0"/>
              <a:t>;</a:t>
            </a:r>
            <a:endParaRPr lang="ru-RU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1475656" y="3284983"/>
            <a:ext cx="3744416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uk-UA" sz="2400" b="1" dirty="0"/>
              <a:t>( 3а + … )</a:t>
            </a:r>
            <a:r>
              <a:rPr lang="uk-UA" sz="2400" b="1" baseline="30000" dirty="0"/>
              <a:t>2</a:t>
            </a:r>
            <a:r>
              <a:rPr lang="uk-UA" sz="2400" b="1" dirty="0"/>
              <a:t> = … + … + 49</a:t>
            </a:r>
            <a:r>
              <a:rPr lang="uk-UA" sz="2400" b="1" dirty="0" smtClean="0"/>
              <a:t>;</a:t>
            </a:r>
            <a:endParaRPr lang="ru-RU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1475656" y="3861047"/>
            <a:ext cx="3745720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uk-UA" sz="2400" b="1" dirty="0"/>
              <a:t>( … - 5 )</a:t>
            </a:r>
            <a:r>
              <a:rPr lang="uk-UA" sz="2400" b="1" baseline="30000" dirty="0"/>
              <a:t>2</a:t>
            </a:r>
            <a:r>
              <a:rPr lang="uk-UA" sz="2400" b="1" dirty="0"/>
              <a:t> = </a:t>
            </a:r>
            <a:r>
              <a:rPr lang="en-US" sz="2400" b="1" dirty="0"/>
              <a:t>m</a:t>
            </a:r>
            <a:r>
              <a:rPr lang="ru-RU" sz="2400" b="1" baseline="30000" dirty="0"/>
              <a:t>2</a:t>
            </a:r>
            <a:r>
              <a:rPr lang="uk-UA" sz="2400" b="1" dirty="0"/>
              <a:t> - … + … </a:t>
            </a:r>
            <a:r>
              <a:rPr lang="uk-UA" sz="2400" b="1" dirty="0" smtClean="0"/>
              <a:t>;</a:t>
            </a:r>
            <a:endParaRPr lang="ru-RU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1476959" y="4437110"/>
            <a:ext cx="3744417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uk-UA" sz="2400" b="1" dirty="0"/>
              <a:t>( ах + … )</a:t>
            </a:r>
            <a:r>
              <a:rPr lang="uk-UA" sz="2400" b="1" baseline="30000" dirty="0"/>
              <a:t>2</a:t>
            </a:r>
            <a:r>
              <a:rPr lang="uk-UA" sz="2400" b="1" dirty="0"/>
              <a:t> = … + 2а</a:t>
            </a:r>
            <a:r>
              <a:rPr lang="en-US" sz="2400" b="1" dirty="0" err="1"/>
              <a:t>xb</a:t>
            </a:r>
            <a:r>
              <a:rPr lang="ru-RU" sz="2400" b="1" baseline="30000" dirty="0"/>
              <a:t>2</a:t>
            </a:r>
            <a:r>
              <a:rPr lang="uk-UA" sz="2400" b="1" dirty="0"/>
              <a:t>+ … </a:t>
            </a:r>
            <a:r>
              <a:rPr lang="uk-UA" sz="2400" b="1" dirty="0" smtClean="0"/>
              <a:t>;</a:t>
            </a:r>
            <a:endParaRPr lang="ru-RU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1475656" y="5013175"/>
            <a:ext cx="3745720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uk-UA" sz="2400" b="1" dirty="0"/>
              <a:t>… - 9 = ( а - … ) ( … + 3 )</a:t>
            </a:r>
            <a:r>
              <a:rPr lang="uk-UA" sz="2400" b="1" dirty="0" smtClean="0"/>
              <a:t>;</a:t>
            </a:r>
            <a:endParaRPr lang="ru-RU" sz="2400" dirty="0"/>
          </a:p>
        </p:txBody>
      </p:sp>
      <p:sp>
        <p:nvSpPr>
          <p:cNvPr id="33" name="TextBox 32"/>
          <p:cNvSpPr txBox="1"/>
          <p:nvPr/>
        </p:nvSpPr>
        <p:spPr>
          <a:xfrm>
            <a:off x="1475656" y="5589239"/>
            <a:ext cx="3744416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uk-UA" sz="2400" b="1" dirty="0"/>
              <a:t>х</a:t>
            </a:r>
            <a:r>
              <a:rPr lang="uk-UA" sz="2400" b="1" baseline="30000" dirty="0"/>
              <a:t>3</a:t>
            </a:r>
            <a:r>
              <a:rPr lang="uk-UA" sz="2400" b="1" dirty="0"/>
              <a:t>-…=(…-3)(х</a:t>
            </a:r>
            <a:r>
              <a:rPr lang="uk-UA" sz="2400" b="1" baseline="30000" dirty="0"/>
              <a:t>2</a:t>
            </a:r>
            <a:r>
              <a:rPr lang="uk-UA" sz="2400" b="1" dirty="0"/>
              <a:t>+…+9)</a:t>
            </a:r>
            <a:r>
              <a:rPr lang="uk-UA" sz="2400" b="1" dirty="0" smtClean="0"/>
              <a:t>;</a:t>
            </a:r>
            <a:endParaRPr lang="ru-RU" sz="2400" dirty="0"/>
          </a:p>
        </p:txBody>
      </p:sp>
      <p:sp>
        <p:nvSpPr>
          <p:cNvPr id="34" name="TextBox 33"/>
          <p:cNvSpPr txBox="1"/>
          <p:nvPr/>
        </p:nvSpPr>
        <p:spPr>
          <a:xfrm>
            <a:off x="5374733" y="2708920"/>
            <a:ext cx="3769267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uk-UA" sz="2400" b="1" dirty="0"/>
              <a:t>а</a:t>
            </a:r>
            <a:r>
              <a:rPr lang="uk-UA" sz="2400" b="1" baseline="30000" dirty="0"/>
              <a:t>2</a:t>
            </a:r>
            <a:r>
              <a:rPr lang="uk-UA" sz="2400" b="1" dirty="0"/>
              <a:t> – 16с</a:t>
            </a:r>
            <a:r>
              <a:rPr lang="uk-UA" sz="2400" b="1" baseline="30000" dirty="0"/>
              <a:t>2</a:t>
            </a:r>
            <a:r>
              <a:rPr lang="uk-UA" sz="2400" b="1" dirty="0"/>
              <a:t> = (а-4с)(а+4с)</a:t>
            </a:r>
            <a:r>
              <a:rPr lang="uk-UA" sz="2400" b="1" dirty="0" smtClean="0"/>
              <a:t>;</a:t>
            </a:r>
            <a:endParaRPr lang="ru-RU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5374733" y="3284984"/>
            <a:ext cx="3768624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( </a:t>
            </a:r>
            <a:r>
              <a:rPr lang="uk-UA" sz="2400" b="1" dirty="0"/>
              <a:t>3а + 7)</a:t>
            </a:r>
            <a:r>
              <a:rPr lang="uk-UA" sz="2400" b="1" baseline="30000" dirty="0"/>
              <a:t>2</a:t>
            </a:r>
            <a:r>
              <a:rPr lang="uk-UA" sz="2400" b="1" dirty="0"/>
              <a:t> = </a:t>
            </a:r>
            <a:r>
              <a:rPr lang="uk-UA" sz="2400" b="1" dirty="0" smtClean="0"/>
              <a:t>9а</a:t>
            </a:r>
            <a:r>
              <a:rPr lang="uk-UA" sz="2400" b="1" baseline="30000" dirty="0" smtClean="0"/>
              <a:t>2</a:t>
            </a:r>
            <a:r>
              <a:rPr lang="uk-UA" sz="2400" b="1" dirty="0" smtClean="0"/>
              <a:t>+42а+49;</a:t>
            </a:r>
            <a:endParaRPr lang="ru-RU" sz="2400" dirty="0"/>
          </a:p>
        </p:txBody>
      </p:sp>
      <p:sp>
        <p:nvSpPr>
          <p:cNvPr id="36" name="TextBox 35"/>
          <p:cNvSpPr txBox="1"/>
          <p:nvPr/>
        </p:nvSpPr>
        <p:spPr>
          <a:xfrm>
            <a:off x="5375376" y="3861048"/>
            <a:ext cx="3801513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uk-UA" sz="2400" b="1" dirty="0"/>
              <a:t>(</a:t>
            </a:r>
            <a:r>
              <a:rPr lang="en-US" sz="2400" b="1" dirty="0"/>
              <a:t>m</a:t>
            </a:r>
            <a:r>
              <a:rPr lang="uk-UA" sz="2400" b="1" dirty="0"/>
              <a:t> - 5 )</a:t>
            </a:r>
            <a:r>
              <a:rPr lang="uk-UA" sz="2400" b="1" baseline="30000" dirty="0"/>
              <a:t>2</a:t>
            </a:r>
            <a:r>
              <a:rPr lang="uk-UA" sz="2400" b="1" dirty="0"/>
              <a:t> = </a:t>
            </a:r>
            <a:r>
              <a:rPr lang="en-US" sz="2400" b="1" dirty="0"/>
              <a:t>m</a:t>
            </a:r>
            <a:r>
              <a:rPr lang="ru-RU" sz="2400" b="1" baseline="30000" dirty="0"/>
              <a:t>2</a:t>
            </a:r>
            <a:r>
              <a:rPr lang="ru-RU" sz="2400" b="1" dirty="0"/>
              <a:t> </a:t>
            </a:r>
            <a:r>
              <a:rPr lang="uk-UA" sz="2400" b="1" dirty="0"/>
              <a:t>–</a:t>
            </a:r>
            <a:r>
              <a:rPr lang="en-US" sz="2400" b="1" dirty="0"/>
              <a:t> 10m</a:t>
            </a:r>
            <a:r>
              <a:rPr lang="uk-UA" sz="2400" b="1" dirty="0"/>
              <a:t> + </a:t>
            </a:r>
            <a:r>
              <a:rPr lang="en-US" sz="2400" b="1" dirty="0" smtClean="0"/>
              <a:t>25</a:t>
            </a:r>
            <a:r>
              <a:rPr lang="en-US" sz="2400" b="1" dirty="0"/>
              <a:t> </a:t>
            </a:r>
            <a:r>
              <a:rPr lang="uk-UA" sz="2400" b="1" dirty="0" smtClean="0"/>
              <a:t>;</a:t>
            </a:r>
            <a:endParaRPr lang="ru-RU" sz="2400" dirty="0"/>
          </a:p>
        </p:txBody>
      </p:sp>
      <p:sp>
        <p:nvSpPr>
          <p:cNvPr id="37" name="TextBox 36"/>
          <p:cNvSpPr txBox="1"/>
          <p:nvPr/>
        </p:nvSpPr>
        <p:spPr>
          <a:xfrm>
            <a:off x="5407621" y="4437111"/>
            <a:ext cx="3769268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(ах </a:t>
            </a:r>
            <a:r>
              <a:rPr lang="uk-UA" sz="2400" b="1" dirty="0"/>
              <a:t>+ </a:t>
            </a:r>
            <a:r>
              <a:rPr lang="en-US" sz="2400" b="1" dirty="0"/>
              <a:t>b</a:t>
            </a:r>
            <a:r>
              <a:rPr lang="en-US" sz="2400" b="1" baseline="30000" dirty="0"/>
              <a:t>2</a:t>
            </a:r>
            <a:r>
              <a:rPr lang="uk-UA" sz="2400" b="1" dirty="0"/>
              <a:t>)</a:t>
            </a:r>
            <a:r>
              <a:rPr lang="uk-UA" sz="2400" b="1" baseline="30000" dirty="0"/>
              <a:t>2</a:t>
            </a:r>
            <a:r>
              <a:rPr lang="uk-UA" sz="2400" b="1" dirty="0"/>
              <a:t> = </a:t>
            </a:r>
            <a:r>
              <a:rPr lang="en-US" sz="2400" b="1" dirty="0"/>
              <a:t>a</a:t>
            </a:r>
            <a:r>
              <a:rPr lang="en-US" sz="2400" b="1" baseline="30000" dirty="0"/>
              <a:t>2</a:t>
            </a:r>
            <a:r>
              <a:rPr lang="en-US" sz="2400" b="1" dirty="0"/>
              <a:t>x</a:t>
            </a:r>
            <a:r>
              <a:rPr lang="en-US" sz="2400" b="1" baseline="30000" dirty="0"/>
              <a:t>2</a:t>
            </a:r>
            <a:r>
              <a:rPr lang="uk-UA" sz="2400" b="1" dirty="0"/>
              <a:t> + 2а</a:t>
            </a:r>
            <a:r>
              <a:rPr lang="en-US" sz="2400" b="1" dirty="0"/>
              <a:t>xb</a:t>
            </a:r>
            <a:r>
              <a:rPr lang="en-US" sz="2400" b="1" baseline="30000" dirty="0"/>
              <a:t>2</a:t>
            </a:r>
            <a:r>
              <a:rPr lang="uk-UA" sz="2400" b="1" dirty="0"/>
              <a:t>+</a:t>
            </a:r>
            <a:r>
              <a:rPr lang="en-US" sz="2400" b="1" dirty="0" smtClean="0"/>
              <a:t>b</a:t>
            </a:r>
            <a:r>
              <a:rPr lang="en-US" sz="2400" b="1" baseline="30000" dirty="0" smtClean="0"/>
              <a:t>4</a:t>
            </a:r>
            <a:r>
              <a:rPr lang="uk-UA" sz="2400" b="1" dirty="0" smtClean="0"/>
              <a:t>;</a:t>
            </a:r>
            <a:endParaRPr lang="ru-RU" sz="2400" dirty="0"/>
          </a:p>
        </p:txBody>
      </p:sp>
      <p:sp>
        <p:nvSpPr>
          <p:cNvPr id="38" name="TextBox 37"/>
          <p:cNvSpPr txBox="1"/>
          <p:nvPr/>
        </p:nvSpPr>
        <p:spPr>
          <a:xfrm>
            <a:off x="5374733" y="5013176"/>
            <a:ext cx="3769267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b="1" dirty="0"/>
              <a:t>a</a:t>
            </a:r>
            <a:r>
              <a:rPr lang="en-US" sz="2400" b="1" baseline="30000" dirty="0"/>
              <a:t>2</a:t>
            </a:r>
            <a:r>
              <a:rPr lang="uk-UA" sz="2400" b="1" dirty="0"/>
              <a:t> - 9 = ( а - </a:t>
            </a:r>
            <a:r>
              <a:rPr lang="en-US" sz="2400" b="1" dirty="0"/>
              <a:t>3</a:t>
            </a:r>
            <a:r>
              <a:rPr lang="uk-UA" sz="2400" b="1" dirty="0"/>
              <a:t> ) ( </a:t>
            </a:r>
            <a:r>
              <a:rPr lang="en-US" sz="2400" b="1" dirty="0"/>
              <a:t>a</a:t>
            </a:r>
            <a:r>
              <a:rPr lang="uk-UA" sz="2400" b="1" dirty="0"/>
              <a:t> + 3 </a:t>
            </a:r>
            <a:r>
              <a:rPr lang="uk-UA" sz="2400" b="1" dirty="0" smtClean="0"/>
              <a:t>);</a:t>
            </a:r>
            <a:endParaRPr lang="ru-RU" sz="2400" dirty="0"/>
          </a:p>
        </p:txBody>
      </p:sp>
      <p:sp>
        <p:nvSpPr>
          <p:cNvPr id="39" name="TextBox 38"/>
          <p:cNvSpPr txBox="1"/>
          <p:nvPr/>
        </p:nvSpPr>
        <p:spPr>
          <a:xfrm>
            <a:off x="5407621" y="5589240"/>
            <a:ext cx="3736379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uk-UA" sz="2400" b="1" dirty="0"/>
              <a:t>х</a:t>
            </a:r>
            <a:r>
              <a:rPr lang="uk-UA" sz="2400" b="1" baseline="30000" dirty="0"/>
              <a:t>3 </a:t>
            </a:r>
            <a:r>
              <a:rPr lang="uk-UA" sz="2400" b="1" dirty="0"/>
              <a:t>- </a:t>
            </a:r>
            <a:r>
              <a:rPr lang="en-US" sz="2400" b="1" dirty="0"/>
              <a:t>27</a:t>
            </a:r>
            <a:r>
              <a:rPr lang="uk-UA" sz="2400" b="1" dirty="0"/>
              <a:t>=(</a:t>
            </a:r>
            <a:r>
              <a:rPr lang="en-US" sz="2400" b="1" dirty="0"/>
              <a:t>x </a:t>
            </a:r>
            <a:r>
              <a:rPr lang="uk-UA" sz="2400" b="1" dirty="0"/>
              <a:t>- 3)(х</a:t>
            </a:r>
            <a:r>
              <a:rPr lang="uk-UA" sz="2400" b="1" baseline="30000" dirty="0"/>
              <a:t>2 </a:t>
            </a:r>
            <a:r>
              <a:rPr lang="uk-UA" sz="2400" b="1" dirty="0"/>
              <a:t>+ </a:t>
            </a:r>
            <a:r>
              <a:rPr lang="en-US" sz="2400" b="1" dirty="0"/>
              <a:t>3x </a:t>
            </a:r>
            <a:r>
              <a:rPr lang="uk-UA" sz="2400" b="1" dirty="0"/>
              <a:t>+ 9)</a:t>
            </a:r>
            <a:r>
              <a:rPr lang="en-US" sz="2400" b="1" dirty="0"/>
              <a:t> </a:t>
            </a:r>
            <a:r>
              <a:rPr lang="uk-UA" b="1" dirty="0" smtClean="0"/>
              <a:t>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567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8429"/>
            <a:ext cx="4572000" cy="51672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008" y="1738429"/>
            <a:ext cx="3967243" cy="24106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008" y="4380879"/>
            <a:ext cx="3967243" cy="24310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282153"/>
          </a:xfrm>
          <a:solidFill>
            <a:srgbClr val="00B050"/>
          </a:solidFill>
        </p:spPr>
        <p:txBody>
          <a:bodyPr>
            <a:normAutofit fontScale="90000"/>
          </a:bodyPr>
          <a:lstStyle/>
          <a:p>
            <a:r>
              <a:rPr lang="uk-UA" b="1" dirty="0" smtClean="0"/>
              <a:t>Найвищою точкою заповідника – 164м (над рівнем Балтійського моря). 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209095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0853" y="1960551"/>
            <a:ext cx="7992888" cy="5847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(</a:t>
            </a:r>
            <a:r>
              <a:rPr lang="la-Latn" sz="3200" b="1" dirty="0">
                <a:latin typeface="Kalinga"/>
                <a:cs typeface="Kalinga"/>
              </a:rPr>
              <a:t>m</a:t>
            </a:r>
            <a:r>
              <a:rPr lang="uk-UA" sz="3200" b="1" dirty="0">
                <a:latin typeface="Kalinga"/>
                <a:cs typeface="Kalinga"/>
              </a:rPr>
              <a:t>-2</a:t>
            </a:r>
            <a:r>
              <a:rPr lang="la-Latn" sz="3200" b="1" dirty="0">
                <a:latin typeface="Kalinga"/>
                <a:cs typeface="Kalinga"/>
              </a:rPr>
              <a:t>­­­­</a:t>
            </a:r>
            <a:r>
              <a:rPr lang="uk-UA" sz="3200" b="1" dirty="0"/>
              <a:t>)(</a:t>
            </a:r>
            <a:r>
              <a:rPr lang="la-Latn" sz="3200" b="1" dirty="0">
                <a:latin typeface="Kalinga"/>
                <a:cs typeface="Kalinga"/>
              </a:rPr>
              <a:t>m</a:t>
            </a:r>
            <a:r>
              <a:rPr lang="uk-UA" sz="3200" b="1" dirty="0">
                <a:latin typeface="Kalinga"/>
                <a:cs typeface="Kalinga"/>
              </a:rPr>
              <a:t>+2</a:t>
            </a:r>
            <a:r>
              <a:rPr lang="uk-UA" sz="3200" b="1" dirty="0"/>
              <a:t>)(</a:t>
            </a:r>
            <a:r>
              <a:rPr lang="la-Latn" sz="3200" b="1" dirty="0">
                <a:latin typeface="Kalinga"/>
                <a:cs typeface="Kalinga"/>
              </a:rPr>
              <a:t>m²+4</a:t>
            </a:r>
            <a:r>
              <a:rPr lang="uk-UA" sz="3200" b="1" dirty="0"/>
              <a:t>)</a:t>
            </a:r>
            <a:r>
              <a:rPr lang="uk-UA" sz="3200" b="1" dirty="0">
                <a:cs typeface="Kalinga"/>
              </a:rPr>
              <a:t>(</a:t>
            </a:r>
            <a:r>
              <a:rPr lang="la-Latn" sz="3200" b="1" dirty="0" smtClean="0">
                <a:latin typeface="Kalinga"/>
                <a:cs typeface="Kalinga"/>
              </a:rPr>
              <a:t>m</a:t>
            </a:r>
            <a:r>
              <a:rPr lang="uk-UA" sz="3200" b="1" baseline="30000" dirty="0"/>
              <a:t> </a:t>
            </a:r>
            <a:r>
              <a:rPr lang="uk-UA" sz="3200" b="1" baseline="30000" dirty="0" smtClean="0"/>
              <a:t>4</a:t>
            </a:r>
            <a:r>
              <a:rPr lang="uk-UA" sz="3200" b="1" dirty="0" smtClean="0"/>
              <a:t> </a:t>
            </a:r>
            <a:r>
              <a:rPr lang="uk-UA" sz="3200" b="1" dirty="0"/>
              <a:t>+ 16 ) = </a:t>
            </a:r>
            <a:r>
              <a:rPr lang="en-US" sz="3200" b="1" i="1" dirty="0"/>
              <a:t>m</a:t>
            </a:r>
            <a:r>
              <a:rPr lang="uk-UA" sz="3200" b="1" baseline="30000" dirty="0"/>
              <a:t>8</a:t>
            </a:r>
            <a:r>
              <a:rPr lang="uk-UA" sz="3200" b="1" dirty="0"/>
              <a:t> – 256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853" y="3611924"/>
            <a:ext cx="7992888" cy="166199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uk-UA" sz="2800" b="1" dirty="0"/>
              <a:t>Доведення:</a:t>
            </a:r>
            <a:endParaRPr lang="ru-RU" sz="2800" b="1" dirty="0"/>
          </a:p>
          <a:p>
            <a:r>
              <a:rPr lang="uk-UA" sz="2800" b="1" dirty="0"/>
              <a:t>( </a:t>
            </a:r>
            <a:r>
              <a:rPr lang="en-US" sz="2800" b="1" dirty="0"/>
              <a:t>m</a:t>
            </a:r>
            <a:r>
              <a:rPr lang="uk-UA" sz="2800" b="1" dirty="0"/>
              <a:t> – 2 ) ( </a:t>
            </a:r>
            <a:r>
              <a:rPr lang="en-US" sz="2800" b="1" i="1" dirty="0"/>
              <a:t>m</a:t>
            </a:r>
            <a:r>
              <a:rPr lang="uk-UA" sz="2800" b="1" dirty="0"/>
              <a:t>+ 2 ) (</a:t>
            </a:r>
            <a:r>
              <a:rPr lang="en-US" sz="2800" b="1" i="1" dirty="0"/>
              <a:t>m</a:t>
            </a:r>
            <a:r>
              <a:rPr lang="uk-UA" sz="2800" b="1" baseline="30000" dirty="0"/>
              <a:t>2</a:t>
            </a:r>
            <a:r>
              <a:rPr lang="uk-UA" sz="2800" b="1" dirty="0"/>
              <a:t> + 4 )(</a:t>
            </a:r>
            <a:r>
              <a:rPr lang="en-US" sz="2800" b="1" i="1" dirty="0" smtClean="0"/>
              <a:t>m</a:t>
            </a:r>
            <a:r>
              <a:rPr lang="uk-UA" sz="2800" b="1" baseline="30000" dirty="0"/>
              <a:t>4</a:t>
            </a:r>
            <a:r>
              <a:rPr lang="uk-UA" sz="2800" b="1" dirty="0" smtClean="0"/>
              <a:t> </a:t>
            </a:r>
            <a:r>
              <a:rPr lang="uk-UA" sz="2800" b="1" dirty="0"/>
              <a:t>+ 16 )= (</a:t>
            </a:r>
            <a:r>
              <a:rPr lang="en-US" sz="2800" b="1" i="1" dirty="0"/>
              <a:t>m</a:t>
            </a:r>
            <a:r>
              <a:rPr lang="uk-UA" sz="2800" b="1" baseline="30000" dirty="0"/>
              <a:t>2</a:t>
            </a:r>
            <a:r>
              <a:rPr lang="uk-UA" sz="2800" b="1" dirty="0"/>
              <a:t> - 4 )(</a:t>
            </a:r>
            <a:r>
              <a:rPr lang="en-US" sz="2800" b="1" i="1" dirty="0"/>
              <a:t>m</a:t>
            </a:r>
            <a:r>
              <a:rPr lang="uk-UA" sz="2800" b="1" baseline="30000" dirty="0"/>
              <a:t>2</a:t>
            </a:r>
            <a:r>
              <a:rPr lang="uk-UA" sz="2800" b="1" dirty="0"/>
              <a:t> + </a:t>
            </a:r>
            <a:r>
              <a:rPr lang="uk-UA" sz="2800" b="1" dirty="0" smtClean="0"/>
              <a:t>4)(</a:t>
            </a:r>
            <a:r>
              <a:rPr lang="en-US" sz="2800" b="1" i="1" dirty="0"/>
              <a:t>m</a:t>
            </a:r>
            <a:r>
              <a:rPr lang="uk-UA" sz="2800" b="1" baseline="30000" dirty="0"/>
              <a:t>4</a:t>
            </a:r>
            <a:r>
              <a:rPr lang="uk-UA" sz="2800" b="1" dirty="0"/>
              <a:t> + 16 )= (</a:t>
            </a:r>
            <a:r>
              <a:rPr lang="en-US" sz="2800" b="1" i="1" dirty="0"/>
              <a:t>m</a:t>
            </a:r>
            <a:r>
              <a:rPr lang="uk-UA" sz="2800" b="1" baseline="30000" dirty="0"/>
              <a:t>4</a:t>
            </a:r>
            <a:r>
              <a:rPr lang="uk-UA" sz="2800" b="1" dirty="0"/>
              <a:t> - 16 )(</a:t>
            </a:r>
            <a:r>
              <a:rPr lang="en-US" sz="2800" b="1" i="1" dirty="0"/>
              <a:t>m</a:t>
            </a:r>
            <a:r>
              <a:rPr lang="uk-UA" sz="2800" b="1" baseline="30000" dirty="0"/>
              <a:t>4</a:t>
            </a:r>
            <a:r>
              <a:rPr lang="uk-UA" sz="2800" b="1" dirty="0"/>
              <a:t> + 16 )=</a:t>
            </a:r>
            <a:r>
              <a:rPr lang="uk-UA" sz="2800" b="1" i="1" dirty="0"/>
              <a:t> </a:t>
            </a:r>
            <a:r>
              <a:rPr lang="en-US" sz="2800" b="1" i="1" dirty="0"/>
              <a:t>m</a:t>
            </a:r>
            <a:r>
              <a:rPr lang="uk-UA" sz="2800" b="1" baseline="30000" dirty="0"/>
              <a:t>8</a:t>
            </a:r>
            <a:r>
              <a:rPr lang="uk-UA" sz="2800" b="1" dirty="0"/>
              <a:t> – 256</a:t>
            </a:r>
            <a:endParaRPr lang="ru-RU" sz="2800" b="1" dirty="0"/>
          </a:p>
          <a:p>
            <a:endParaRPr lang="uk-UA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50106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u-RU" sz="3200" b="1" dirty="0"/>
              <a:t>Довести тотожність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161544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6878" y="116632"/>
            <a:ext cx="9200878" cy="1143000"/>
          </a:xfrm>
          <a:solidFill>
            <a:srgbClr val="00B050"/>
          </a:solidFill>
        </p:spPr>
        <p:txBody>
          <a:bodyPr>
            <a:normAutofit fontScale="90000"/>
          </a:bodyPr>
          <a:lstStyle/>
          <a:p>
            <a:r>
              <a:rPr lang="uk-UA" sz="4000" b="1" dirty="0" err="1" smtClean="0"/>
              <a:t>Черемське</a:t>
            </a:r>
            <a:r>
              <a:rPr lang="uk-UA" sz="4000" b="1" dirty="0" smtClean="0"/>
              <a:t> болото – одне з найбільших і найкраще збережених в Україні</a:t>
            </a:r>
            <a:endParaRPr lang="uk-UA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620" y="1268760"/>
            <a:ext cx="4237868" cy="270033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620" y="4082727"/>
            <a:ext cx="4237868" cy="26945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0" y="1340768"/>
            <a:ext cx="4469732" cy="5472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52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364" y="1484784"/>
            <a:ext cx="4348637" cy="1440160"/>
          </a:xfrm>
          <a:solidFill>
            <a:srgbClr val="00B050"/>
          </a:solidFill>
        </p:spPr>
        <p:txBody>
          <a:bodyPr>
            <a:normAutofit fontScale="90000"/>
          </a:bodyPr>
          <a:lstStyle/>
          <a:p>
            <a:pPr algn="r"/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Льодовикові реліктові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верби</a:t>
            </a:r>
            <a:br>
              <a:rPr lang="uk-UA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Журавлини</a:t>
            </a:r>
            <a:br>
              <a:rPr lang="uk-UA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517851"/>
            <a:ext cx="4572000" cy="3429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32656"/>
            <a:ext cx="4310900" cy="32403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507" y="4437112"/>
            <a:ext cx="2889699" cy="218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63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/>
          <a:lstStyle/>
          <a:p>
            <a:r>
              <a:rPr lang="uk-UA" b="1" dirty="0"/>
              <a:t>№ 7(1), </a:t>
            </a:r>
            <a:r>
              <a:rPr lang="uk-UA" b="1" dirty="0" smtClean="0"/>
              <a:t>ст.115</a:t>
            </a:r>
            <a:endParaRPr lang="uk-UA" b="1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67544" y="2564904"/>
            <a:ext cx="8229600" cy="2880320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b="1" dirty="0" smtClean="0"/>
              <a:t>2</a:t>
            </a:r>
            <a:r>
              <a:rPr lang="uk-UA" b="1" i="1" dirty="0" smtClean="0"/>
              <a:t>х</a:t>
            </a:r>
            <a:r>
              <a:rPr lang="uk-UA" b="1" dirty="0" smtClean="0"/>
              <a:t>(</a:t>
            </a:r>
            <a:r>
              <a:rPr lang="uk-UA" b="1" i="1" dirty="0" smtClean="0"/>
              <a:t>х</a:t>
            </a:r>
            <a:r>
              <a:rPr lang="uk-UA" b="1" baseline="30000" dirty="0" smtClean="0"/>
              <a:t>2</a:t>
            </a:r>
            <a:r>
              <a:rPr lang="uk-UA" b="1" dirty="0" smtClean="0"/>
              <a:t>-25</a:t>
            </a:r>
            <a:r>
              <a:rPr lang="uk-UA" b="1" dirty="0"/>
              <a:t>)=0</a:t>
            </a:r>
            <a:endParaRPr lang="ru-RU" b="1" dirty="0"/>
          </a:p>
          <a:p>
            <a:pPr marL="0" indent="0">
              <a:buNone/>
            </a:pPr>
            <a:r>
              <a:rPr lang="uk-UA" b="1" dirty="0"/>
              <a:t>2</a:t>
            </a:r>
            <a:r>
              <a:rPr lang="uk-UA" b="1" i="1" dirty="0"/>
              <a:t>х</a:t>
            </a:r>
            <a:r>
              <a:rPr lang="uk-UA" b="1" dirty="0"/>
              <a:t>(</a:t>
            </a:r>
            <a:r>
              <a:rPr lang="uk-UA" b="1" i="1" dirty="0"/>
              <a:t>х </a:t>
            </a:r>
            <a:r>
              <a:rPr lang="uk-UA" b="1" dirty="0"/>
              <a:t>- 5)(</a:t>
            </a:r>
            <a:r>
              <a:rPr lang="uk-UA" b="1" i="1" dirty="0"/>
              <a:t>х</a:t>
            </a:r>
            <a:r>
              <a:rPr lang="uk-UA" b="1" dirty="0"/>
              <a:t>+5)=0</a:t>
            </a:r>
            <a:endParaRPr lang="ru-RU" b="1" dirty="0"/>
          </a:p>
          <a:p>
            <a:pPr marL="0" indent="0">
              <a:buNone/>
            </a:pPr>
            <a:r>
              <a:rPr lang="uk-UA" b="1" dirty="0"/>
              <a:t>2</a:t>
            </a:r>
            <a:r>
              <a:rPr lang="uk-UA" b="1" i="1" dirty="0"/>
              <a:t>х</a:t>
            </a:r>
            <a:r>
              <a:rPr lang="uk-UA" b="1" dirty="0"/>
              <a:t>=0 або </a:t>
            </a:r>
            <a:r>
              <a:rPr lang="uk-UA" b="1" i="1" dirty="0"/>
              <a:t>х</a:t>
            </a:r>
            <a:r>
              <a:rPr lang="uk-UA" b="1" dirty="0"/>
              <a:t> - 5=0  або </a:t>
            </a:r>
            <a:r>
              <a:rPr lang="uk-UA" b="1" i="1" dirty="0"/>
              <a:t>х</a:t>
            </a:r>
            <a:r>
              <a:rPr lang="uk-UA" b="1" dirty="0"/>
              <a:t> + 5=0</a:t>
            </a:r>
            <a:endParaRPr lang="ru-RU" b="1" dirty="0"/>
          </a:p>
          <a:p>
            <a:pPr marL="0" indent="0">
              <a:buNone/>
            </a:pPr>
            <a:r>
              <a:rPr lang="uk-UA" b="1" i="1" dirty="0">
                <a:solidFill>
                  <a:srgbClr val="FF0000"/>
                </a:solidFill>
              </a:rPr>
              <a:t>х</a:t>
            </a:r>
            <a:r>
              <a:rPr lang="uk-UA" b="1" dirty="0">
                <a:solidFill>
                  <a:srgbClr val="FF0000"/>
                </a:solidFill>
              </a:rPr>
              <a:t>=0           </a:t>
            </a:r>
            <a:r>
              <a:rPr lang="uk-UA" b="1" i="1" dirty="0">
                <a:solidFill>
                  <a:srgbClr val="FF0000"/>
                </a:solidFill>
              </a:rPr>
              <a:t>х</a:t>
            </a:r>
            <a:r>
              <a:rPr lang="uk-UA" b="1" dirty="0">
                <a:solidFill>
                  <a:srgbClr val="FF0000"/>
                </a:solidFill>
              </a:rPr>
              <a:t>=5              </a:t>
            </a:r>
            <a:r>
              <a:rPr lang="uk-UA" b="1" i="1" dirty="0">
                <a:solidFill>
                  <a:srgbClr val="FF0000"/>
                </a:solidFill>
              </a:rPr>
              <a:t>х</a:t>
            </a:r>
            <a:r>
              <a:rPr lang="uk-UA" b="1" dirty="0">
                <a:solidFill>
                  <a:srgbClr val="FF0000"/>
                </a:solidFill>
              </a:rPr>
              <a:t>=-5</a:t>
            </a:r>
            <a:endParaRPr lang="ru-RU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uk-UA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772816"/>
            <a:ext cx="8229600" cy="5847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uk-UA" sz="3200" b="1" dirty="0"/>
              <a:t>Р</a:t>
            </a:r>
            <a:r>
              <a:rPr lang="uk-UA" sz="3200" b="1" dirty="0" smtClean="0"/>
              <a:t>озв’язати </a:t>
            </a:r>
            <a:r>
              <a:rPr lang="uk-UA" sz="3200" b="1" dirty="0"/>
              <a:t>рівняння 2х</a:t>
            </a:r>
            <a:r>
              <a:rPr lang="uk-UA" sz="3200" b="1" baseline="30000" dirty="0"/>
              <a:t>3</a:t>
            </a:r>
            <a:r>
              <a:rPr lang="uk-UA" sz="3200" b="1" dirty="0"/>
              <a:t> - 50х = 0</a:t>
            </a:r>
          </a:p>
        </p:txBody>
      </p:sp>
    </p:spTree>
    <p:extLst>
      <p:ext uri="{BB962C8B-B14F-4D97-AF65-F5344CB8AC3E}">
        <p14:creationId xmlns:p14="http://schemas.microsoft.com/office/powerpoint/2010/main" val="206408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78098"/>
          </a:xfrm>
          <a:solidFill>
            <a:srgbClr val="00B050"/>
          </a:solidFill>
        </p:spPr>
        <p:txBody>
          <a:bodyPr/>
          <a:lstStyle/>
          <a:p>
            <a:r>
              <a:rPr lang="uk-UA" b="1" dirty="0" smtClean="0"/>
              <a:t>Озеро – серце заповідника</a:t>
            </a:r>
            <a:endParaRPr lang="uk-UA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551" y="3933512"/>
            <a:ext cx="4350100" cy="285350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0" y="3917793"/>
            <a:ext cx="4479179" cy="28692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063" y="1151402"/>
            <a:ext cx="4230058" cy="27096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946" y="1151402"/>
            <a:ext cx="2520280" cy="2709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3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648" y="274638"/>
            <a:ext cx="9157648" cy="778098"/>
          </a:xfrm>
          <a:solidFill>
            <a:srgbClr val="00B050"/>
          </a:solidFill>
        </p:spPr>
        <p:txBody>
          <a:bodyPr/>
          <a:lstStyle/>
          <a:p>
            <a:r>
              <a:rPr lang="uk-UA" b="1" dirty="0" smtClean="0"/>
              <a:t>Домашнє завдання</a:t>
            </a:r>
            <a:endParaRPr lang="uk-UA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2060848"/>
            <a:ext cx="4896544" cy="175432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uk-UA" sz="5400" b="1" dirty="0"/>
              <a:t>№ 7(2), 8(2), 9,  ст.116</a:t>
            </a:r>
          </a:p>
        </p:txBody>
      </p:sp>
    </p:spTree>
    <p:extLst>
      <p:ext uri="{BB962C8B-B14F-4D97-AF65-F5344CB8AC3E}">
        <p14:creationId xmlns:p14="http://schemas.microsoft.com/office/powerpoint/2010/main" val="256806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/>
          <p:cNvSpPr/>
          <p:nvPr/>
        </p:nvSpPr>
        <p:spPr>
          <a:xfrm>
            <a:off x="1857356" y="1000108"/>
            <a:ext cx="5572164" cy="4929222"/>
          </a:xfrm>
          <a:prstGeom prst="smileyFac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87624" y="692696"/>
            <a:ext cx="7772400" cy="2619722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Формули скороченого множення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63688" y="4509120"/>
            <a:ext cx="6400800" cy="175260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Узагальнення знань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21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3342857" cy="5940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0560"/>
            <a:ext cx="6192688" cy="528069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653137"/>
            <a:ext cx="3059832" cy="242966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1736" y="5237249"/>
            <a:ext cx="5991877" cy="1323439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/>
              <a:t>Це справжня перлина Поліського краю. На даний час територія ЧПЗ становить 2975,7 га, за біологічним різноманіттям це одне із найбагатших місць в Україні</a:t>
            </a:r>
            <a:r>
              <a:rPr lang="ru-RU" sz="2000" b="1" dirty="0" smtClean="0"/>
              <a:t>.</a:t>
            </a:r>
            <a:endParaRPr lang="uk-UA" sz="2000" b="1" dirty="0"/>
          </a:p>
        </p:txBody>
      </p:sp>
    </p:spTree>
    <p:extLst>
      <p:ext uri="{BB962C8B-B14F-4D97-AF65-F5344CB8AC3E}">
        <p14:creationId xmlns:p14="http://schemas.microsoft.com/office/powerpoint/2010/main" val="92226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888" y="-99392"/>
            <a:ext cx="9375776" cy="708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439" y="0"/>
            <a:ext cx="4335561" cy="4265711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88024" cy="6858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933056"/>
            <a:ext cx="4355976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5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uk-UA" b="1" dirty="0" smtClean="0"/>
              <a:t>Домашнє </a:t>
            </a:r>
            <a:r>
              <a:rPr lang="uk-UA" b="1" dirty="0" smtClean="0"/>
              <a:t>завдання № 594, 564(1,2)</a:t>
            </a:r>
            <a:endParaRPr lang="uk-UA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051720" y="1665775"/>
            <a:ext cx="3240360" cy="452431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uk-UA" sz="4800" dirty="0" smtClean="0"/>
              <a:t>1) 0, 6, -6;</a:t>
            </a:r>
          </a:p>
          <a:p>
            <a:r>
              <a:rPr lang="uk-UA" sz="4800" dirty="0" smtClean="0"/>
              <a:t>2) 4а – 64;</a:t>
            </a:r>
          </a:p>
          <a:p>
            <a:r>
              <a:rPr lang="uk-UA" sz="4800" dirty="0" smtClean="0"/>
              <a:t>3) -19;</a:t>
            </a:r>
          </a:p>
          <a:p>
            <a:r>
              <a:rPr lang="uk-UA" sz="4800" dirty="0" smtClean="0"/>
              <a:t>4) 0, 1;</a:t>
            </a:r>
          </a:p>
          <a:p>
            <a:r>
              <a:rPr lang="uk-UA" sz="4800" dirty="0" smtClean="0"/>
              <a:t>5) 0, 1, -1;</a:t>
            </a:r>
          </a:p>
          <a:p>
            <a:r>
              <a:rPr lang="uk-UA" sz="4800" dirty="0" smtClean="0"/>
              <a:t>6) 0</a:t>
            </a:r>
            <a:endParaRPr lang="uk-UA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5395919" y="4797152"/>
            <a:ext cx="1008112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1</a:t>
            </a:r>
            <a:endParaRPr lang="uk-UA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362908" y="1908809"/>
            <a:ext cx="1008112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dirty="0"/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70840" y="5485874"/>
            <a:ext cx="1008112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3</a:t>
            </a:r>
            <a:endParaRPr lang="uk-UA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395919" y="4101457"/>
            <a:ext cx="1008112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4</a:t>
            </a:r>
            <a:endParaRPr lang="uk-UA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370840" y="2633760"/>
            <a:ext cx="1008112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1*</a:t>
            </a:r>
            <a:endParaRPr lang="uk-UA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395919" y="3360999"/>
            <a:ext cx="1008112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dirty="0"/>
              <a:t>2</a:t>
            </a:r>
            <a:r>
              <a:rPr lang="uk-UA" b="1" dirty="0" smtClean="0"/>
              <a:t>*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119381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0" y="1247056"/>
            <a:ext cx="5855734" cy="499025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618" y="4293096"/>
            <a:ext cx="4283968" cy="256490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792" y="1700808"/>
            <a:ext cx="2952328" cy="22768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5513"/>
            <a:ext cx="9144000" cy="1083531"/>
          </a:xfrm>
          <a:solidFill>
            <a:srgbClr val="00B050"/>
          </a:solidFill>
        </p:spPr>
        <p:txBody>
          <a:bodyPr>
            <a:normAutofit fontScale="90000"/>
          </a:bodyPr>
          <a:lstStyle/>
          <a:p>
            <a:r>
              <a:rPr lang="uk-UA" sz="3600" b="1" dirty="0" smtClean="0"/>
              <a:t>Будиночок лісника </a:t>
            </a:r>
            <a:r>
              <a:rPr lang="ru-RU" sz="3600" b="1" dirty="0" smtClean="0"/>
              <a:t>– </a:t>
            </a:r>
            <a:r>
              <a:rPr lang="uk-UA" sz="3600" b="1" dirty="0" smtClean="0"/>
              <a:t>опорний пункт чергування лісової охорони заповідника.</a:t>
            </a:r>
            <a:r>
              <a:rPr lang="uk-UA" b="1" dirty="0" smtClean="0"/>
              <a:t> 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364151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78098"/>
          </a:xfrm>
          <a:solidFill>
            <a:srgbClr val="00B050"/>
          </a:solidFill>
        </p:spPr>
        <p:txBody>
          <a:bodyPr/>
          <a:lstStyle/>
          <a:p>
            <a:r>
              <a:rPr lang="uk-UA" b="1" dirty="0" smtClean="0"/>
              <a:t>Знайти формули</a:t>
            </a:r>
            <a:endParaRPr lang="uk-UA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56176" y="1988840"/>
            <a:ext cx="2592288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Arial Black" pitchFamily="34" charset="0"/>
              </a:rPr>
              <a:t>ІІІ  </a:t>
            </a:r>
            <a:r>
              <a:rPr lang="uk-UA" sz="2400" dirty="0">
                <a:latin typeface="Arial Black" pitchFamily="34" charset="0"/>
              </a:rPr>
              <a:t>команда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75856" y="1988839"/>
            <a:ext cx="2664296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Arial Black" pitchFamily="34" charset="0"/>
              </a:rPr>
              <a:t>ІІ  </a:t>
            </a:r>
            <a:r>
              <a:rPr lang="uk-UA" sz="2400" dirty="0">
                <a:latin typeface="Arial Black" pitchFamily="34" charset="0"/>
              </a:rPr>
              <a:t>команда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2007179"/>
            <a:ext cx="2592288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Arial Black" pitchFamily="34" charset="0"/>
              </a:rPr>
              <a:t>І  команда</a:t>
            </a:r>
            <a:endParaRPr lang="uk-UA" sz="2400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32129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(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6264188" y="3150489"/>
            <a:ext cx="2376264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(а-</a:t>
            </a:r>
            <a:r>
              <a:rPr lang="en-US" sz="3200" b="1" dirty="0" smtClean="0"/>
              <a:t>b)</a:t>
            </a:r>
            <a:r>
              <a:rPr lang="ru-RU" sz="3200" b="1" baseline="30000" dirty="0" smtClean="0"/>
              <a:t> 2 </a:t>
            </a:r>
            <a:r>
              <a:rPr lang="en-US" sz="3200" b="1" dirty="0" smtClean="0"/>
              <a:t>=</a:t>
            </a:r>
          </a:p>
          <a:p>
            <a:r>
              <a:rPr lang="uk-UA" sz="3200" b="1" dirty="0"/>
              <a:t>(а-</a:t>
            </a:r>
            <a:r>
              <a:rPr lang="en-US" sz="3200" b="1" dirty="0"/>
              <a:t>b</a:t>
            </a:r>
            <a:r>
              <a:rPr lang="en-US" sz="3200" b="1" dirty="0" smtClean="0"/>
              <a:t>)</a:t>
            </a:r>
            <a:r>
              <a:rPr lang="uk-UA" sz="3200" b="1" dirty="0" smtClean="0"/>
              <a:t>(а</a:t>
            </a:r>
            <a:r>
              <a:rPr lang="en-US" sz="3200" b="1" dirty="0" smtClean="0"/>
              <a:t>+b)</a:t>
            </a:r>
            <a:r>
              <a:rPr lang="en-US" sz="3200" b="1" dirty="0"/>
              <a:t> =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19872" y="3212976"/>
            <a:ext cx="2376264" cy="107721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а</a:t>
            </a:r>
            <a:r>
              <a:rPr lang="ru-RU" sz="3200" b="1" baseline="30000" dirty="0" smtClean="0"/>
              <a:t>2 </a:t>
            </a:r>
            <a:r>
              <a:rPr lang="uk-UA" sz="3200" b="1" dirty="0" smtClean="0"/>
              <a:t>-</a:t>
            </a:r>
            <a:r>
              <a:rPr lang="en-US" sz="3200" b="1" dirty="0" smtClean="0"/>
              <a:t> b</a:t>
            </a:r>
            <a:r>
              <a:rPr lang="ru-RU" sz="3200" b="1" baseline="30000" dirty="0" smtClean="0"/>
              <a:t> </a:t>
            </a:r>
            <a:r>
              <a:rPr lang="ru-RU" sz="3200" b="1" baseline="30000" dirty="0"/>
              <a:t>2 </a:t>
            </a:r>
            <a:r>
              <a:rPr lang="ru-RU" sz="3200" b="1" baseline="30000" dirty="0" smtClean="0"/>
              <a:t> </a:t>
            </a:r>
            <a:r>
              <a:rPr lang="en-US" sz="3200" b="1" dirty="0" smtClean="0"/>
              <a:t>=</a:t>
            </a:r>
          </a:p>
          <a:p>
            <a:r>
              <a:rPr lang="uk-UA" sz="3200" b="1" dirty="0" smtClean="0"/>
              <a:t>а</a:t>
            </a:r>
            <a:r>
              <a:rPr lang="en-US" sz="3200" b="1" baseline="30000" dirty="0" smtClean="0"/>
              <a:t>3 </a:t>
            </a:r>
            <a:r>
              <a:rPr lang="uk-UA" sz="3200" b="1" dirty="0" smtClean="0"/>
              <a:t>-</a:t>
            </a:r>
            <a:r>
              <a:rPr lang="en-US" sz="3200" b="1" dirty="0" smtClean="0"/>
              <a:t> b</a:t>
            </a:r>
            <a:r>
              <a:rPr lang="en-US" sz="3200" b="1" baseline="30000" dirty="0" smtClean="0"/>
              <a:t>3</a:t>
            </a:r>
            <a:r>
              <a:rPr lang="en-US" sz="3200" b="1" dirty="0" smtClean="0"/>
              <a:t> </a:t>
            </a:r>
            <a:r>
              <a:rPr lang="en-US" sz="3200" b="1" dirty="0"/>
              <a:t>=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1438" y="3212976"/>
            <a:ext cx="2376264" cy="1077218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(а</a:t>
            </a:r>
            <a:r>
              <a:rPr lang="en-US" sz="3200" b="1" dirty="0" smtClean="0"/>
              <a:t>+b)</a:t>
            </a:r>
            <a:r>
              <a:rPr lang="ru-RU" sz="3200" b="1" baseline="30000" dirty="0" smtClean="0"/>
              <a:t> 2 </a:t>
            </a:r>
            <a:r>
              <a:rPr lang="en-US" sz="3200" b="1" dirty="0" smtClean="0"/>
              <a:t>=</a:t>
            </a:r>
          </a:p>
          <a:p>
            <a:r>
              <a:rPr lang="uk-UA" sz="3200" b="1" dirty="0"/>
              <a:t>а</a:t>
            </a:r>
            <a:r>
              <a:rPr lang="en-US" sz="3200" b="1" baseline="30000" dirty="0"/>
              <a:t>3 </a:t>
            </a:r>
            <a:r>
              <a:rPr lang="en-US" sz="3200" b="1" dirty="0" smtClean="0"/>
              <a:t>+ </a:t>
            </a:r>
            <a:r>
              <a:rPr lang="en-US" sz="3200" b="1" dirty="0"/>
              <a:t>b</a:t>
            </a:r>
            <a:r>
              <a:rPr lang="en-US" sz="3200" b="1" baseline="30000" dirty="0"/>
              <a:t>3</a:t>
            </a:r>
            <a:r>
              <a:rPr lang="en-US" sz="3200" b="1" dirty="0"/>
              <a:t> =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1320" y="4653136"/>
            <a:ext cx="8149132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/>
              <a:t>(а-</a:t>
            </a:r>
            <a:r>
              <a:rPr lang="en-US" sz="3200" b="1" dirty="0" smtClean="0"/>
              <a:t>b)</a:t>
            </a:r>
            <a:r>
              <a:rPr lang="uk-UA" sz="3200" b="1" dirty="0" smtClean="0"/>
              <a:t>(а</a:t>
            </a:r>
            <a:r>
              <a:rPr lang="ru-RU" sz="3200" b="1" baseline="30000" dirty="0" smtClean="0"/>
              <a:t>2 </a:t>
            </a:r>
            <a:r>
              <a:rPr lang="en-US" sz="3200" b="1" dirty="0" smtClean="0"/>
              <a:t>+</a:t>
            </a:r>
            <a:r>
              <a:rPr lang="uk-UA" sz="3200" b="1" dirty="0" smtClean="0"/>
              <a:t> </a:t>
            </a:r>
            <a:r>
              <a:rPr lang="en-US" sz="3200" b="1" dirty="0" err="1" smtClean="0"/>
              <a:t>ab</a:t>
            </a:r>
            <a:r>
              <a:rPr lang="uk-UA" sz="3200" b="1" dirty="0" smtClean="0"/>
              <a:t> </a:t>
            </a:r>
            <a:r>
              <a:rPr lang="en-US" sz="3200" b="1" dirty="0" smtClean="0"/>
              <a:t>+</a:t>
            </a:r>
            <a:r>
              <a:rPr lang="uk-UA" sz="3200" b="1" smtClean="0"/>
              <a:t> </a:t>
            </a:r>
            <a:r>
              <a:rPr lang="en-US" sz="3200" b="1" smtClean="0"/>
              <a:t>b</a:t>
            </a:r>
            <a:r>
              <a:rPr lang="ru-RU" sz="3200" b="1" baseline="30000" dirty="0" smtClean="0"/>
              <a:t>2 </a:t>
            </a:r>
            <a:r>
              <a:rPr lang="en-US" sz="3200" b="1" dirty="0" smtClean="0"/>
              <a:t>)</a:t>
            </a:r>
            <a:r>
              <a:rPr lang="ru-RU" sz="3200" b="1" baseline="30000" dirty="0" smtClean="0"/>
              <a:t> </a:t>
            </a:r>
            <a:r>
              <a:rPr lang="en-US" sz="3200" b="1" dirty="0" smtClean="0"/>
              <a:t>= </a:t>
            </a:r>
            <a:r>
              <a:rPr lang="ru-RU" sz="3200" b="1" baseline="30000" dirty="0" smtClean="0"/>
              <a:t> </a:t>
            </a:r>
            <a:endParaRPr lang="en-US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22815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810344"/>
          </a:xfrm>
          <a:solidFill>
            <a:srgbClr val="00B050"/>
          </a:solidFill>
        </p:spPr>
        <p:txBody>
          <a:bodyPr/>
          <a:lstStyle/>
          <a:p>
            <a:r>
              <a:rPr lang="uk-UA" b="1" dirty="0" smtClean="0"/>
              <a:t>Меморіал партизанської слави</a:t>
            </a:r>
            <a:endParaRPr lang="uk-UA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898876"/>
            <a:ext cx="4176464" cy="29591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136232"/>
            <a:ext cx="3240360" cy="2486380"/>
          </a:xfrm>
          <a:prstGeom prst="rect">
            <a:avLst/>
          </a:prstGeom>
        </p:spPr>
      </p:pic>
      <p:pic>
        <p:nvPicPr>
          <p:cNvPr id="14" name="Объект 13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4427984" cy="5733255"/>
          </a:xfrm>
        </p:spPr>
      </p:pic>
    </p:spTree>
    <p:extLst>
      <p:ext uri="{BB962C8B-B14F-4D97-AF65-F5344CB8AC3E}">
        <p14:creationId xmlns:p14="http://schemas.microsoft.com/office/powerpoint/2010/main" val="329125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50106"/>
          </a:xfrm>
          <a:solidFill>
            <a:srgbClr val="00B050"/>
          </a:solidFill>
        </p:spPr>
        <p:txBody>
          <a:bodyPr/>
          <a:lstStyle/>
          <a:p>
            <a:r>
              <a:rPr lang="uk-UA" b="1" dirty="0" smtClean="0"/>
              <a:t>Партизанські землянки</a:t>
            </a:r>
            <a:endParaRPr lang="uk-UA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95" y="4077072"/>
            <a:ext cx="3890614" cy="257964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212976"/>
            <a:ext cx="3987800" cy="299212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340768"/>
            <a:ext cx="3687266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64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314869"/>
              </p:ext>
            </p:extLst>
          </p:nvPr>
        </p:nvGraphicFramePr>
        <p:xfrm>
          <a:off x="251520" y="1484784"/>
          <a:ext cx="8568952" cy="262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4476"/>
                <a:gridCol w="4284476"/>
              </a:tblGrid>
              <a:tr h="370840">
                <a:tc>
                  <a:txBody>
                    <a:bodyPr/>
                    <a:lstStyle/>
                    <a:p>
                      <a:r>
                        <a:rPr lang="uk-UA" sz="4000" b="1" dirty="0" smtClean="0"/>
                        <a:t>(х - 4)</a:t>
                      </a:r>
                      <a:r>
                        <a:rPr lang="ru-RU" sz="4000" b="1" baseline="30000" dirty="0" smtClean="0"/>
                        <a:t> 2</a:t>
                      </a:r>
                      <a:r>
                        <a:rPr lang="uk-UA" sz="4000" b="1" dirty="0" smtClean="0"/>
                        <a:t>  +</a:t>
                      </a:r>
                      <a:r>
                        <a:rPr lang="uk-UA" sz="4000" b="1" baseline="0" dirty="0" smtClean="0"/>
                        <a:t> х(</a:t>
                      </a:r>
                      <a:r>
                        <a:rPr lang="uk-UA" sz="4000" b="1" baseline="0" dirty="0" err="1" smtClean="0"/>
                        <a:t>х</a:t>
                      </a:r>
                      <a:r>
                        <a:rPr lang="uk-UA" sz="4000" b="1" baseline="0" dirty="0" smtClean="0"/>
                        <a:t> + 8)</a:t>
                      </a:r>
                      <a:endParaRPr lang="uk-UA" sz="4000" b="1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4000" b="1" dirty="0" smtClean="0"/>
                        <a:t>(х - 8)</a:t>
                      </a:r>
                      <a:r>
                        <a:rPr lang="ru-RU" sz="4000" b="1" baseline="30000" dirty="0" smtClean="0"/>
                        <a:t> 2</a:t>
                      </a:r>
                      <a:r>
                        <a:rPr lang="uk-UA" sz="4000" b="1" dirty="0" smtClean="0"/>
                        <a:t>  +</a:t>
                      </a:r>
                      <a:r>
                        <a:rPr lang="uk-UA" sz="4000" b="1" baseline="0" dirty="0" smtClean="0"/>
                        <a:t> 2х(6 - х)</a:t>
                      </a:r>
                      <a:endParaRPr lang="uk-UA" sz="4000" b="1" dirty="0" smtClean="0"/>
                    </a:p>
                    <a:p>
                      <a:endParaRPr lang="uk-UA" sz="4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4000" b="1" dirty="0" smtClean="0"/>
                        <a:t>(х +</a:t>
                      </a:r>
                      <a:r>
                        <a:rPr lang="uk-UA" sz="4000" b="1" baseline="0" dirty="0" smtClean="0"/>
                        <a:t> 7</a:t>
                      </a:r>
                      <a:r>
                        <a:rPr lang="uk-UA" sz="4000" b="1" dirty="0" smtClean="0"/>
                        <a:t>)</a:t>
                      </a:r>
                      <a:r>
                        <a:rPr lang="ru-RU" sz="4000" b="1" baseline="30000" dirty="0" smtClean="0"/>
                        <a:t> 2</a:t>
                      </a:r>
                      <a:r>
                        <a:rPr lang="uk-UA" sz="4000" b="1" dirty="0" smtClean="0"/>
                        <a:t>  -</a:t>
                      </a:r>
                      <a:r>
                        <a:rPr lang="uk-UA" sz="4000" b="1" baseline="0" dirty="0" smtClean="0"/>
                        <a:t> 10х</a:t>
                      </a:r>
                      <a:endParaRPr lang="uk-UA" sz="4000" b="1" dirty="0" smtClean="0"/>
                    </a:p>
                    <a:p>
                      <a:endParaRPr lang="uk-UA" sz="4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000" b="1" dirty="0" smtClean="0"/>
                        <a:t>(с - 5)(</a:t>
                      </a:r>
                      <a:r>
                        <a:rPr lang="uk-UA" sz="4000" b="1" dirty="0" err="1" smtClean="0"/>
                        <a:t>с</a:t>
                      </a:r>
                      <a:r>
                        <a:rPr lang="uk-UA" sz="4000" b="1" dirty="0" smtClean="0"/>
                        <a:t> - 1) - (</a:t>
                      </a:r>
                      <a:r>
                        <a:rPr lang="uk-UA" sz="4000" b="1" dirty="0" err="1" smtClean="0"/>
                        <a:t>с</a:t>
                      </a:r>
                      <a:r>
                        <a:rPr lang="uk-UA" sz="4000" b="1" dirty="0" smtClean="0"/>
                        <a:t> - 6)</a:t>
                      </a:r>
                      <a:r>
                        <a:rPr lang="ru-RU" sz="4000" b="1" baseline="30000" dirty="0" smtClean="0"/>
                        <a:t>2</a:t>
                      </a:r>
                      <a:r>
                        <a:rPr lang="uk-UA" sz="4000" b="1" dirty="0" smtClean="0"/>
                        <a:t> </a:t>
                      </a:r>
                      <a:endParaRPr lang="uk-UA" sz="4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332656"/>
            <a:ext cx="9144000" cy="769441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/>
              <a:t>Спростіть вираз</a:t>
            </a:r>
            <a:endParaRPr lang="uk-UA" sz="4400" b="1" dirty="0"/>
          </a:p>
        </p:txBody>
      </p:sp>
    </p:spTree>
    <p:extLst>
      <p:ext uri="{BB962C8B-B14F-4D97-AF65-F5344CB8AC3E}">
        <p14:creationId xmlns:p14="http://schemas.microsoft.com/office/powerpoint/2010/main" val="78723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1231</TotalTime>
  <Words>527</Words>
  <Application>Microsoft Office PowerPoint</Application>
  <PresentationFormat>Экран (4:3)</PresentationFormat>
  <Paragraphs>71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Тема уроку:  Формули скороченого множення</vt:lpstr>
      <vt:lpstr>Презентация PowerPoint</vt:lpstr>
      <vt:lpstr>Презентация PowerPoint</vt:lpstr>
      <vt:lpstr>Домашнє завдання № 594, 564(1,2)</vt:lpstr>
      <vt:lpstr>Будиночок лісника – опорний пункт чергування лісової охорони заповідника. </vt:lpstr>
      <vt:lpstr>Знайти формули</vt:lpstr>
      <vt:lpstr>Меморіал партизанської слави</vt:lpstr>
      <vt:lpstr>Партизанські землянки</vt:lpstr>
      <vt:lpstr>Презентация PowerPoint</vt:lpstr>
      <vt:lpstr>Презентация PowerPoint</vt:lpstr>
      <vt:lpstr>Найвищою точкою заповідника – 164м (над рівнем Балтійського моря). </vt:lpstr>
      <vt:lpstr>Довести тотожність</vt:lpstr>
      <vt:lpstr>Черемське болото – одне з найбільших і найкраще збережених в Україні</vt:lpstr>
      <vt:lpstr>Льодовикові реліктові верби  Журавлини </vt:lpstr>
      <vt:lpstr>№ 7(1), ст.115</vt:lpstr>
      <vt:lpstr>Озеро – серце заповідника</vt:lpstr>
      <vt:lpstr>Домашнє завдання</vt:lpstr>
      <vt:lpstr>Презентация PowerPoint</vt:lpstr>
      <vt:lpstr> Формули скороченого множення</vt:lpstr>
    </vt:vector>
  </TitlesOfParts>
  <Company>USN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Администратор</cp:lastModifiedBy>
  <cp:revision>101</cp:revision>
  <dcterms:created xsi:type="dcterms:W3CDTF">2010-02-23T17:23:01Z</dcterms:created>
  <dcterms:modified xsi:type="dcterms:W3CDTF">2018-02-07T22:21:45Z</dcterms:modified>
</cp:coreProperties>
</file>