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74" r:id="rId5"/>
    <p:sldId id="258" r:id="rId6"/>
    <p:sldId id="259" r:id="rId7"/>
    <p:sldId id="260" r:id="rId8"/>
    <p:sldId id="275" r:id="rId9"/>
    <p:sldId id="262" r:id="rId10"/>
    <p:sldId id="272" r:id="rId11"/>
    <p:sldId id="263" r:id="rId12"/>
    <p:sldId id="264" r:id="rId13"/>
    <p:sldId id="265" r:id="rId14"/>
    <p:sldId id="271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20688"/>
            <a:ext cx="9144000" cy="5184576"/>
          </a:xfrm>
        </p:spPr>
        <p:txBody>
          <a:bodyPr/>
          <a:lstStyle/>
          <a:p>
            <a:pPr marL="182880" indent="0" algn="ctr">
              <a:buNone/>
            </a:pPr>
            <a:r>
              <a:rPr lang="uk-UA" sz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                                                                            СХВАЛЕНО  </a:t>
            </a:r>
            <a:br>
              <a:rPr lang="uk-UA" sz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                                           НА  ЗАСІДАННІ   ПЕДАГОГІЧНОЇ  РАДИ                                                                                                                  </a:t>
            </a:r>
            <a:br>
              <a:rPr lang="uk-UA" sz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12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                                                                              30.08. 2019</a:t>
            </a:r>
            <a:r>
              <a:rPr lang="uk-UA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uk-UA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uk-UA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  </a:t>
            </a:r>
            <a: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РОЗВИТКУ</a:t>
            </a:r>
            <a:b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КАМ</a:t>
            </a:r>
            <a:r>
              <a:rPr lang="en-US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</a:t>
            </a:r>
            <a: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ЯНОБРІДСЬКОЇ  ЗОШ </a:t>
            </a:r>
            <a:b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І-ІІІ СТУПЕНІВ </a:t>
            </a:r>
            <a:b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ІМЕНІ  ПЕТРА  </a:t>
            </a:r>
            <a: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АНДРУСІВА</a:t>
            </a:r>
            <a:b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4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 2019 – 2024 Р.Р.</a:t>
            </a:r>
            <a:endParaRPr lang="ru-RU" sz="6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3173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010" y="0"/>
            <a:ext cx="8856983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Тактичні цілі </a:t>
            </a:r>
            <a:br>
              <a:rPr lang="uk-UA" dirty="0" smtClean="0"/>
            </a:br>
            <a:r>
              <a:rPr lang="uk-UA" dirty="0" smtClean="0"/>
              <a:t>(найближчі 3 місяці)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712968" cy="347472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Створення </a:t>
            </a:r>
            <a:r>
              <a:rPr lang="uk-UA" b="1" i="1" u="sng" dirty="0" smtClean="0"/>
              <a:t>ДІЄЗДАТНОЇ</a:t>
            </a:r>
            <a:r>
              <a:rPr lang="en-US" b="1" i="1" dirty="0" smtClean="0"/>
              <a:t> </a:t>
            </a:r>
            <a:r>
              <a:rPr lang="uk-UA" dirty="0" smtClean="0"/>
              <a:t>робочої групи для втілення плану розвитку у складі 4 працівників;</a:t>
            </a:r>
          </a:p>
          <a:p>
            <a:pPr algn="just"/>
            <a:r>
              <a:rPr lang="uk-UA" dirty="0" smtClean="0"/>
              <a:t>Виявлення пріоритетних цілей для їх швидкого втілення;</a:t>
            </a:r>
          </a:p>
          <a:p>
            <a:pPr algn="just"/>
            <a:r>
              <a:rPr lang="uk-UA" dirty="0" smtClean="0"/>
              <a:t>Виявлення кризових аспектів, які потребують негайної корекції та змін;</a:t>
            </a:r>
          </a:p>
          <a:p>
            <a:pPr algn="just"/>
            <a:r>
              <a:rPr lang="uk-UA" dirty="0" smtClean="0"/>
              <a:t>Початкова стадія реалізації основних стратегічних цілей на 2019 рік;</a:t>
            </a:r>
          </a:p>
          <a:p>
            <a:pPr algn="just"/>
            <a:r>
              <a:rPr lang="uk-UA" dirty="0" smtClean="0"/>
              <a:t>З</a:t>
            </a:r>
            <a:r>
              <a:rPr lang="uk-UA" dirty="0"/>
              <a:t>а</a:t>
            </a:r>
            <a:r>
              <a:rPr lang="uk-UA" dirty="0" smtClean="0"/>
              <a:t>лучення громади (батьків, депутатів, підприємців) до реалізації стратегічних цілей на 2019 рік.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7808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424936" cy="540060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AutoNum type="arabicPeriod"/>
            </a:pPr>
            <a:r>
              <a:rPr lang="uk-UA" dirty="0" smtClean="0"/>
              <a:t>Нарощування якості знань у ІІ семестрі (вихід на базовий показник </a:t>
            </a:r>
            <a:r>
              <a:rPr lang="uk-UA" sz="2800" dirty="0" smtClean="0"/>
              <a:t>51%</a:t>
            </a:r>
            <a:r>
              <a:rPr lang="uk-UA" dirty="0" smtClean="0"/>
              <a:t>);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Базовий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курсів</a:t>
            </a:r>
            <a:r>
              <a:rPr lang="ru-RU" dirty="0"/>
              <a:t> з </a:t>
            </a:r>
            <a:r>
              <a:rPr lang="ru-RU" dirty="0" err="1"/>
              <a:t>інноваційних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викладання</a:t>
            </a:r>
            <a:r>
              <a:rPr lang="ru-RU" dirty="0"/>
              <a:t> – </a:t>
            </a:r>
            <a:r>
              <a:rPr lang="ru-RU" dirty="0" smtClean="0"/>
              <a:t>65%</a:t>
            </a:r>
            <a:endParaRPr lang="ru-RU" dirty="0"/>
          </a:p>
          <a:p>
            <a:pPr marL="457200" indent="-457200" algn="just">
              <a:buAutoNum type="arabicPeriod"/>
            </a:pPr>
            <a:r>
              <a:rPr lang="uk-UA" dirty="0" err="1" smtClean="0"/>
              <a:t>Дебюрократизація</a:t>
            </a:r>
            <a:r>
              <a:rPr lang="uk-UA" dirty="0" smtClean="0"/>
              <a:t> та інформатизація управлінської діяльності (створення внутрішньої системи електронного документообігу, зниження документації на паперових носіях до 25%, від загальної кількості );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100% педагогів, що пройшли курси НУШ та інклюзивного навчання;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Запровадження 2 екологічних проектів на базі школи;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Збільшення кількості кабінетів  обладнаних комп’ютерним забезпеченням з нинішніх 22,2% (2 кабінети) до 55,5% (5 кабінетів)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Участь у 2 грантових програмах з природничо-математичного та гуманітарного циклів;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Здобуття мінімум ІІ місць у предметних олімпіадах ІІ рівня з української мови, трудового навчання; призові місця з математики та історії;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Пошук стабільних спонсорів школи;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Розробка бази інтерактивних та дистанційних навчальних матеріалів </a:t>
            </a:r>
            <a:r>
              <a:rPr lang="uk-UA" dirty="0" err="1" smtClean="0"/>
              <a:t>вчителями-предметниками</a:t>
            </a:r>
            <a:r>
              <a:rPr lang="uk-UA" dirty="0" smtClean="0"/>
              <a:t>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Нарощування позитивного контенту про школу (ЗМІ, інтернет-сторінки у соціальних мережах, сайт школи);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Підвищення рівня якісного складу колективу (атестація);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Збільшення контингенту школи на 2% (відповідальні – всі працівники школи);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Участь одного проекту у МАН з предметів гуманітарного циклу;</a:t>
            </a:r>
          </a:p>
          <a:p>
            <a:pPr marL="457200" indent="-457200" algn="just">
              <a:buAutoNum type="arabicPeriod"/>
            </a:pPr>
            <a:r>
              <a:rPr lang="uk-UA" dirty="0" smtClean="0"/>
              <a:t>Створення проектної документації для облаштування лабораторії ІКТ;</a:t>
            </a:r>
          </a:p>
          <a:p>
            <a:pPr marL="457200" indent="-457200" algn="just">
              <a:buAutoNum type="arabicPeriod"/>
            </a:pPr>
            <a:endParaRPr lang="uk-UA" dirty="0" smtClean="0"/>
          </a:p>
          <a:p>
            <a:pPr marL="457200" indent="-457200" algn="just">
              <a:buAutoNum type="arabicPeriod"/>
            </a:pPr>
            <a:endParaRPr lang="uk-UA" dirty="0" smtClean="0"/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9036496" cy="936104"/>
          </a:xfrm>
        </p:spPr>
        <p:txBody>
          <a:bodyPr/>
          <a:lstStyle/>
          <a:p>
            <a:pPr marL="182880" indent="0">
              <a:buNone/>
            </a:pPr>
            <a:r>
              <a:rPr lang="uk-UA" sz="4800" dirty="0" smtClean="0"/>
              <a:t>Стратегічні цілі на 2019 рік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3658660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054280" cy="11430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Стратегічні цілі на 2020 рік</a:t>
            </a:r>
            <a:endParaRPr lang="ru-RU" dirty="0"/>
          </a:p>
        </p:txBody>
      </p:sp>
      <p:sp>
        <p:nvSpPr>
          <p:cNvPr id="4" name="Подзаголовок 4"/>
          <p:cNvSpPr txBox="1">
            <a:spLocks/>
          </p:cNvSpPr>
          <p:nvPr/>
        </p:nvSpPr>
        <p:spPr>
          <a:xfrm>
            <a:off x="539552" y="836712"/>
            <a:ext cx="8424936" cy="5400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Georgia" pitchFamily="18" charset="0"/>
              <a:buAutoNum type="arabicPeriod"/>
            </a:pPr>
            <a:r>
              <a:rPr lang="uk-UA" dirty="0" smtClean="0"/>
              <a:t>Закріплення якості знань на рівні 51% та збільшення показників на 1-2%;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Базовий показник щодо проходження курсів з інноваційних методів викладання – 100%;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Забезпечення стабільної участі учнів у заходах спортивного та військово-патріотичного напрямку (входження до 4-ки лідерів)</a:t>
            </a:r>
          </a:p>
          <a:p>
            <a:pPr marL="457200" indent="-457200">
              <a:buFont typeface="Georgia" pitchFamily="18" charset="0"/>
              <a:buAutoNum type="arabicPeriod"/>
            </a:pPr>
            <a:r>
              <a:rPr lang="uk-UA" dirty="0" smtClean="0"/>
              <a:t>Вихід шкільних екологічних проектів на рівень області;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Здобуття першості в олімпіадах ІІ рівня з української мови, трудового навчання, призові місця з математики, історії;</a:t>
            </a:r>
            <a:endParaRPr lang="en-US" dirty="0" smtClean="0"/>
          </a:p>
          <a:p>
            <a:pPr marL="457200" indent="-457200">
              <a:buFont typeface="Georgia" pitchFamily="18" charset="0"/>
              <a:buAutoNum type="arabicPeriod"/>
            </a:pPr>
            <a:r>
              <a:rPr lang="uk-UA" dirty="0" smtClean="0"/>
              <a:t>Створення бази </a:t>
            </a:r>
            <a:r>
              <a:rPr lang="en-US" dirty="0" smtClean="0"/>
              <a:t>STEM</a:t>
            </a:r>
            <a:r>
              <a:rPr lang="uk-UA" dirty="0" err="1" smtClean="0"/>
              <a:t>-уроків</a:t>
            </a:r>
            <a:r>
              <a:rPr lang="uk-UA" dirty="0" smtClean="0"/>
              <a:t>;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Участь у </a:t>
            </a:r>
            <a:r>
              <a:rPr lang="uk-UA" dirty="0"/>
              <a:t> 3 </a:t>
            </a:r>
            <a:r>
              <a:rPr lang="uk-UA" dirty="0" smtClean="0"/>
              <a:t>грантових програмах;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/>
              <a:t>Збільшення кількості кабінетів  обладнаних комп’ютерним забезпеченням </a:t>
            </a:r>
            <a:r>
              <a:rPr lang="uk-UA" dirty="0" smtClean="0"/>
              <a:t>до 77,7% (7 </a:t>
            </a:r>
            <a:r>
              <a:rPr lang="uk-UA" dirty="0"/>
              <a:t>кабінетів</a:t>
            </a:r>
            <a:r>
              <a:rPr lang="uk-UA" dirty="0" smtClean="0"/>
              <a:t>);</a:t>
            </a:r>
            <a:endParaRPr lang="uk-UA" dirty="0"/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Збільшення контингенту школи на 3%;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Початок облаштування лабораторії ІКТ;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Участь двох проектів у МАН з предметів гуманітарного циклу.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>
              <a:buFont typeface="Georgia" pitchFamily="18" charset="0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4090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9512" y="0"/>
            <a:ext cx="805428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Font typeface="Georgia" pitchFamily="18" charset="0"/>
              <a:buNone/>
            </a:pPr>
            <a:r>
              <a:rPr lang="uk-UA" dirty="0" smtClean="0"/>
              <a:t>Стратегічні цілі на 2021 рік</a:t>
            </a:r>
            <a:endParaRPr lang="ru-RU" dirty="0"/>
          </a:p>
        </p:txBody>
      </p:sp>
      <p:sp>
        <p:nvSpPr>
          <p:cNvPr id="5" name="Подзаголовок 4"/>
          <p:cNvSpPr txBox="1">
            <a:spLocks/>
          </p:cNvSpPr>
          <p:nvPr/>
        </p:nvSpPr>
        <p:spPr>
          <a:xfrm>
            <a:off x="395536" y="980728"/>
            <a:ext cx="8424936" cy="5400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Georgia" pitchFamily="18" charset="0"/>
              <a:buAutoNum type="arabicPeriod"/>
            </a:pPr>
            <a:r>
              <a:rPr lang="uk-UA" dirty="0" smtClean="0"/>
              <a:t>Закріплення якості знань на рівні 54%;</a:t>
            </a:r>
          </a:p>
          <a:p>
            <a:pPr marL="457200" indent="-457200">
              <a:buFont typeface="Georgia" pitchFamily="18" charset="0"/>
              <a:buAutoNum type="arabicPeriod"/>
            </a:pPr>
            <a:r>
              <a:rPr lang="uk-UA" dirty="0" smtClean="0"/>
              <a:t>Збільшення </a:t>
            </a:r>
            <a:r>
              <a:rPr lang="uk-UA" dirty="0"/>
              <a:t>кількості кабінетів  обладнаних комп’ютерним забезпеченням </a:t>
            </a:r>
            <a:r>
              <a:rPr lang="uk-UA" dirty="0" smtClean="0"/>
              <a:t>до 100% (9 </a:t>
            </a:r>
            <a:r>
              <a:rPr lang="uk-UA" dirty="0"/>
              <a:t>кабінетів</a:t>
            </a:r>
            <a:r>
              <a:rPr lang="uk-UA" dirty="0" smtClean="0"/>
              <a:t>);</a:t>
            </a:r>
          </a:p>
          <a:p>
            <a:pPr marL="457200" indent="-457200">
              <a:buFont typeface="Georgia" pitchFamily="18" charset="0"/>
              <a:buAutoNum type="arabicPeriod"/>
            </a:pPr>
            <a:r>
              <a:rPr lang="uk-UA" dirty="0" smtClean="0"/>
              <a:t>Завершення облаштування лабораторії ІКТ;</a:t>
            </a:r>
          </a:p>
          <a:p>
            <a:pPr marL="457200" indent="-457200">
              <a:buFont typeface="Georgia" pitchFamily="18" charset="0"/>
              <a:buAutoNum type="arabicPeriod"/>
            </a:pPr>
            <a:r>
              <a:rPr lang="uk-UA" dirty="0" smtClean="0"/>
              <a:t>Забезпечення І-ІІІ місць з 5 базових предметів;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стабільної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у заходах спортивного та </a:t>
            </a:r>
            <a:r>
              <a:rPr lang="ru-RU" dirty="0" err="1"/>
              <a:t>військово-патріотичного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(</a:t>
            </a:r>
            <a:r>
              <a:rPr lang="ru-RU" dirty="0" err="1"/>
              <a:t>входження</a:t>
            </a:r>
            <a:r>
              <a:rPr lang="ru-RU" dirty="0"/>
              <a:t> до </a:t>
            </a:r>
            <a:r>
              <a:rPr lang="ru-RU" dirty="0" smtClean="0"/>
              <a:t>3-ки </a:t>
            </a:r>
            <a:r>
              <a:rPr lang="ru-RU" dirty="0" err="1"/>
              <a:t>лідерів</a:t>
            </a:r>
            <a:r>
              <a:rPr lang="ru-RU" dirty="0"/>
              <a:t>)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Збільшення контингенту школи на 2% (відповідальні – всі працівники школи);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Закінчення створення навчальної </a:t>
            </a:r>
            <a:r>
              <a:rPr lang="en-US" dirty="0" smtClean="0"/>
              <a:t>online</a:t>
            </a:r>
            <a:r>
              <a:rPr lang="uk-UA" dirty="0" err="1" smtClean="0"/>
              <a:t>-системи</a:t>
            </a:r>
            <a:r>
              <a:rPr lang="uk-UA" dirty="0" smtClean="0"/>
              <a:t> школи; 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r>
              <a:rPr lang="uk-UA" dirty="0" smtClean="0"/>
              <a:t>Участь двох проектів у МАН з предметів гуманітарного циклу.</a:t>
            </a:r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 algn="just">
              <a:buFont typeface="Georgia" pitchFamily="18" charset="0"/>
              <a:buAutoNum type="arabicPeriod"/>
            </a:pPr>
            <a:endParaRPr lang="uk-UA" dirty="0" smtClean="0"/>
          </a:p>
          <a:p>
            <a:pPr marL="457200" indent="-457200">
              <a:buFont typeface="Georgia" pitchFamily="18" charset="0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413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03649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dirty="0" smtClean="0"/>
              <a:t>ПРОЕКТНА  ДІЯЛЬНІСТЬ ПЕДАГОГІВ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24744"/>
            <a:ext cx="864096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У  ХОДІ  ВТІЛЕННЯ  ДАНОГО  ПЛАНУ  РОЗВИТКУ  БУДУТЬ РЕАЛІЗОВАНІ ТАКІ  ПРОЕКТИ:</a:t>
            </a:r>
            <a:endParaRPr lang="ru-RU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uk-UA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uk-UA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ПРОЕКТ «ТАЛАНТИ ТВОЇ, ШКОЛО!» </a:t>
            </a:r>
            <a:r>
              <a:rPr lang="uk-UA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(КООРДИНАТОР  </a:t>
            </a:r>
            <a:r>
              <a:rPr lang="uk-UA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uk-UA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ПЕДАГОГ – ОРГАНІЗАТОР ЧЕКАН І.Я.), СПРЯМОВАНИЙ НА РОЗВИТОК ТВОРЧОГО ПОТЕНЦІАЛУ  ДІТЕЙ.</a:t>
            </a:r>
            <a:endParaRPr lang="ru-RU" sz="2000" dirty="0"/>
          </a:p>
          <a:p>
            <a:pPr algn="just"/>
            <a:r>
              <a:rPr lang="uk-UA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uk-UA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ПРОЕКТ «МОДЕРНІЗАЦІЯ ЗМІСТУ ОСВІТИ ШКОЛИ»</a:t>
            </a:r>
            <a:r>
              <a:rPr lang="uk-UA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(КООРДИНАТОР  </a:t>
            </a:r>
            <a:r>
              <a:rPr lang="uk-UA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uk-UA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ЗАСТУПНИК ДИРЕКТОРА З НАВЧАЛЬНО –ВИХОВНОЇ РОБОТИ АНДРУСІВ О.Р.) МАЄ НА МЕТІ ЗМІНУ ПІДХОДІВ У НАВЧАННІ, ЗМІЦНЕННЯ  АКЦЕНТІВ  НА  РОЗВИТОК ІНФОРМАЦІЙНИХ КОМПОНЕНТІВ НАВЧАННЯ, РОЗВИТОК  КЛЮЧОВИХ КОМПЕТЕНЦІЙ УЧНІВ. </a:t>
            </a:r>
            <a:endParaRPr lang="ru-RU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uk-UA" sz="2000" dirty="0"/>
              <a:t>- </a:t>
            </a:r>
            <a:r>
              <a:rPr lang="uk-UA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ПРОЕКТ  “РОДИНА” </a:t>
            </a:r>
            <a:r>
              <a:rPr lang="uk-UA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(КООРДИНАТОР </a:t>
            </a:r>
            <a:r>
              <a:rPr lang="uk-UA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uk-UA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УЧИТЕЛЬ ПОЧАТКОВИХ КЛАСІВ БУК Г,Б.), ОРІЄНТОВАНИЙ НА РОЗШИРЕННЯ ДІЄВОЇ СПІВПРАЦІ  З  БАТЬКАМИ.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uk-UA" sz="2000" dirty="0"/>
              <a:t>- </a:t>
            </a:r>
            <a:r>
              <a:rPr lang="uk-UA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ПРОЕКТ «РАЗОМ ДО ЗДОРОВ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 »</a:t>
            </a:r>
            <a:r>
              <a:rPr lang="uk-UA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(КООРДИНАТОР – МАЦЕРУК С.М.), ЗАБЕЗПЕЧИТЬ РЕАЛІЗАЦІЮ ПРОБЛЕМИ “ЗБЕРЕЖЕННЯ І ЗМІЦНЕННЯ ЗДОРОВ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  ДІТЕЙ ПІД ЧАС ОСВІТНЬОГО ПРОЦЕСУ”.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1688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3200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ОЧІКУВАНІ  РЕЗУЛЬТАТИ  ПЛАНУ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268760"/>
            <a:ext cx="8964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   ПОКРАЩЕННЯ  ІМІДЖУ   ШКОЛИ.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 algn="just">
              <a:buAutoNum type="arabicPeriod" startAt="2"/>
            </a:pP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ПІДВИЩЕННЯ    УСПІШНОСТІ  УЧНІВ.</a:t>
            </a:r>
          </a:p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 АКТИВІЗАЦІЯ  ВИДАВНИЧОЇ  ДІЯЛЬНОСТІ  ПЕДАГОГІВ, УЧАСТЬ В ІННОВАЦІЙНІЙ  ТА  ДОСЛІДНО – ЕКСПЕРИМЕНТАЛЬНІЙ РОБОТІ.</a:t>
            </a:r>
          </a:p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4. ПРОФЕСІЙНА  САМОРЕАЛІЗАЦІЯ ПЕДАГОГІЧНИХ ПРАЦІВНИКІВ, УТВЕРДЖЕННЯ  ЇХНЬОГО  ВИСОКОГО  СТАТУСУ  В  СУСПІЛЬСТВІ.</a:t>
            </a:r>
          </a:p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5. ДОСКОНАЛЕ  ВОЛОДІННЯ БІЛЬШОСТІ ПЕДАГОГІЧНОГО КОЛЕКТИВУ ІНФОРМАЦІЙНО –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КОМП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ЮТЕРНИМИ ТЕХНОЛОГІЯМИ, ЇХ РОБОТА  В  ОНЛАЙН  СЕРВІСІ  НА  ОСВІТНІХ  ПЛАТФОРМАХ. </a:t>
            </a:r>
          </a:p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6.  ПОВНЕ  ОСНАЩЕННЯ   </a:t>
            </a:r>
            <a:r>
              <a:rPr lang="uk-UA" b="1" dirty="0" err="1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КОМП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ЮТЕРНОГО  КЛАСУ  ТЕХНІКОЮ.</a:t>
            </a:r>
          </a:p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7. ЗАБЕЗПЕЧЕННЯ  НЕОБХІДНИМ НАВЧАЛЬНИМ  МАТЕРІАЛОМ, ТЕХНІКОЮ  ТА  МЕБЛЯМИ  ПОЧАТКОВУ  ЛАНКУ  ОСВІТИ (НУШ).</a:t>
            </a:r>
          </a:p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8. ПЕРЕХІД  НАВЧАЛЬНОГО ЗАКЛАДУ  НА 100%  ЦИФРОВИЙ  ДОКУМЕНТООБІГ.</a:t>
            </a:r>
          </a:p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9. ЗРОСТАННЯ АКТИВНОСТІ  БАТЬКІВ ЩОДО СПІВПРАЦІ ІЗ НАВЧАЛЬНИМ  ЗАКЛАДОМ.</a:t>
            </a:r>
          </a:p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10. БУДІВНИЦТВО  СПОРТИВНОГО  ЗАЛУ.</a:t>
            </a:r>
          </a:p>
          <a:p>
            <a:pPr algn="just"/>
            <a:endParaRPr lang="uk-UA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611560" y="3861048"/>
            <a:ext cx="83354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97557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40960" cy="864096"/>
          </a:xfrm>
          <a:scene3d>
            <a:camera prst="perspectiveRight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/>
              <a:t>МІСІЯ  НАВЧАЛЬНОГО ЗАКЛАДУ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132856"/>
            <a:ext cx="8892480" cy="36004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/>
              <a:t>РЕАЛІЗАЦІЯ  </a:t>
            </a:r>
            <a:endParaRPr lang="uk-UA" sz="2800" b="1" dirty="0" smtClean="0"/>
          </a:p>
          <a:p>
            <a:pPr algn="ctr">
              <a:buNone/>
            </a:pPr>
            <a:r>
              <a:rPr lang="uk-UA" sz="3200" b="1" dirty="0" smtClean="0"/>
              <a:t>СУЧАСНИХ  ПЕДАГОГІЧНИХ  ТЕХНОЛОГІЙ  ОСВІТИ  НА   ЗАСАДАХ   КОМПЕТЕНТНІСНОГО  ПІДХОДУ  </a:t>
            </a:r>
          </a:p>
          <a:p>
            <a:pPr algn="ctr">
              <a:buNone/>
            </a:pPr>
            <a:r>
              <a:rPr lang="uk-UA" sz="3200" b="1" dirty="0" smtClean="0"/>
              <a:t>В  КОНСТЕКТІ  ПОЛОЖЕНЬ </a:t>
            </a:r>
          </a:p>
          <a:p>
            <a:pPr algn="ctr">
              <a:buNone/>
            </a:pPr>
            <a:r>
              <a:rPr lang="uk-UA" sz="3200" b="1" dirty="0" smtClean="0"/>
              <a:t>НОВОЇ   УКРАЇНСЬКОЇ   ШКОЛИ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401195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476673"/>
            <a:ext cx="8064896" cy="86409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buNone/>
            </a:pPr>
            <a:r>
              <a:rPr lang="uk-UA" sz="4800" dirty="0" smtClean="0">
                <a:solidFill>
                  <a:schemeClr val="accent1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 Р І О Р И Т Е Т И</a:t>
            </a:r>
            <a:endParaRPr lang="uk-UA" sz="4800" dirty="0">
              <a:solidFill>
                <a:schemeClr val="accent1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251520" y="1484784"/>
            <a:ext cx="8712968" cy="4320480"/>
          </a:xfrm>
        </p:spPr>
        <p:txBody>
          <a:bodyPr>
            <a:normAutofit fontScale="85000" lnSpcReduction="20000"/>
          </a:bodyPr>
          <a:lstStyle/>
          <a:p>
            <a:r>
              <a:rPr lang="uk-UA" sz="21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uk-UA" sz="24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ПІДВИЩЕННЯ  ЯКОСТІ  ОСВІТИ;</a:t>
            </a:r>
            <a:endParaRPr lang="uk-UA" sz="2400" dirty="0" smtClean="0">
              <a:solidFill>
                <a:schemeClr val="bg2">
                  <a:lumMod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ОРІЄНТАЦІЯ  НА  ПОТРЕБИ  УЧНЯ   В  ОСВІТНЬОМУ ПРОЦЕ-СІ; </a:t>
            </a:r>
          </a:p>
          <a:p>
            <a:r>
              <a:rPr lang="uk-UA" sz="2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УРОК  ЯК  ЗАСІБ   СОЦІАЛІЗАЦІЇ  УЧНІВ;</a:t>
            </a:r>
            <a:endParaRPr lang="uk-UA" sz="2400" b="1" dirty="0" smtClean="0">
              <a:solidFill>
                <a:schemeClr val="tx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uk-UA" sz="2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ОНОВЛЕННЯ  РОЛІ  ВЧИТЕЛЯ  ЯК  ВИСОКОКВАЛІФІКОВА-НОГО  ФАХІВЦЯ,  ЯКИЙ   ВОЛОДІЄ  ЗНАЧНИМ  АРСЕНАЛОМ  ІННОВАЦІЙНИХ  ТЕХНОЛОГІЙ   ОРГАНІЗАЦІЇ  НАВЧАЛЬНО - ВИХОВНОГО  ПРОЦЕСУ;</a:t>
            </a:r>
          </a:p>
          <a:p>
            <a:r>
              <a:rPr lang="uk-UA" sz="2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ПЕДАГОГІКА  ПАРТНЕРСТВА;</a:t>
            </a:r>
          </a:p>
          <a:p>
            <a:pPr algn="just"/>
            <a:r>
              <a:rPr lang="uk-UA" sz="2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ПОКРАЩЕННЯ  ЗДОРОВ</a:t>
            </a:r>
            <a:r>
              <a:rPr lang="en-US" sz="2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2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  УЧАСНИКІВ   НАВЧАЛЬНО – ВИХОВНОГО  ПРОЦЕСУ;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ПОВАГА  ДО   ОСОБИСТОСТІ,  ДОБРОЗИЧЛИВІСТЬ І  ПОЗИТИВНЕ  СТАВЛЕННЯ;</a:t>
            </a:r>
          </a:p>
          <a:p>
            <a:pPr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ПРОЗОРІСТЬ  ТА  ІНФОРМАЦІЙНА   ВІДКРИТІСТЬ  РОБОТИ  ЗАКЛАДУ.</a:t>
            </a:r>
            <a:endParaRPr lang="uk-UA" sz="2400" b="1" dirty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332657"/>
            <a:ext cx="8280920" cy="648072"/>
          </a:xfrm>
        </p:spPr>
        <p:txBody>
          <a:bodyPr/>
          <a:lstStyle/>
          <a:p>
            <a:pPr algn="ctr">
              <a:buNone/>
            </a:pPr>
            <a:r>
              <a:rPr lang="uk-UA" sz="3600" dirty="0" smtClean="0"/>
              <a:t>Ц І Л І</a:t>
            </a:r>
            <a:endParaRPr lang="uk-UA" sz="3600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323528" y="1052736"/>
            <a:ext cx="8568952" cy="4968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СТВОРЕННЯ   УМОВ  ДЛЯ  ПОСТІЙНОГО  ТВОРЧОГО  ТА  ФАХОВОГО  ЗРОСТАННЯ  КОЖНОГО  ПЕДАГОГА;</a:t>
            </a:r>
          </a:p>
          <a:p>
            <a:pPr algn="just"/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ЗАБЕЗПЕЧЕННЯ  ПРОФЕСІЙНОЇ  САМОРЕАЛІЗАЦІЇ  ПЕДАГОГІЧНИХ  ПРАЦІВНИКІВ  ТА  УТВЕРДЖЕННЯ  ЇХ   ВИСОКОГО  СТАТУСУ  В  СУСПІЛЬ-СТВІ;</a:t>
            </a:r>
          </a:p>
          <a:p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ПІДВИЩЕННЯ   ІКТ  -  КОМПЕТЕНТНОСТІ  ПЕДАГОГІВ  ІЗ  МЕТОЮ  ЕФЕК-ТИВНОЇ  ІНФОРМАТИЗАЦІЇ  ОСВІТНЬОГО  ПРОЦЕСУ;</a:t>
            </a:r>
          </a:p>
          <a:p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ЗАСТОСУВАННЯ  НОВІТНІХ  ДОСЯГНЕНЬ  ПЕДАГОГІКИ  ТА  ПСИХОЛОГІЇ;</a:t>
            </a:r>
          </a:p>
          <a:p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ВИКОРИСТАННЯ  ІННОВАЦІЙНИХ  ТЕХНОЛОГІЙ  НАВЧАННЯ;</a:t>
            </a:r>
          </a:p>
          <a:p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uk-UA" sz="1900" b="1" dirty="0" err="1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КОМП</a:t>
            </a:r>
            <a:r>
              <a:rPr lang="en-US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ЮТЕРИЗАЦІЯ   ОСВІТНЬОГО  ПРОЦЕСУ;</a:t>
            </a:r>
          </a:p>
          <a:p>
            <a:pPr algn="just"/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ВЗАЄМОДІЯ  БАТЬКІВ  ТА  ПЕДАГОГІЧНОГО  КОЛЕКТИВУ  З  МЕТОЮ ІНТЕНСИФІКАЦІЇ  РОЗВИТКУ  Й  УДОСКОНАЛЕННЯ  ОСВІТНЬОГО  СЕРЕ-ДОВИЩА; </a:t>
            </a:r>
          </a:p>
          <a:p>
            <a:pPr algn="just"/>
            <a:r>
              <a:rPr lang="uk-UA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ЗАБЕЗПЕЧЕННЯ,  ОПТИМІЗАЦІЯ  ТА  ПОКРАЩЕННЯ    </a:t>
            </a:r>
            <a:r>
              <a:rPr lang="ru-RU" sz="19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МАТЕРІАЛЬНО – ТЕХНІЧНОГО  СТАНУ   ШКОЛИ  У  ВІДПОВІДНОСТІ  ІЗ  ПОТРЕБАМИ  СУ-ЧАСНОЇ  ОСВІТИ.</a:t>
            </a:r>
            <a:endParaRPr lang="ru-RU" sz="1500" b="1" dirty="0" smtClean="0">
              <a:solidFill>
                <a:schemeClr val="bg2">
                  <a:lumMod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704856" cy="93610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0" indent="0" algn="ctr">
              <a:buNone/>
            </a:pP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 А В Д А Н </a:t>
            </a:r>
            <a:r>
              <a:rPr lang="uk-UA" sz="4000" dirty="0" err="1" smtClean="0">
                <a:solidFill>
                  <a:schemeClr val="accent1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</a:t>
            </a:r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Я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268760"/>
            <a:ext cx="9144000" cy="446449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62500" lnSpcReduction="20000"/>
          </a:bodyPr>
          <a:lstStyle/>
          <a:p>
            <a:pPr lvl="0"/>
            <a:endParaRPr lang="uk-UA" b="1" dirty="0" smtClean="0"/>
          </a:p>
          <a:p>
            <a:pPr lvl="0" algn="just">
              <a:buNone/>
            </a:pPr>
            <a:r>
              <a:rPr lang="uk-UA" sz="2900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uk-UA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ПІДВИЩЕННЯ   ЯКОСТІ   ОСВІТНІХ   ПОСЛУГ  У  ВІДПОВІДНОСТІ  З  ОСВІТНІМИ  СТАНДАРТАМИ;</a:t>
            </a:r>
          </a:p>
          <a:p>
            <a:pPr lvl="0" algn="just">
              <a:buNone/>
            </a:pPr>
            <a:r>
              <a:rPr lang="uk-UA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ОПАНУВАННЯ   НАВИЧОК   ВПРОВАДЖЕННЯ   НОВИХ   ПЕДАГОГІЧНИХ   ТЕХНОЛОГІЙ  ОСВІТНЬОЇ   ДІЯЛЬНОСТІ;</a:t>
            </a:r>
          </a:p>
          <a:p>
            <a:pPr lvl="0" algn="just">
              <a:buNone/>
            </a:pPr>
            <a:r>
              <a:rPr lang="uk-UA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ЗАБЕЗПЕЧЕННЯ   УМОВ   РОБОТИ   НАД  РЕАЛІЗАЦІЄЮ  НАУКОВО – МЕТОДИЧНОЇ   ПРОБЛЕМИ;</a:t>
            </a:r>
            <a:endParaRPr lang="ru-RU" sz="2600" b="1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just">
              <a:buNone/>
            </a:pPr>
            <a:r>
              <a:rPr lang="uk-UA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СТВОРЕННЯ   УМОВ   ДЛЯ   БЕЗПЕРЕРВНОГО   ВДОСКОНАЛЕННЯ   ФАХОВОЇ   ОСВІТИ  ТА   ПІДВИЩЕННЯ   ПРОФЕСІЙНОЇ   МАЙСТЕРНОСТІ   ПЕДАГОГІВ;</a:t>
            </a:r>
          </a:p>
          <a:p>
            <a:pPr lvl="0" algn="just">
              <a:buNone/>
            </a:pPr>
            <a:r>
              <a:rPr lang="uk-UA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ВИЯВЛЕННЯ   ТА   РОЗВИТОК   ТВОРЧОЇ   ОБДАРОВАНОСТІ   УЧНІВ;</a:t>
            </a:r>
            <a:endParaRPr lang="ru-RU" sz="2600" b="1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just">
              <a:buNone/>
            </a:pPr>
            <a:r>
              <a:rPr lang="uk-UA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СПРЯМУВАННЯ   ТВОРЧОГО   ПОТЕНЦІАЛУ   УЧНІВ   ТА   ПЕДАГОГІВ   НА  УЧАСТЬ   У  КОНКУРСАХ,   ПРОГРАМАХ;   </a:t>
            </a:r>
            <a:endParaRPr lang="ru-RU" sz="2600" b="1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just">
              <a:buNone/>
            </a:pPr>
            <a:r>
              <a:rPr lang="uk-UA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ЗАБЕЗПЕЧЕННЯ   ПОЗИТИВНИОГО   ІМІДЖУ   ШКОЛИ ,  ПОСИЛЮЮЧИ   РОБОТУ   З  ОСВІТНІМИ   ІНТЕРНЕТ –  ПЛАТФОРМАМИ; </a:t>
            </a:r>
            <a:endParaRPr lang="ru-RU" sz="2600" b="1" dirty="0" smtClean="0">
              <a:solidFill>
                <a:schemeClr val="accent1">
                  <a:lumMod val="5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just">
              <a:buNone/>
            </a:pPr>
            <a:r>
              <a:rPr lang="uk-UA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ЗБЕРЕЖЕННЯ    ТА    ЗМІЦНЕННЯ   ЗДОРОВ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uk-UA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Я    ДІТЕЙ   ЗАВДЯКИ   ОРГАНІЗАЦІЇ  ГУРТКОВОЇ  ТА   СПОРТИВНО – МАСОВОЇ  РОБОТИ.</a:t>
            </a:r>
          </a:p>
          <a:p>
            <a:pPr marL="45720" indent="0" algn="just">
              <a:buNone/>
            </a:pP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УДОСКОНАЛЕННЯ   ДОСВІДУ   ОСОБИСТОГО   ДОСВІДУ   НА    ОСНОВІ    КРАЩИХ       ДОСЯГНЕНЬ       НАУКИ     І    ПРАКТИКИ     ВИКЛАДАННЯ</a:t>
            </a:r>
            <a:endParaRPr lang="ru-RU" sz="2600" b="1" dirty="0">
              <a:solidFill>
                <a:schemeClr val="bg2">
                  <a:lumMod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0265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9060" y="1772816"/>
            <a:ext cx="871296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400" dirty="0"/>
              <a:t>Стан школи на сьогоднішньому етапі розвитку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88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0"/>
            <a:ext cx="4094168" cy="692696"/>
          </a:xfrm>
        </p:spPr>
        <p:txBody>
          <a:bodyPr/>
          <a:lstStyle/>
          <a:p>
            <a:r>
              <a:rPr lang="uk-UA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ПОЗИТИВНІ  ТЕНДЕНЦІЇ 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79512" y="692696"/>
            <a:ext cx="4323639" cy="5688631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ПІДВИЩЕННЯ  МАТЕРІАЛЬНО - ТЕХНІЧНОЇ  БАЗИ.</a:t>
            </a:r>
          </a:p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ВИСОКИЙ РІВЕНЬ УЧНІВСЬКОГО  ПРЕДСТАВНИЦТВА у ІІ ЕТАПІ ВСЕУКРАЇНСЬКИХ  ОЛІМПІАД З УКРАЇНСЬКОЇ  МОВИ, ЗАРУБІЖНОЇ  ЛІТЕРАТУРИ,  ІСТОРІЇ,  МАТЕМАТИКИ, БІОЛОГІЇ, ІНФОРМАТИКИ, У  КОНКУРСАХ ІЗ ЗАРУБІЖНОЇ  ЛІТЕРАТУРИ  ТА  З  УКРАЇНСЬКОЇ  МОВИ  ІМ.  П. ЯЦИКА. </a:t>
            </a:r>
          </a:p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ВИСОКИЙ  РЕЙТИНГ  УЧАСТІ  ВИПУСКНИКІВ  У  ЗОВНІШНЬОМУ  НЕЗАЛЕЖНОМУ  ОЦІНЮВАННІ.</a:t>
            </a:r>
          </a:p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СТАБІЛЬНІ  ПОКАЗНИКИ  ЯКОСТІ  ЗНАНЬ  УЧНІВ ІЗ  ПРЕДМЕТІВ    ЗА  РЕЗУЛЬТАТАМИ  МОНІТОРИНГІВ.</a:t>
            </a:r>
          </a:p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ПОПОВНЕННЯ  ВЛАСНИХ  МЕТОДИЧНИХ КЕЙСІВ НОВИМИ ПЕДАГОГІЧНИМИ ЗНАХІДКАМИ ЧЕРЕЗ  УЧАСТЬ У ВЕБІНАРАХ НА ОСВІТНІХ ПЛАТФОРМАХ “НА УРОК”, “ВСЕОСВІТА”.</a:t>
            </a:r>
          </a:p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СТАБІЛЬНО ВИСОКИЙ ВІДСОТОК МОЛОДИХ ПЕДАГОГІВ  У  ШКОЛІ.</a:t>
            </a:r>
            <a:endParaRPr lang="uk-UA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НАЯВНІСТЬ</a:t>
            </a:r>
            <a:r>
              <a:rPr lang="uk-UA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СИСТЕМНОЇ  РОБОТИ З  ОРГАНАМИ  ДЕРЖАВНОЇ  ВЛАДИ.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7302" y="188640"/>
            <a:ext cx="3885138" cy="432048"/>
          </a:xfrm>
        </p:spPr>
        <p:txBody>
          <a:bodyPr/>
          <a:lstStyle/>
          <a:p>
            <a:r>
              <a:rPr lang="uk-UA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НЕГАТИВНІ  ТЕНДЕНЦІЇ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5024" y="692696"/>
            <a:ext cx="4247455" cy="5976664"/>
          </a:xfrm>
        </p:spPr>
        <p:txBody>
          <a:bodyPr>
            <a:normAutofit/>
          </a:bodyPr>
          <a:lstStyle/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ВІДТІК  КОНТИНГЕНТУ  УЧНІВ (ЗА 5 РОКІВ ЗНИЖЕННЯ  НА  5,14 %).</a:t>
            </a:r>
          </a:p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ІНЕРТНІСТЬ ПЕДАГОГІВ ДО ПУБЛІКАЦІЙ МЕТОДИЧНИХ  РОЗРОБОК У ФАХОВИХ ВИДАННЯХ.</a:t>
            </a:r>
            <a:endParaRPr lang="uk-UA" sz="16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uk-UA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НИЗЬКА  УЧАСТЬ  ПЕДАГОГІВ  У  КОНКУРСІ “УЧИТЕЛЬ  </a:t>
            </a:r>
            <a:r>
              <a:rPr lang="uk-UA" sz="14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РОКУ”.</a:t>
            </a:r>
            <a:endParaRPr lang="uk-UA" sz="1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034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ПЕРСПЕКТИВНА  СІТКА  МЕРЕЖІ  КЛАСІВ  ШКОЛИ</a:t>
            </a:r>
            <a:endParaRPr lang="uk-UA" sz="2400" b="1" dirty="0">
              <a:solidFill>
                <a:schemeClr val="accent1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/>
        </p:nvGraphicFramePr>
        <p:xfrm>
          <a:off x="467545" y="980728"/>
          <a:ext cx="8352924" cy="506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1932"/>
                <a:gridCol w="563416"/>
                <a:gridCol w="563416"/>
                <a:gridCol w="563416"/>
                <a:gridCol w="563416"/>
                <a:gridCol w="563416"/>
                <a:gridCol w="563416"/>
                <a:gridCol w="563416"/>
                <a:gridCol w="563416"/>
                <a:gridCol w="563416"/>
                <a:gridCol w="563416"/>
                <a:gridCol w="563416"/>
                <a:gridCol w="563416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НАВЧАЛЬНІ</a:t>
                      </a:r>
                    </a:p>
                    <a:p>
                      <a:r>
                        <a:rPr lang="uk-UA" dirty="0" smtClean="0"/>
                        <a:t>      РОКИ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</a:t>
                      </a:r>
                    </a:p>
                    <a:p>
                      <a:r>
                        <a:rPr lang="uk-UA" sz="1400" dirty="0" smtClean="0"/>
                        <a:t>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 кл.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 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4 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5</a:t>
                      </a:r>
                    </a:p>
                    <a:p>
                      <a:r>
                        <a:rPr lang="uk-UA" sz="1400" dirty="0" smtClean="0"/>
                        <a:t>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</a:t>
                      </a:r>
                    </a:p>
                    <a:p>
                      <a:r>
                        <a:rPr lang="uk-UA" sz="1400" dirty="0" smtClean="0"/>
                        <a:t>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 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 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 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10</a:t>
                      </a:r>
                    </a:p>
                    <a:p>
                      <a:r>
                        <a:rPr lang="uk-UA" sz="1400" dirty="0" smtClean="0"/>
                        <a:t>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11 кл.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РА-ЗОМ</a:t>
                      </a:r>
                      <a:endParaRPr lang="uk-UA" sz="1400" dirty="0"/>
                    </a:p>
                  </a:txBody>
                  <a:tcPr/>
                </a:tc>
              </a:tr>
              <a:tr h="768441">
                <a:tc>
                  <a:txBody>
                    <a:bodyPr/>
                    <a:lstStyle/>
                    <a:p>
                      <a:r>
                        <a:rPr lang="uk-UA" dirty="0" smtClean="0"/>
                        <a:t>2019-2020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136</a:t>
                      </a:r>
                      <a:endParaRPr lang="uk-UA" dirty="0"/>
                    </a:p>
                  </a:txBody>
                  <a:tcPr/>
                </a:tc>
              </a:tr>
              <a:tr h="768441">
                <a:tc>
                  <a:txBody>
                    <a:bodyPr/>
                    <a:lstStyle/>
                    <a:p>
                      <a:r>
                        <a:rPr lang="uk-UA" dirty="0" smtClean="0"/>
                        <a:t>2020-2021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137</a:t>
                      </a:r>
                      <a:endParaRPr lang="uk-UA" dirty="0"/>
                    </a:p>
                  </a:txBody>
                  <a:tcPr/>
                </a:tc>
              </a:tr>
              <a:tr h="768441">
                <a:tc>
                  <a:txBody>
                    <a:bodyPr/>
                    <a:lstStyle/>
                    <a:p>
                      <a:r>
                        <a:rPr lang="uk-UA" dirty="0" smtClean="0"/>
                        <a:t>2021-2022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136</a:t>
                      </a:r>
                      <a:endParaRPr lang="uk-UA" dirty="0"/>
                    </a:p>
                  </a:txBody>
                  <a:tcPr/>
                </a:tc>
              </a:tr>
              <a:tr h="768441">
                <a:tc>
                  <a:txBody>
                    <a:bodyPr/>
                    <a:lstStyle/>
                    <a:p>
                      <a:r>
                        <a:rPr lang="uk-UA" dirty="0" smtClean="0"/>
                        <a:t>2022-2023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129</a:t>
                      </a:r>
                      <a:endParaRPr lang="uk-UA" dirty="0"/>
                    </a:p>
                  </a:txBody>
                  <a:tcPr/>
                </a:tc>
              </a:tr>
              <a:tr h="768441">
                <a:tc>
                  <a:txBody>
                    <a:bodyPr/>
                    <a:lstStyle/>
                    <a:p>
                      <a:r>
                        <a:rPr lang="uk-UA" dirty="0" smtClean="0"/>
                        <a:t>2023-2024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115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799288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Цілі навчального закладу на 2019-2021 рр.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7059574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954</TotalTime>
  <Words>1216</Words>
  <Application>Microsoft Office PowerPoint</Application>
  <PresentationFormat>Екран (4:3)</PresentationFormat>
  <Paragraphs>209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Воздушный поток</vt:lpstr>
      <vt:lpstr>                                                                                                                                               СХВАЛЕНО                                                                                                                  НА  ЗАСІДАННІ   ПЕДАГОГІЧНОЇ  РАДИ                                                                                                                                                                                                                                                                    30.08. 2019  ПЛАН  РОЗВИТКУ КАМ’ЯНОБРІДСЬКОЇ  ЗОШ  І-ІІІ СТУПЕНІВ  ІМЕНІ  ПЕТРА  АНДРУСІВА НА  2019 – 2024 Р.Р.</vt:lpstr>
      <vt:lpstr>МІСІЯ  НАВЧАЛЬНОГО ЗАКЛАДУ</vt:lpstr>
      <vt:lpstr>П Р І О Р И Т Е Т И</vt:lpstr>
      <vt:lpstr>Ц І Л І</vt:lpstr>
      <vt:lpstr>З А В Д А Н Н Я</vt:lpstr>
      <vt:lpstr>Стан школи на сьогоднішньому етапі розвитку </vt:lpstr>
      <vt:lpstr>Слайд 7</vt:lpstr>
      <vt:lpstr>Слайд 8</vt:lpstr>
      <vt:lpstr>Цілі навчального закладу на 2019-2021 рр. </vt:lpstr>
      <vt:lpstr>Тактичні цілі  (найближчі 3 місяці)</vt:lpstr>
      <vt:lpstr>Стратегічні цілі на 2019 рік</vt:lpstr>
      <vt:lpstr>Стратегічні цілі на 2020 рік</vt:lpstr>
      <vt:lpstr>Слайд 13</vt:lpstr>
      <vt:lpstr>ПРОЕКТНА  ДІЯЛЬНІСТЬ ПЕДАГОГІВ</vt:lpstr>
      <vt:lpstr>ОЧІКУВАНІ  РЕЗУЛЬТАТИ  ПЛАНУ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розвитку Старопетрівської ЗОШ І-ІІ ступенів на 2019-2021 рр.</dc:title>
  <dc:creator>admin</dc:creator>
  <cp:lastModifiedBy>Durektor</cp:lastModifiedBy>
  <cp:revision>107</cp:revision>
  <dcterms:created xsi:type="dcterms:W3CDTF">2019-01-08T14:40:31Z</dcterms:created>
  <dcterms:modified xsi:type="dcterms:W3CDTF">2021-12-14T11:19:14Z</dcterms:modified>
</cp:coreProperties>
</file>