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0" r:id="rId27"/>
    <p:sldId id="281"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pPr/>
              <a:t>05.11.2020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05.11.2020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05.11.2020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05.11.2020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05.11.2020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05.11.2020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05.11.2020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pPr/>
              <a:t>05.11.2020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9 січня 2020 року - 76-а річниця визволення м. Полонне від фашистських  загарбників | Виконавчий комітет Полонської міської ради об'єднаної  територіальної громади Хмельницька область, Полонський район &lt;br&gt;Офіційний  сайт"/>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68580" y="260648"/>
            <a:ext cx="8568952" cy="633670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115237" y="2132856"/>
            <a:ext cx="7416824" cy="2862322"/>
          </a:xfrm>
          <a:prstGeom prst="rect">
            <a:avLst/>
          </a:prstGeom>
        </p:spPr>
        <p:txBody>
          <a:bodyPr wrap="square">
            <a:spAutoFit/>
          </a:bodyPr>
          <a:lstStyle/>
          <a:p>
            <a:pPr algn="ctr"/>
            <a:r>
              <a:rPr lang="ru-RU" sz="6000" b="1" dirty="0" smtClean="0">
                <a:solidFill>
                  <a:srgbClr val="FF0000"/>
                </a:solidFill>
                <a:effectLst>
                  <a:outerShdw blurRad="38100" dist="38100" dir="2700000" algn="tl">
                    <a:srgbClr val="000000">
                      <a:alpha val="43137"/>
                    </a:srgbClr>
                  </a:outerShdw>
                </a:effectLst>
              </a:rPr>
              <a:t>Визволення України </a:t>
            </a:r>
            <a:r>
              <a:rPr lang="ru-RU" sz="6000" b="1" dirty="0">
                <a:solidFill>
                  <a:srgbClr val="FF0000"/>
                </a:solidFill>
                <a:effectLst>
                  <a:outerShdw blurRad="38100" dist="38100" dir="2700000" algn="tl">
                    <a:srgbClr val="000000">
                      <a:alpha val="43137"/>
                    </a:srgbClr>
                  </a:outerShdw>
                </a:effectLst>
              </a:rPr>
              <a:t>від фашистських загарбників</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410902"/>
            <a:ext cx="9144000" cy="400110"/>
          </a:xfrm>
          <a:prstGeom prst="rect">
            <a:avLst/>
          </a:prstGeom>
        </p:spPr>
        <p:txBody>
          <a:bodyPr wrap="square">
            <a:spAutoFit/>
          </a:bodyPr>
          <a:lstStyle/>
          <a:p>
            <a:pPr algn="ctr"/>
            <a:endParaRPr lang="ru-RU" sz="2000" b="1" dirty="0">
              <a:effectLst>
                <a:outerShdw blurRad="38100" dist="38100" dir="2700000" algn="tl">
                  <a:srgbClr val="000000">
                    <a:alpha val="43137"/>
                  </a:srgbClr>
                </a:outerShdw>
              </a:effectLst>
            </a:endParaRPr>
          </a:p>
        </p:txBody>
      </p:sp>
      <p:pic>
        <p:nvPicPr>
          <p:cNvPr id="22530" name="Picture 2" descr="C:\Documents and Settings\1\Рабочий стол\Освобождение украины\1329128998_7.jpg"/>
          <p:cNvPicPr>
            <a:picLocks noChangeAspect="1" noChangeArrowheads="1"/>
          </p:cNvPicPr>
          <p:nvPr/>
        </p:nvPicPr>
        <p:blipFill>
          <a:blip r:embed="rId2" cstate="print"/>
          <a:srcRect/>
          <a:stretch>
            <a:fillRect/>
          </a:stretch>
        </p:blipFill>
        <p:spPr bwMode="auto">
          <a:xfrm>
            <a:off x="2051720" y="188640"/>
            <a:ext cx="5184576" cy="3240360"/>
          </a:xfrm>
          <a:prstGeom prst="rect">
            <a:avLst/>
          </a:prstGeom>
          <a:noFill/>
        </p:spPr>
      </p:pic>
      <p:sp>
        <p:nvSpPr>
          <p:cNvPr id="3" name="Rectangle 1"/>
          <p:cNvSpPr>
            <a:spLocks noChangeArrowheads="1"/>
          </p:cNvSpPr>
          <p:nvPr/>
        </p:nvSpPr>
        <p:spPr bwMode="auto">
          <a:xfrm>
            <a:off x="0" y="3811012"/>
            <a:ext cx="8964488" cy="2750123"/>
          </a:xfrm>
          <a:prstGeom prst="rect">
            <a:avLst/>
          </a:prstGeom>
          <a:solidFill>
            <a:schemeClr val="tx1">
              <a:lumMod val="50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000" b="1" i="0" u="none" strike="noStrike" cap="none" normalizeH="0" baseline="0" dirty="0" smtClean="0">
                <a:ln>
                  <a:noFill/>
                </a:ln>
                <a:effectLst>
                  <a:outerShdw blurRad="38100" dist="38100" dir="2700000" algn="tl">
                    <a:srgbClr val="000000">
                      <a:alpha val="43137"/>
                    </a:srgbClr>
                  </a:outerShdw>
                </a:effectLst>
                <a:cs typeface="Arial" pitchFamily="34" charset="0"/>
              </a:rPr>
              <a:t>Німецько-фашистські війська, що оборонялися в Донбасі, мали наказ Гітлера за всяку ціну утримувати зайняті </a:t>
            </a:r>
            <a:r>
              <a:rPr kumimoji="0" lang="uk-UA" altLang="ru-RU" sz="2000" b="1" i="0" u="none" strike="noStrike" cap="none" normalizeH="0" baseline="0" dirty="0" err="1" smtClean="0">
                <a:ln>
                  <a:noFill/>
                </a:ln>
                <a:effectLst>
                  <a:outerShdw blurRad="38100" dist="38100" dir="2700000" algn="tl">
                    <a:srgbClr val="000000">
                      <a:alpha val="43137"/>
                    </a:srgbClr>
                  </a:outerShdw>
                </a:effectLst>
                <a:cs typeface="Arial" pitchFamily="34" charset="0"/>
              </a:rPr>
              <a:t>рубежі</a:t>
            </a:r>
            <a:r>
              <a:rPr kumimoji="0" lang="uk-UA" altLang="ru-RU" sz="2000" b="1" i="0" u="none" strike="noStrike" cap="none" normalizeH="0" baseline="0" dirty="0" smtClean="0">
                <a:ln>
                  <a:noFill/>
                </a:ln>
                <a:effectLst>
                  <a:outerShdw blurRad="38100" dist="38100" dir="2700000" algn="tl">
                    <a:srgbClr val="000000">
                      <a:alpha val="43137"/>
                    </a:srgbClr>
                  </a:outerShdw>
                </a:effectLst>
                <a:cs typeface="Arial" pitchFamily="34" charset="0"/>
              </a:rPr>
              <a:t>. Вони мали близько 540 тис. Чоловік, 5,4 тис. Гармат і мінометів, до 900 танків і штурмових гармат, близько 1,1 тис. Літаків. На підступах до центральних районів Донбасу противник створив потужну оборону. Передній край її головною смуги проходив по річках Сіверський Донець і Міус. В глибині були зведені оборонні </a:t>
            </a:r>
            <a:r>
              <a:rPr kumimoji="0" lang="uk-UA" altLang="ru-RU" sz="2000" b="1" i="0" u="none" strike="noStrike" cap="none" normalizeH="0" baseline="0" dirty="0" err="1" smtClean="0">
                <a:ln>
                  <a:noFill/>
                </a:ln>
                <a:effectLst>
                  <a:outerShdw blurRad="38100" dist="38100" dir="2700000" algn="tl">
                    <a:srgbClr val="000000">
                      <a:alpha val="43137"/>
                    </a:srgbClr>
                  </a:outerShdw>
                </a:effectLst>
                <a:cs typeface="Arial" pitchFamily="34" charset="0"/>
              </a:rPr>
              <a:t>рубежі</a:t>
            </a:r>
            <a:r>
              <a:rPr kumimoji="0" lang="uk-UA" altLang="ru-RU" sz="2000" b="1" i="0" u="none" strike="noStrike" cap="none" normalizeH="0" baseline="0" dirty="0" smtClean="0">
                <a:ln>
                  <a:noFill/>
                </a:ln>
                <a:effectLst>
                  <a:outerShdw blurRad="38100" dist="38100" dir="2700000" algn="tl">
                    <a:srgbClr val="000000">
                      <a:alpha val="43137"/>
                    </a:srgbClr>
                  </a:outerShdw>
                </a:effectLst>
                <a:cs typeface="Arial" pitchFamily="34" charset="0"/>
              </a:rPr>
              <a:t> по річках </a:t>
            </a:r>
            <a:r>
              <a:rPr kumimoji="0" lang="uk-UA" altLang="ru-RU" sz="2000" b="1" i="0" u="none" strike="noStrike" cap="none" normalizeH="0" baseline="0" dirty="0" err="1" smtClean="0">
                <a:ln>
                  <a:noFill/>
                </a:ln>
                <a:effectLst>
                  <a:outerShdw blurRad="38100" dist="38100" dir="2700000" algn="tl">
                    <a:srgbClr val="000000">
                      <a:alpha val="43137"/>
                    </a:srgbClr>
                  </a:outerShdw>
                </a:effectLst>
                <a:cs typeface="Arial" pitchFamily="34" charset="0"/>
              </a:rPr>
              <a:t>Кринка</a:t>
            </a:r>
            <a:r>
              <a:rPr kumimoji="0" lang="uk-UA" altLang="ru-RU" sz="2000" b="1" i="0" u="none" strike="noStrike" cap="none" normalizeH="0" baseline="0" dirty="0" smtClean="0">
                <a:ln>
                  <a:noFill/>
                </a:ln>
                <a:effectLst>
                  <a:outerShdw blurRad="38100" dist="38100" dir="2700000" algn="tl">
                    <a:srgbClr val="000000">
                      <a:alpha val="43137"/>
                    </a:srgbClr>
                  </a:outerShdw>
                </a:effectLst>
                <a:cs typeface="Arial" pitchFamily="34" charset="0"/>
              </a:rPr>
              <a:t>, Кальміус і Самара. У багатьох містах, селищах, селах і на командних висотах обладналися вузли оборони і опорні пункти. Особливо сильно був укріплений рубіж по річці Міус</a:t>
            </a:r>
            <a:r>
              <a:rPr kumimoji="0" lang="uk-UA" altLang="ru-RU" sz="2100" b="1" i="0" u="none" strike="noStrike" cap="none" normalizeH="0" baseline="0" dirty="0" smtClean="0">
                <a:ln>
                  <a:noFill/>
                </a:ln>
                <a:effectLst>
                  <a:outerShdw blurRad="38100" dist="38100" dir="2700000" algn="tl">
                    <a:srgbClr val="000000">
                      <a:alpha val="43137"/>
                    </a:srgbClr>
                  </a:outerShdw>
                </a:effectLst>
                <a:cs typeface="Arial" pitchFamily="34" charset="0"/>
              </a:rPr>
              <a:t>.</a:t>
            </a:r>
            <a:r>
              <a:rPr kumimoji="0" lang="uk-UA" altLang="ru-RU" sz="800" b="1" i="0" u="none" strike="noStrike" cap="none" normalizeH="0" baseline="0" dirty="0" smtClean="0">
                <a:ln>
                  <a:noFill/>
                </a:ln>
                <a:effectLst>
                  <a:outerShdw blurRad="38100" dist="38100" dir="2700000" algn="tl">
                    <a:srgbClr val="000000">
                      <a:alpha val="43137"/>
                    </a:srgbClr>
                  </a:outerShdw>
                </a:effectLst>
                <a:cs typeface="Arial" pitchFamily="34" charset="0"/>
              </a:rPr>
              <a:t> </a:t>
            </a:r>
            <a:endParaRPr kumimoji="0" lang="uk-UA" altLang="ru-RU" sz="1800" b="1" i="0" u="none" strike="noStrike" cap="none" normalizeH="0" baseline="0" dirty="0" smtClean="0">
              <a:ln>
                <a:noFill/>
              </a:ln>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1\Рабочий стол\Освобождение украины\a4e160ae039a.jpg"/>
          <p:cNvPicPr>
            <a:picLocks noChangeAspect="1" noChangeArrowheads="1"/>
          </p:cNvPicPr>
          <p:nvPr/>
        </p:nvPicPr>
        <p:blipFill>
          <a:blip r:embed="rId2" cstate="print"/>
          <a:srcRect/>
          <a:stretch>
            <a:fillRect/>
          </a:stretch>
        </p:blipFill>
        <p:spPr bwMode="auto">
          <a:xfrm>
            <a:off x="1259632" y="0"/>
            <a:ext cx="7056784" cy="3933056"/>
          </a:xfrm>
          <a:prstGeom prst="rect">
            <a:avLst/>
          </a:prstGeom>
          <a:noFill/>
        </p:spPr>
      </p:pic>
      <p:sp>
        <p:nvSpPr>
          <p:cNvPr id="3" name="Rectangle 1"/>
          <p:cNvSpPr>
            <a:spLocks noChangeArrowheads="1"/>
          </p:cNvSpPr>
          <p:nvPr/>
        </p:nvSpPr>
        <p:spPr bwMode="auto">
          <a:xfrm>
            <a:off x="0" y="4146348"/>
            <a:ext cx="9144000" cy="2226903"/>
          </a:xfrm>
          <a:prstGeom prst="rect">
            <a:avLst/>
          </a:prstGeom>
          <a:solidFill>
            <a:schemeClr val="tx1">
              <a:lumMod val="50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100" b="1" i="0" u="none" strike="noStrike" cap="none" normalizeH="0" baseline="0" dirty="0" smtClean="0">
                <a:ln>
                  <a:noFill/>
                </a:ln>
                <a:effectLst/>
                <a:cs typeface="Arial" pitchFamily="34" charset="0"/>
              </a:rPr>
              <a:t>З першого ж дня бої прийняли вкрай напружений характер. Противник чинив шалений опір, часто проводив контратаки великими силами піхоти і танків, що наступали при масованої підтримки артилерії і авіації. Проте війська правого крила Південно-Західного фронту після запеклих боїв 18 серпня оволоділи містом Зміїв. В результаті положення гітлерівців в районі Харкова істотно ускладнилося. Однак в цей час наступ центральної угруповання фронту розвитку не отримало.</a:t>
            </a:r>
            <a:r>
              <a:rPr kumimoji="0" lang="uk-UA" altLang="ru-RU" sz="800" b="1" i="0" u="none" strike="noStrike" cap="none" normalizeH="0" baseline="0" dirty="0" smtClean="0">
                <a:ln>
                  <a:noFill/>
                </a:ln>
                <a:effectLst/>
                <a:cs typeface="Arial" pitchFamily="34" charset="0"/>
              </a:rPr>
              <a:t> </a:t>
            </a:r>
            <a:endParaRPr kumimoji="0" lang="uk-UA" altLang="ru-RU" sz="1800" b="1" i="0" u="none" strike="noStrike" cap="none" normalizeH="0" baseline="0" dirty="0" smtClean="0">
              <a:ln>
                <a:noFill/>
              </a:ln>
              <a:effectLst/>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1\Рабочий стол\Освобождение украины\6870c1cd.jpg"/>
          <p:cNvPicPr>
            <a:picLocks noChangeAspect="1" noChangeArrowheads="1"/>
          </p:cNvPicPr>
          <p:nvPr/>
        </p:nvPicPr>
        <p:blipFill>
          <a:blip r:embed="rId2" cstate="print"/>
          <a:srcRect/>
          <a:stretch>
            <a:fillRect/>
          </a:stretch>
        </p:blipFill>
        <p:spPr bwMode="auto">
          <a:xfrm>
            <a:off x="1547664" y="332656"/>
            <a:ext cx="6192688" cy="3924300"/>
          </a:xfrm>
          <a:prstGeom prst="rect">
            <a:avLst/>
          </a:prstGeom>
          <a:noFill/>
        </p:spPr>
      </p:pic>
      <p:sp>
        <p:nvSpPr>
          <p:cNvPr id="3" name="Rectangle 1"/>
          <p:cNvSpPr>
            <a:spLocks noChangeArrowheads="1"/>
          </p:cNvSpPr>
          <p:nvPr/>
        </p:nvSpPr>
        <p:spPr bwMode="auto">
          <a:xfrm>
            <a:off x="0" y="4469514"/>
            <a:ext cx="9144000" cy="1903737"/>
          </a:xfrm>
          <a:prstGeom prst="rect">
            <a:avLst/>
          </a:prstGeom>
          <a:solidFill>
            <a:schemeClr val="tx1">
              <a:lumMod val="50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100" b="1" i="0" u="none" strike="noStrike" cap="none" normalizeH="0" baseline="0" dirty="0" smtClean="0">
                <a:ln>
                  <a:noFill/>
                </a:ln>
                <a:effectLst>
                  <a:outerShdw blurRad="38100" dist="38100" dir="2700000" algn="tl">
                    <a:srgbClr val="000000">
                      <a:alpha val="43137"/>
                    </a:srgbClr>
                  </a:outerShdw>
                </a:effectLst>
                <a:cs typeface="Arial" pitchFamily="34" charset="0"/>
              </a:rPr>
              <a:t>Тим часом події стрімко розвивалися. Над угрупуванням німецько-фашистських військ в Донбасі нависла грізна небезпека з півночі. 23 серпня війська Степового фронту при активному сприянні Воронезького і Південно-Західного фронтів звільнили Харків. Їхнє подальше просування в південно-західному напрямку створювало передумови для оточення донбаської угруповання ворога</a:t>
            </a:r>
            <a:r>
              <a:rPr kumimoji="0" lang="uk-UA" altLang="ru-RU" sz="800" b="1" i="0" u="none" strike="noStrike" cap="none" normalizeH="0" baseline="0" dirty="0" smtClean="0">
                <a:ln>
                  <a:noFill/>
                </a:ln>
                <a:effectLst>
                  <a:outerShdw blurRad="38100" dist="38100" dir="2700000" algn="tl">
                    <a:srgbClr val="000000">
                      <a:alpha val="43137"/>
                    </a:srgbClr>
                  </a:outerShdw>
                </a:effectLst>
                <a:cs typeface="Arial" pitchFamily="34" charset="0"/>
              </a:rPr>
              <a:t> </a:t>
            </a:r>
            <a:endParaRPr kumimoji="0" lang="uk-UA" altLang="ru-RU" sz="1800" b="1" i="0" u="none" strike="noStrike" cap="none" normalizeH="0" baseline="0" dirty="0" smtClean="0">
              <a:ln>
                <a:noFill/>
              </a:ln>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C:\Documents and Settings\1\Рабочий стол\Освобождение украины\hitler-1_w360.jpg"/>
          <p:cNvPicPr>
            <a:picLocks noChangeAspect="1" noChangeArrowheads="1"/>
          </p:cNvPicPr>
          <p:nvPr/>
        </p:nvPicPr>
        <p:blipFill>
          <a:blip r:embed="rId2" cstate="print"/>
          <a:srcRect/>
          <a:stretch>
            <a:fillRect/>
          </a:stretch>
        </p:blipFill>
        <p:spPr bwMode="auto">
          <a:xfrm>
            <a:off x="1547664" y="188640"/>
            <a:ext cx="6192688" cy="3456384"/>
          </a:xfrm>
          <a:prstGeom prst="rect">
            <a:avLst/>
          </a:prstGeom>
          <a:noFill/>
        </p:spPr>
      </p:pic>
      <p:sp>
        <p:nvSpPr>
          <p:cNvPr id="2" name="Rectangle 1"/>
          <p:cNvSpPr>
            <a:spLocks noChangeArrowheads="1"/>
          </p:cNvSpPr>
          <p:nvPr/>
        </p:nvSpPr>
        <p:spPr bwMode="auto">
          <a:xfrm>
            <a:off x="0" y="3686063"/>
            <a:ext cx="9144000" cy="3042511"/>
          </a:xfrm>
          <a:prstGeom prst="rect">
            <a:avLst/>
          </a:prstGeom>
          <a:solidFill>
            <a:schemeClr val="tx1">
              <a:lumMod val="50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000" b="1" i="0" u="none" strike="noStrike" cap="none" normalizeH="0" baseline="0" dirty="0" smtClean="0">
                <a:ln>
                  <a:noFill/>
                </a:ln>
                <a:effectLst>
                  <a:outerShdw blurRad="38100" dist="38100" dir="2700000" algn="tl">
                    <a:srgbClr val="000000">
                      <a:alpha val="43137"/>
                    </a:srgbClr>
                  </a:outerShdw>
                </a:effectLst>
                <a:cs typeface="Arial" pitchFamily="34" charset="0"/>
              </a:rPr>
              <a:t>Різке ускладнення обстановки на південному крилі Східного фронту не на жарт стривожило верховне командування вермахту. 27 серпня в Вінницю терміново прибув Гітлер. На проведеному нараді командувач групою армій «Південь» генерал-фельдмаршал Е. </a:t>
            </a:r>
            <a:r>
              <a:rPr kumimoji="0" lang="uk-UA" altLang="ru-RU" sz="2000" b="1" i="0" u="none" strike="noStrike" cap="none" normalizeH="0" baseline="0" dirty="0" err="1" smtClean="0">
                <a:ln>
                  <a:noFill/>
                </a:ln>
                <a:effectLst>
                  <a:outerShdw blurRad="38100" dist="38100" dir="2700000" algn="tl">
                    <a:srgbClr val="000000">
                      <a:alpha val="43137"/>
                    </a:srgbClr>
                  </a:outerShdw>
                </a:effectLst>
                <a:cs typeface="Arial" pitchFamily="34" charset="0"/>
              </a:rPr>
              <a:t>Манштейн</a:t>
            </a:r>
            <a:r>
              <a:rPr kumimoji="0" lang="uk-UA" altLang="ru-RU" sz="2000" b="1" i="0" u="none" strike="noStrike" cap="none" normalizeH="0" baseline="0" dirty="0" smtClean="0">
                <a:ln>
                  <a:noFill/>
                </a:ln>
                <a:effectLst>
                  <a:outerShdw blurRad="38100" dist="38100" dir="2700000" algn="tl">
                    <a:srgbClr val="000000">
                      <a:alpha val="43137"/>
                    </a:srgbClr>
                  </a:outerShdw>
                </a:effectLst>
                <a:cs typeface="Arial" pitchFamily="34" charset="0"/>
              </a:rPr>
              <a:t> заявив, що без значних підкріплень його групі армій наступ Червоної Армії в Донбасі не зупинити. </a:t>
            </a:r>
            <a:r>
              <a:rPr kumimoji="0" lang="uk-UA" altLang="ru-RU" sz="2000" b="1" i="0" u="none" strike="noStrike" cap="none" normalizeH="0" baseline="0" dirty="0" err="1" smtClean="0">
                <a:ln>
                  <a:noFill/>
                </a:ln>
                <a:effectLst>
                  <a:outerShdw blurRad="38100" dist="38100" dir="2700000" algn="tl">
                    <a:srgbClr val="000000">
                      <a:alpha val="43137"/>
                    </a:srgbClr>
                  </a:outerShdw>
                </a:effectLst>
                <a:cs typeface="Arial" pitchFamily="34" charset="0"/>
              </a:rPr>
              <a:t>Фюрер</a:t>
            </a:r>
            <a:r>
              <a:rPr kumimoji="0" lang="uk-UA" altLang="ru-RU" sz="2000" b="1" i="0" u="none" strike="noStrike" cap="none" normalizeH="0" baseline="0" dirty="0" smtClean="0">
                <a:ln>
                  <a:noFill/>
                </a:ln>
                <a:effectLst>
                  <a:outerShdw blurRad="38100" dist="38100" dir="2700000" algn="tl">
                    <a:srgbClr val="000000">
                      <a:alpha val="43137"/>
                    </a:srgbClr>
                  </a:outerShdw>
                </a:effectLst>
                <a:cs typeface="Arial" pitchFamily="34" charset="0"/>
              </a:rPr>
              <a:t> запевнив фельдмаршала, що найближчим часом в його розпорядження будуть спрямовані 12 дивізій зі складу груп армій «Центр» і «Північ». Однак наростаючі удари Червоної Армії на західному стратегічному напрямку, а також на стику груп армій «Центр» і «Південь» поставили хрест на цих намірах Гітлера.</a:t>
            </a:r>
            <a:r>
              <a:rPr kumimoji="0" lang="uk-UA" altLang="ru-RU" sz="700" b="1" i="0" u="none" strike="noStrike" cap="none" normalizeH="0" baseline="0" dirty="0" smtClean="0">
                <a:ln>
                  <a:noFill/>
                </a:ln>
                <a:effectLst>
                  <a:outerShdw blurRad="38100" dist="38100" dir="2700000" algn="tl">
                    <a:srgbClr val="000000">
                      <a:alpha val="43137"/>
                    </a:srgbClr>
                  </a:outerShdw>
                </a:effectLst>
                <a:cs typeface="Arial" pitchFamily="34" charset="0"/>
              </a:rPr>
              <a:t> </a:t>
            </a:r>
            <a:endParaRPr kumimoji="0" lang="uk-UA" altLang="ru-RU" sz="1800" b="1" i="0" u="none" strike="noStrike" cap="none" normalizeH="0" baseline="0" dirty="0" smtClean="0">
              <a:ln>
                <a:noFill/>
              </a:ln>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www.biograph.ru/images/stories/soldat/battles/023-ukraine-002.jpg"/>
          <p:cNvPicPr/>
          <p:nvPr/>
        </p:nvPicPr>
        <p:blipFill>
          <a:blip r:embed="rId2" cstate="print"/>
          <a:srcRect/>
          <a:stretch>
            <a:fillRect/>
          </a:stretch>
        </p:blipFill>
        <p:spPr bwMode="auto">
          <a:xfrm>
            <a:off x="1259632" y="332656"/>
            <a:ext cx="6624736" cy="4680520"/>
          </a:xfrm>
          <a:prstGeom prst="rect">
            <a:avLst/>
          </a:prstGeom>
          <a:noFill/>
          <a:ln w="9525">
            <a:noFill/>
            <a:miter lim="800000"/>
            <a:headEnd/>
            <a:tailEnd/>
          </a:ln>
        </p:spPr>
      </p:pic>
      <p:sp>
        <p:nvSpPr>
          <p:cNvPr id="4" name="Rectangle 1"/>
          <p:cNvSpPr>
            <a:spLocks noChangeArrowheads="1"/>
          </p:cNvSpPr>
          <p:nvPr/>
        </p:nvSpPr>
        <p:spPr bwMode="auto">
          <a:xfrm>
            <a:off x="251520" y="5013176"/>
            <a:ext cx="8352928" cy="1580572"/>
          </a:xfrm>
          <a:prstGeom prst="rect">
            <a:avLst/>
          </a:prstGeom>
          <a:solidFill>
            <a:schemeClr val="tx1">
              <a:lumMod val="50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100" b="1" i="0" u="none" strike="noStrike" cap="none" normalizeH="0" baseline="0" dirty="0" smtClean="0">
                <a:ln>
                  <a:noFill/>
                </a:ln>
                <a:effectLst>
                  <a:outerShdw blurRad="38100" dist="38100" dir="2700000" algn="tl">
                    <a:srgbClr val="000000">
                      <a:alpha val="43137"/>
                    </a:srgbClr>
                  </a:outerShdw>
                </a:effectLst>
                <a:cs typeface="Arial" pitchFamily="34" charset="0"/>
              </a:rPr>
              <a:t>Тим часом війська Південного фронту продовжували успішно розвивати наступ. Завдавши удару з району </a:t>
            </a:r>
            <a:r>
              <a:rPr kumimoji="0" lang="uk-UA" altLang="ru-RU" sz="2100" b="1" i="0" u="none" strike="noStrike" cap="none" normalizeH="0" baseline="0" dirty="0" err="1" smtClean="0">
                <a:ln>
                  <a:noFill/>
                </a:ln>
                <a:effectLst>
                  <a:outerShdw blurRad="38100" dist="38100" dir="2700000" algn="tl">
                    <a:srgbClr val="000000">
                      <a:alpha val="43137"/>
                    </a:srgbClr>
                  </a:outerShdw>
                </a:effectLst>
                <a:cs typeface="Arial" pitchFamily="34" charset="0"/>
              </a:rPr>
              <a:t>Амвросіївки</a:t>
            </a:r>
            <a:r>
              <a:rPr kumimoji="0" lang="uk-UA" altLang="ru-RU" sz="2100" b="1" i="0" u="none" strike="noStrike" cap="none" normalizeH="0" baseline="0" dirty="0" smtClean="0">
                <a:ln>
                  <a:noFill/>
                </a:ln>
                <a:effectLst>
                  <a:outerShdw blurRad="38100" dist="38100" dir="2700000" algn="tl">
                    <a:srgbClr val="000000">
                      <a:alpha val="43137"/>
                    </a:srgbClr>
                  </a:outerShdw>
                </a:effectLst>
                <a:cs typeface="Arial" pitchFamily="34" charset="0"/>
              </a:rPr>
              <a:t> в південному напрямку, вона вийшла на узбережжі Азовського моря, відрізавши шляхи відступу на захід угрупуванню противника, оборонялася в районі </a:t>
            </a:r>
            <a:r>
              <a:rPr kumimoji="0" lang="uk-UA" altLang="ru-RU" sz="2100" b="1" i="0" u="none" strike="noStrike" cap="none" normalizeH="0" baseline="0" dirty="0" err="1" smtClean="0">
                <a:ln>
                  <a:noFill/>
                </a:ln>
                <a:effectLst>
                  <a:outerShdw blurRad="38100" dist="38100" dir="2700000" algn="tl">
                    <a:srgbClr val="000000">
                      <a:alpha val="43137"/>
                    </a:srgbClr>
                  </a:outerShdw>
                </a:effectLst>
                <a:cs typeface="Arial" pitchFamily="34" charset="0"/>
              </a:rPr>
              <a:t>Таганрога</a:t>
            </a:r>
            <a:r>
              <a:rPr kumimoji="0" lang="uk-UA" altLang="ru-RU" sz="800" b="1" i="0" u="none" strike="noStrike" cap="none" normalizeH="0" baseline="0" dirty="0" smtClean="0">
                <a:ln>
                  <a:noFill/>
                </a:ln>
                <a:effectLst>
                  <a:outerShdw blurRad="38100" dist="38100" dir="2700000" algn="tl">
                    <a:srgbClr val="000000">
                      <a:alpha val="43137"/>
                    </a:srgbClr>
                  </a:outerShdw>
                </a:effectLst>
                <a:cs typeface="Arial" pitchFamily="34" charset="0"/>
              </a:rPr>
              <a:t> </a:t>
            </a:r>
            <a:endParaRPr kumimoji="0" lang="uk-UA" altLang="ru-RU" sz="1800" b="1" i="0" u="none" strike="noStrike" cap="none" normalizeH="0" baseline="0" dirty="0" smtClean="0">
              <a:ln>
                <a:noFill/>
              </a:ln>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1\Рабочий стол\Освобождение украины\photo_yak-1b_14-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5656" y="98549"/>
            <a:ext cx="5904656" cy="3892650"/>
          </a:xfrm>
          <a:prstGeom prst="rect">
            <a:avLst/>
          </a:prstGeom>
          <a:noFill/>
        </p:spPr>
      </p:pic>
      <p:sp>
        <p:nvSpPr>
          <p:cNvPr id="3" name="Rectangle 1"/>
          <p:cNvSpPr>
            <a:spLocks noChangeArrowheads="1"/>
          </p:cNvSpPr>
          <p:nvPr/>
        </p:nvSpPr>
        <p:spPr bwMode="auto">
          <a:xfrm>
            <a:off x="115656" y="4221088"/>
            <a:ext cx="9036496" cy="2226903"/>
          </a:xfrm>
          <a:prstGeom prst="rect">
            <a:avLst/>
          </a:prstGeom>
          <a:solidFill>
            <a:schemeClr val="tx1">
              <a:lumMod val="50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100" b="1" i="0" u="none" strike="noStrike" cap="none" normalizeH="0" baseline="0" dirty="0" smtClean="0">
                <a:ln>
                  <a:noFill/>
                </a:ln>
                <a:effectLst>
                  <a:outerShdw blurRad="38100" dist="38100" dir="2700000" algn="tl">
                    <a:srgbClr val="000000">
                      <a:alpha val="43137"/>
                    </a:srgbClr>
                  </a:outerShdw>
                </a:effectLst>
                <a:cs typeface="Arial" pitchFamily="34" charset="0"/>
              </a:rPr>
              <a:t>Велику допомогу наземним військам в тому, що крушить оборони ворога на </a:t>
            </a:r>
            <a:r>
              <a:rPr kumimoji="0" lang="uk-UA" altLang="ru-RU" sz="2100" b="1" i="0" u="none" strike="noStrike" cap="none" normalizeH="0" baseline="0" dirty="0" err="1" smtClean="0">
                <a:ln>
                  <a:noFill/>
                </a:ln>
                <a:effectLst>
                  <a:outerShdw blurRad="38100" dist="38100" dir="2700000" algn="tl">
                    <a:srgbClr val="000000">
                      <a:alpha val="43137"/>
                    </a:srgbClr>
                  </a:outerShdw>
                </a:effectLst>
                <a:cs typeface="Arial" pitchFamily="34" charset="0"/>
              </a:rPr>
              <a:t>Миусе</a:t>
            </a:r>
            <a:r>
              <a:rPr kumimoji="0" lang="uk-UA" altLang="ru-RU" sz="2100" b="1" i="0" u="none" strike="noStrike" cap="none" normalizeH="0" baseline="0" dirty="0" smtClean="0">
                <a:ln>
                  <a:noFill/>
                </a:ln>
                <a:effectLst>
                  <a:outerShdw blurRad="38100" dist="38100" dir="2700000" algn="tl">
                    <a:srgbClr val="000000">
                      <a:alpha val="43137"/>
                    </a:srgbClr>
                  </a:outerShdw>
                </a:effectLst>
                <a:cs typeface="Arial" pitchFamily="34" charset="0"/>
              </a:rPr>
              <a:t> надала 8-а повітряна армія. Її льотчики, незважаючи на високу активність німецької авіації, утримали панування в повітрі і, надійно прикривши свої війська, завдали противнику великих втрат. Протягом всієї Донбаської операції в повітрі не затихала запекла боротьба. Крилаті бійці 8-ї повітряної билися мужньо і відважно. У серпні 1943 року вони провели 285 повітряних боїв, в ході яких збили 280 німецьких літаків.</a:t>
            </a:r>
            <a:r>
              <a:rPr kumimoji="0" lang="uk-UA" altLang="ru-RU" sz="800" b="1" i="0" u="none" strike="noStrike" cap="none" normalizeH="0" baseline="0" dirty="0" smtClean="0">
                <a:ln>
                  <a:noFill/>
                </a:ln>
                <a:effectLst>
                  <a:outerShdw blurRad="38100" dist="38100" dir="2700000" algn="tl">
                    <a:srgbClr val="000000">
                      <a:alpha val="43137"/>
                    </a:srgbClr>
                  </a:outerShdw>
                </a:effectLst>
                <a:cs typeface="Arial" pitchFamily="34" charset="0"/>
              </a:rPr>
              <a:t> </a:t>
            </a:r>
            <a:endParaRPr kumimoji="0" lang="uk-UA" altLang="ru-RU" sz="1800" b="1" i="0" u="none" strike="noStrike" cap="none" normalizeH="0" baseline="0" dirty="0" smtClean="0">
              <a:ln>
                <a:noFill/>
              </a:ln>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1\Рабочий стол\Освобождение украины\1376262466_1005866-i_048.jpg"/>
          <p:cNvPicPr>
            <a:picLocks noChangeAspect="1" noChangeArrowheads="1"/>
          </p:cNvPicPr>
          <p:nvPr/>
        </p:nvPicPr>
        <p:blipFill>
          <a:blip r:embed="rId2" cstate="print"/>
          <a:srcRect/>
          <a:stretch>
            <a:fillRect/>
          </a:stretch>
        </p:blipFill>
        <p:spPr bwMode="auto">
          <a:xfrm>
            <a:off x="683568" y="188640"/>
            <a:ext cx="7848872" cy="3456384"/>
          </a:xfrm>
          <a:prstGeom prst="rect">
            <a:avLst/>
          </a:prstGeom>
          <a:noFill/>
        </p:spPr>
      </p:pic>
      <p:sp>
        <p:nvSpPr>
          <p:cNvPr id="2" name="Rectangle 1"/>
          <p:cNvSpPr>
            <a:spLocks noChangeArrowheads="1"/>
          </p:cNvSpPr>
          <p:nvPr/>
        </p:nvSpPr>
        <p:spPr bwMode="auto">
          <a:xfrm>
            <a:off x="0" y="4003301"/>
            <a:ext cx="8964488" cy="2550068"/>
          </a:xfrm>
          <a:prstGeom prst="rect">
            <a:avLst/>
          </a:prstGeom>
          <a:solidFill>
            <a:schemeClr val="tx1">
              <a:lumMod val="50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100" b="1" i="0" u="none" strike="noStrike" cap="none" normalizeH="0" baseline="0" dirty="0" smtClean="0">
                <a:ln>
                  <a:noFill/>
                </a:ln>
                <a:effectLst>
                  <a:outerShdw blurRad="38100" dist="38100" dir="2700000" algn="tl">
                    <a:srgbClr val="000000">
                      <a:alpha val="43137"/>
                    </a:srgbClr>
                  </a:outerShdw>
                </a:effectLst>
                <a:cs typeface="Arial" pitchFamily="34" charset="0"/>
              </a:rPr>
              <a:t>До цього часу стало вже цілком очевидно, що війська групи армій «Південь» утримати Донбас не зможуть. Втративши великі вузли опору, вони відходили все далі на захід. Чергова спроба затримати наступ радянських військ ними була зроблена на підступах до </a:t>
            </a:r>
            <a:r>
              <a:rPr kumimoji="0" lang="uk-UA" altLang="ru-RU" sz="2100" b="1" i="0" u="none" strike="noStrike" cap="none" normalizeH="0" baseline="0" dirty="0" err="1" smtClean="0">
                <a:ln>
                  <a:noFill/>
                </a:ln>
                <a:effectLst>
                  <a:outerShdw blurRad="38100" dist="38100" dir="2700000" algn="tl">
                    <a:srgbClr val="000000">
                      <a:alpha val="43137"/>
                    </a:srgbClr>
                  </a:outerShdw>
                </a:effectLst>
                <a:cs typeface="Arial" pitchFamily="34" charset="0"/>
              </a:rPr>
              <a:t>Сталіно</a:t>
            </a:r>
            <a:r>
              <a:rPr kumimoji="0" lang="uk-UA" altLang="ru-RU" sz="2100" b="1" i="0" u="none" strike="noStrike" cap="none" normalizeH="0" baseline="0" dirty="0" smtClean="0">
                <a:ln>
                  <a:noFill/>
                </a:ln>
                <a:effectLst>
                  <a:outerShdw blurRad="38100" dist="38100" dir="2700000" algn="tl">
                    <a:srgbClr val="000000">
                      <a:alpha val="43137"/>
                    </a:srgbClr>
                  </a:outerShdw>
                </a:effectLst>
                <a:cs typeface="Arial" pitchFamily="34" charset="0"/>
              </a:rPr>
              <a:t> (Донецьк) і на </a:t>
            </a:r>
            <a:r>
              <a:rPr kumimoji="0" lang="uk-UA" altLang="ru-RU" sz="2100" b="1" i="0" u="none" strike="noStrike" cap="none" normalizeH="0" baseline="0" dirty="0" err="1" smtClean="0">
                <a:ln>
                  <a:noFill/>
                </a:ln>
                <a:effectLst>
                  <a:outerShdw blurRad="38100" dist="38100" dir="2700000" algn="tl">
                    <a:srgbClr val="000000">
                      <a:alpha val="43137"/>
                    </a:srgbClr>
                  </a:outerShdw>
                </a:effectLst>
                <a:cs typeface="Arial" pitchFamily="34" charset="0"/>
              </a:rPr>
              <a:t>рубежі</a:t>
            </a:r>
            <a:r>
              <a:rPr kumimoji="0" lang="uk-UA" altLang="ru-RU" sz="2100" b="1" i="0" u="none" strike="noStrike" cap="none" normalizeH="0" baseline="0" dirty="0" smtClean="0">
                <a:ln>
                  <a:noFill/>
                </a:ln>
                <a:effectLst>
                  <a:outerShdw blurRad="38100" dist="38100" dir="2700000" algn="tl">
                    <a:srgbClr val="000000">
                      <a:alpha val="43137"/>
                    </a:srgbClr>
                  </a:outerShdw>
                </a:effectLst>
                <a:cs typeface="Arial" pitchFamily="34" charset="0"/>
              </a:rPr>
              <a:t> річки Кальміус (укріплена позиція «Черепаха»). Тим самим противник прагнув утримати за собою центральні і західні райони Донбасу. Але як ні завзято пручався ворог, зупинити наступ радянських військ йому не вдалося і цього разу.</a:t>
            </a:r>
            <a:r>
              <a:rPr kumimoji="0" lang="uk-UA" altLang="ru-RU" sz="800" b="1" i="0" u="none" strike="noStrike" cap="none" normalizeH="0" baseline="0" dirty="0" smtClean="0">
                <a:ln>
                  <a:noFill/>
                </a:ln>
                <a:effectLst>
                  <a:outerShdw blurRad="38100" dist="38100" dir="2700000" algn="tl">
                    <a:srgbClr val="000000">
                      <a:alpha val="43137"/>
                    </a:srgbClr>
                  </a:outerShdw>
                </a:effectLst>
                <a:cs typeface="Arial" pitchFamily="34" charset="0"/>
              </a:rPr>
              <a:t> </a:t>
            </a:r>
            <a:endParaRPr kumimoji="0" lang="uk-UA" altLang="ru-RU" sz="1800" b="1" i="0" u="none" strike="noStrike" cap="none" normalizeH="0" baseline="0" dirty="0" smtClean="0">
              <a:ln>
                <a:noFill/>
              </a:ln>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1\Рабочий стол\Освобождение украины\50_0-111852.jpg"/>
          <p:cNvPicPr>
            <a:picLocks noChangeAspect="1" noChangeArrowheads="1"/>
          </p:cNvPicPr>
          <p:nvPr/>
        </p:nvPicPr>
        <p:blipFill>
          <a:blip r:embed="rId2" cstate="print"/>
          <a:srcRect/>
          <a:stretch>
            <a:fillRect/>
          </a:stretch>
        </p:blipFill>
        <p:spPr bwMode="auto">
          <a:xfrm>
            <a:off x="611560" y="260648"/>
            <a:ext cx="7920880" cy="3888432"/>
          </a:xfrm>
          <a:prstGeom prst="rect">
            <a:avLst/>
          </a:prstGeom>
          <a:noFill/>
        </p:spPr>
      </p:pic>
      <p:sp>
        <p:nvSpPr>
          <p:cNvPr id="3" name="Rectangle 1"/>
          <p:cNvSpPr>
            <a:spLocks noChangeArrowheads="1"/>
          </p:cNvSpPr>
          <p:nvPr/>
        </p:nvSpPr>
        <p:spPr bwMode="auto">
          <a:xfrm>
            <a:off x="0" y="4398735"/>
            <a:ext cx="9144000" cy="1903737"/>
          </a:xfrm>
          <a:prstGeom prst="rect">
            <a:avLst/>
          </a:prstGeom>
          <a:solidFill>
            <a:schemeClr val="tx1">
              <a:lumMod val="50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100" b="1" i="0" u="none" strike="noStrike" cap="none" normalizeH="0" baseline="0" dirty="0" smtClean="0">
                <a:ln>
                  <a:noFill/>
                </a:ln>
                <a:effectLst>
                  <a:outerShdw blurRad="38100" dist="38100" dir="2700000" algn="tl">
                    <a:srgbClr val="000000">
                      <a:alpha val="43137"/>
                    </a:srgbClr>
                  </a:outerShdw>
                </a:effectLst>
                <a:cs typeface="Arial" pitchFamily="34" charset="0"/>
              </a:rPr>
              <a:t>Нарощуючи силу ударів, Ставка ВГК ще 2 вересня посилила успішно наступали війська Південного фронту 11-м і 20-м танковими корпусами. Швидко просуваючись на захід, Червона Армія один за іншим звільняла донецькі міста - Горлівку, Іловайськ, Артемівськ, Краматорськ та інші. Лише 6 вересня ворог був вигнаний з більш ніж 100 населених пунктів, а 8 вересня радянські війська оволоділи центром Донбасу - містом </a:t>
            </a:r>
            <a:r>
              <a:rPr kumimoji="0" lang="uk-UA" altLang="ru-RU" sz="2100" b="1" i="0" u="none" strike="noStrike" cap="none" normalizeH="0" baseline="0" dirty="0" err="1" smtClean="0">
                <a:ln>
                  <a:noFill/>
                </a:ln>
                <a:effectLst>
                  <a:outerShdw blurRad="38100" dist="38100" dir="2700000" algn="tl">
                    <a:srgbClr val="000000">
                      <a:alpha val="43137"/>
                    </a:srgbClr>
                  </a:outerShdw>
                </a:effectLst>
                <a:cs typeface="Arial" pitchFamily="34" charset="0"/>
              </a:rPr>
              <a:t>Сталіно</a:t>
            </a:r>
            <a:r>
              <a:rPr kumimoji="0" lang="uk-UA" altLang="ru-RU" sz="2100" b="1" i="0" u="none" strike="noStrike" cap="none" normalizeH="0" baseline="0" dirty="0" smtClean="0">
                <a:ln>
                  <a:noFill/>
                </a:ln>
                <a:effectLst>
                  <a:outerShdw blurRad="38100" dist="38100" dir="2700000" algn="tl">
                    <a:srgbClr val="000000">
                      <a:alpha val="43137"/>
                    </a:srgbClr>
                  </a:outerShdw>
                </a:effectLst>
                <a:cs typeface="Arial" pitchFamily="34" charset="0"/>
              </a:rPr>
              <a:t>.</a:t>
            </a:r>
            <a:r>
              <a:rPr kumimoji="0" lang="uk-UA" altLang="ru-RU" sz="800" b="1" i="0" u="none" strike="noStrike" cap="none" normalizeH="0" baseline="0" dirty="0" smtClean="0">
                <a:ln>
                  <a:noFill/>
                </a:ln>
                <a:effectLst>
                  <a:outerShdw blurRad="38100" dist="38100" dir="2700000" algn="tl">
                    <a:srgbClr val="000000">
                      <a:alpha val="43137"/>
                    </a:srgbClr>
                  </a:outerShdw>
                </a:effectLst>
                <a:cs typeface="Arial" pitchFamily="34" charset="0"/>
              </a:rPr>
              <a:t> </a:t>
            </a:r>
            <a:endParaRPr kumimoji="0" lang="uk-UA" altLang="ru-RU" sz="1800" b="1" i="0" u="none" strike="noStrike" cap="none" normalizeH="0" baseline="0" dirty="0" smtClean="0">
              <a:ln>
                <a:noFill/>
              </a:ln>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1\Рабочий стол\Освобождение украины\61f72321c61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5656" y="260648"/>
            <a:ext cx="5976664" cy="4032447"/>
          </a:xfrm>
          <a:prstGeom prst="rect">
            <a:avLst/>
          </a:prstGeom>
          <a:noFill/>
        </p:spPr>
      </p:pic>
      <p:sp>
        <p:nvSpPr>
          <p:cNvPr id="2" name="Rectangle 1"/>
          <p:cNvSpPr>
            <a:spLocks noChangeArrowheads="1"/>
          </p:cNvSpPr>
          <p:nvPr/>
        </p:nvSpPr>
        <p:spPr bwMode="auto">
          <a:xfrm>
            <a:off x="0" y="4653136"/>
            <a:ext cx="9144000" cy="1903737"/>
          </a:xfrm>
          <a:prstGeom prst="rect">
            <a:avLst/>
          </a:prstGeom>
          <a:solidFill>
            <a:schemeClr val="tx1">
              <a:lumMod val="50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100" b="1" i="0" u="none" strike="noStrike" cap="none" normalizeH="0" baseline="0" dirty="0" smtClean="0">
                <a:ln>
                  <a:noFill/>
                </a:ln>
                <a:effectLst>
                  <a:outerShdw blurRad="38100" dist="38100" dir="2700000" algn="tl">
                    <a:srgbClr val="000000">
                      <a:alpha val="43137"/>
                    </a:srgbClr>
                  </a:outerShdw>
                </a:effectLst>
                <a:cs typeface="Arial" pitchFamily="34" charset="0"/>
              </a:rPr>
              <a:t>Відступаючи, ворог прагнув вивезти з Донбасу матеріальні цінності. Важливо було не допустити цього. Дане завдання було покладено на авіацію. З початку вересня вона завдавала масованих ударів по комунікаціях противника. Її дії були успішними і зірвали план німецько-фашистського командування, який намагався вивезти до Німеччини десятки тисяч радянських громадян і награбоване майно</a:t>
            </a:r>
            <a:r>
              <a:rPr kumimoji="0" lang="uk-UA" altLang="ru-RU" sz="2100" b="0" i="0" u="none" strike="noStrike" cap="none" normalizeH="0" baseline="0" dirty="0" smtClean="0">
                <a:ln>
                  <a:noFill/>
                </a:ln>
                <a:solidFill>
                  <a:srgbClr val="222222"/>
                </a:solidFill>
                <a:effectLst/>
                <a:latin typeface="inherit"/>
                <a:cs typeface="Arial" pitchFamily="34" charset="0"/>
              </a:rPr>
              <a:t>.</a:t>
            </a:r>
            <a:r>
              <a:rPr kumimoji="0" lang="uk-UA" altLang="ru-RU" sz="800" b="0" i="0" u="none" strike="noStrike" cap="none" normalizeH="0" baseline="0" dirty="0" smtClean="0">
                <a:ln>
                  <a:noFill/>
                </a:ln>
                <a:solidFill>
                  <a:schemeClr val="tx1"/>
                </a:solidFill>
                <a:effectLst/>
                <a:latin typeface="Arial" pitchFamily="34" charset="0"/>
                <a:cs typeface="Arial" pitchFamily="34" charset="0"/>
              </a:rPr>
              <a:t> </a:t>
            </a:r>
            <a:endParaRPr kumimoji="0" lang="uk-UA"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1\Рабочий стол\Освобождение украины\22gitler_stalin_03.jpg"/>
          <p:cNvPicPr>
            <a:picLocks noChangeAspect="1" noChangeArrowheads="1"/>
          </p:cNvPicPr>
          <p:nvPr/>
        </p:nvPicPr>
        <p:blipFill>
          <a:blip r:embed="rId2" cstate="print"/>
          <a:srcRect/>
          <a:stretch>
            <a:fillRect/>
          </a:stretch>
        </p:blipFill>
        <p:spPr bwMode="auto">
          <a:xfrm>
            <a:off x="1907704" y="260648"/>
            <a:ext cx="5184576" cy="4320480"/>
          </a:xfrm>
          <a:prstGeom prst="rect">
            <a:avLst/>
          </a:prstGeom>
          <a:noFill/>
        </p:spPr>
      </p:pic>
      <p:sp>
        <p:nvSpPr>
          <p:cNvPr id="3" name="Rectangle 1"/>
          <p:cNvSpPr>
            <a:spLocks noChangeArrowheads="1"/>
          </p:cNvSpPr>
          <p:nvPr/>
        </p:nvSpPr>
        <p:spPr bwMode="auto">
          <a:xfrm>
            <a:off x="0" y="4904293"/>
            <a:ext cx="9144000" cy="1580572"/>
          </a:xfrm>
          <a:prstGeom prst="rect">
            <a:avLst/>
          </a:prstGeom>
          <a:solidFill>
            <a:schemeClr val="tx1">
              <a:lumMod val="50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100" b="1" i="0" u="none" strike="noStrike" cap="none" normalizeH="0" baseline="0" dirty="0" smtClean="0">
                <a:ln>
                  <a:noFill/>
                </a:ln>
                <a:effectLst>
                  <a:outerShdw blurRad="38100" dist="38100" dir="2700000" algn="tl">
                    <a:srgbClr val="000000">
                      <a:alpha val="43137"/>
                    </a:srgbClr>
                  </a:outerShdw>
                </a:effectLst>
                <a:cs typeface="Arial" pitchFamily="34" charset="0"/>
              </a:rPr>
              <a:t>8 вересня </a:t>
            </a:r>
            <a:r>
              <a:rPr kumimoji="0" lang="uk-UA" altLang="ru-RU" sz="2100" b="1" i="0" u="none" strike="noStrike" cap="none" normalizeH="0" baseline="0" dirty="0" err="1" smtClean="0">
                <a:ln>
                  <a:noFill/>
                </a:ln>
                <a:effectLst>
                  <a:outerShdw blurRad="38100" dist="38100" dir="2700000" algn="tl">
                    <a:srgbClr val="000000">
                      <a:alpha val="43137"/>
                    </a:srgbClr>
                  </a:outerShdw>
                </a:effectLst>
                <a:cs typeface="Arial" pitchFamily="34" charset="0"/>
              </a:rPr>
              <a:t>Манштейн</a:t>
            </a:r>
            <a:r>
              <a:rPr kumimoji="0" lang="uk-UA" altLang="ru-RU" sz="2100" b="1" i="0" u="none" strike="noStrike" cap="none" normalizeH="0" baseline="0" dirty="0" smtClean="0">
                <a:ln>
                  <a:noFill/>
                </a:ln>
                <a:effectLst>
                  <a:outerShdw blurRad="38100" dist="38100" dir="2700000" algn="tl">
                    <a:srgbClr val="000000">
                      <a:alpha val="43137"/>
                    </a:srgbClr>
                  </a:outerShdw>
                </a:effectLst>
                <a:cs typeface="Arial" pitchFamily="34" charset="0"/>
              </a:rPr>
              <a:t> доповідав Гітлеру, який прибув на нараду в Запоріжжі: «Ворогові вдалося зробити пролом на північному фланзі 6-ї армії шириною 45 км, де б'ються тільки залишки двох наших дивізій.» Гітлер не міг не погодитися з неминучістю подальшого відходу, але зажадав зупинити наступ Червоної Армії на підступах до Дніпра</a:t>
            </a:r>
            <a:r>
              <a:rPr kumimoji="0" lang="uk-UA" altLang="ru-RU" sz="800" b="1" i="0" u="none" strike="noStrike" cap="none" normalizeH="0" baseline="0" dirty="0" smtClean="0">
                <a:ln>
                  <a:noFill/>
                </a:ln>
                <a:effectLst>
                  <a:outerShdw blurRad="38100" dist="38100" dir="2700000" algn="tl">
                    <a:srgbClr val="000000">
                      <a:alpha val="43137"/>
                    </a:srgbClr>
                  </a:outerShdw>
                </a:effectLst>
                <a:cs typeface="Arial" pitchFamily="34" charset="0"/>
              </a:rPr>
              <a:t> </a:t>
            </a:r>
            <a:endParaRPr kumimoji="0" lang="uk-UA" altLang="ru-RU" sz="1800" b="1" i="0" u="none" strike="noStrike" cap="none" normalizeH="0" baseline="0" dirty="0" smtClean="0">
              <a:ln>
                <a:noFill/>
              </a:ln>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свобождение Украины"/>
          <p:cNvPicPr/>
          <p:nvPr/>
        </p:nvPicPr>
        <p:blipFill>
          <a:blip r:embed="rId2" cstate="print"/>
          <a:srcRect/>
          <a:stretch>
            <a:fillRect/>
          </a:stretch>
        </p:blipFill>
        <p:spPr bwMode="auto">
          <a:xfrm>
            <a:off x="899592" y="260648"/>
            <a:ext cx="7488832" cy="3816424"/>
          </a:xfrm>
          <a:prstGeom prst="rect">
            <a:avLst/>
          </a:prstGeom>
          <a:noFill/>
          <a:ln w="9525">
            <a:noFill/>
            <a:miter lim="800000"/>
            <a:headEnd/>
            <a:tailEnd/>
          </a:ln>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1" name="Rectangle 3"/>
          <p:cNvSpPr>
            <a:spLocks noChangeArrowheads="1"/>
          </p:cNvSpPr>
          <p:nvPr/>
        </p:nvSpPr>
        <p:spPr bwMode="auto">
          <a:xfrm>
            <a:off x="323528" y="4323293"/>
            <a:ext cx="849694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rPr>
              <a:t>Пере</a:t>
            </a:r>
            <a:r>
              <a:rPr kumimoji="0" lang="uk-UA" sz="32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rPr>
              <a:t>мога</a:t>
            </a:r>
            <a:r>
              <a:rPr kumimoji="0" lang="uk-UA" sz="3200" b="1" i="0" u="none" strike="noStrike" cap="none" normalizeH="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rPr>
              <a:t> радянського війська</a:t>
            </a:r>
            <a:r>
              <a:rPr kumimoji="0" lang="ru-RU" sz="32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rPr>
              <a:t> </a:t>
            </a:r>
            <a:r>
              <a:rPr kumimoji="0" lang="ru-RU" sz="32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rPr>
              <a:t>під</a:t>
            </a:r>
            <a:r>
              <a:rPr kumimoji="0" lang="ru-RU" sz="32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rPr>
              <a:t> Курськом поклала початок</a:t>
            </a:r>
            <a:r>
              <a:rPr kumimoji="0" lang="ru-RU" sz="3200" b="1" i="0" u="none" strike="noStrike" cap="none" normalizeH="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rPr>
              <a:t> </a:t>
            </a:r>
            <a:r>
              <a:rPr kumimoji="0" lang="ru-RU" sz="32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rPr>
              <a:t>літнєму наступу Червоної</a:t>
            </a:r>
            <a:r>
              <a:rPr kumimoji="0" lang="ru-RU" sz="3200" b="1" i="0" u="none" strike="noStrike" cap="none" normalizeH="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rPr>
              <a:t> </a:t>
            </a:r>
            <a:r>
              <a:rPr kumimoji="0" lang="ru-RU" sz="32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rPr>
              <a:t>Армії, яке розгорнулося на фронті до 2 тис. км.</a:t>
            </a:r>
            <a:endParaRPr kumimoji="0" lang="ru-RU"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5226784"/>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a:t>
            </a:r>
            <a:endParaRPr kumimoji="0" lang="ru-RU" sz="3200" b="1" i="0" u="none" strike="noStrike" cap="none" normalizeH="0" baseline="0" dirty="0" smtClean="0">
              <a:ln>
                <a:noFill/>
              </a:ln>
              <a:solidFill>
                <a:schemeClr val="tx1"/>
              </a:solidFill>
              <a:effectLst>
                <a:outerShdw blurRad="38100" dist="38100" dir="2700000" algn="tl">
                  <a:srgbClr val="000000">
                    <a:alpha val="43137"/>
                  </a:srgbClr>
                </a:outerShdw>
              </a:effectLst>
            </a:endParaRPr>
          </a:p>
        </p:txBody>
      </p:sp>
      <p:pic>
        <p:nvPicPr>
          <p:cNvPr id="32770" name="Picture 2" descr="C:\Documents and Settings\1\Рабочий стол\Освобождение украины\i_010.jpg"/>
          <p:cNvPicPr>
            <a:picLocks noChangeAspect="1" noChangeArrowheads="1"/>
          </p:cNvPicPr>
          <p:nvPr/>
        </p:nvPicPr>
        <p:blipFill>
          <a:blip r:embed="rId2" cstate="print"/>
          <a:srcRect/>
          <a:stretch>
            <a:fillRect/>
          </a:stretch>
        </p:blipFill>
        <p:spPr bwMode="auto">
          <a:xfrm>
            <a:off x="1331640" y="188640"/>
            <a:ext cx="6480720" cy="3800582"/>
          </a:xfrm>
          <a:prstGeom prst="rect">
            <a:avLst/>
          </a:prstGeom>
          <a:noFill/>
        </p:spPr>
      </p:pic>
      <p:sp>
        <p:nvSpPr>
          <p:cNvPr id="2" name="Rectangle 1"/>
          <p:cNvSpPr>
            <a:spLocks noChangeArrowheads="1"/>
          </p:cNvSpPr>
          <p:nvPr/>
        </p:nvSpPr>
        <p:spPr bwMode="auto">
          <a:xfrm>
            <a:off x="61405" y="4040881"/>
            <a:ext cx="9144000" cy="2734734"/>
          </a:xfrm>
          <a:prstGeom prst="rect">
            <a:avLst/>
          </a:prstGeom>
          <a:solidFill>
            <a:schemeClr val="tx1">
              <a:lumMod val="50000"/>
              <a:alpha val="82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000" b="1" i="0" u="none" strike="noStrike" cap="none" normalizeH="0" baseline="0" dirty="0" smtClean="0">
                <a:ln>
                  <a:noFill/>
                </a:ln>
                <a:effectLst>
                  <a:outerShdw blurRad="38100" dist="38100" dir="2700000" algn="tl">
                    <a:srgbClr val="000000">
                      <a:alpha val="43137"/>
                    </a:srgbClr>
                  </a:outerShdw>
                </a:effectLst>
                <a:cs typeface="Arial" pitchFamily="34" charset="0"/>
              </a:rPr>
              <a:t>Разом з тим необхідно відзначити, що наступали в Донбасі війська Південного і Південно-Західного фронтів зазнали великих труднощів. Через їх швидкого просування комунікації сильно розтяглися, автотранспорту не вистачало, а залізничні колії виявлялися майже всюди зруйнованими. У цій складній обстановці велику допомогу військам надавало населення Донбасу. Сотні тисяч звільнених з фашистської окупації радянських людей допомагали відновлювати дороги, мости і зв'язок, ремонтували бойову техніку, доставляли боєприпаси та інші засоби матеріального забезпечення, доглядали за пораненими</a:t>
            </a:r>
            <a:r>
              <a:rPr kumimoji="0" lang="uk-UA" altLang="ru-RU" sz="700" b="1" i="0" u="none" strike="noStrike" cap="none" normalizeH="0" baseline="0" dirty="0" smtClean="0">
                <a:ln>
                  <a:noFill/>
                </a:ln>
                <a:effectLst>
                  <a:outerShdw blurRad="38100" dist="38100" dir="2700000" algn="tl">
                    <a:srgbClr val="000000">
                      <a:alpha val="43137"/>
                    </a:srgbClr>
                  </a:outerShdw>
                </a:effectLst>
                <a:cs typeface="Arial" pitchFamily="34" charset="0"/>
              </a:rPr>
              <a:t> </a:t>
            </a:r>
            <a:endParaRPr kumimoji="0" lang="uk-UA" altLang="ru-RU" sz="1600" b="1" i="0" u="none" strike="noStrike" cap="none" normalizeH="0" baseline="0" dirty="0" smtClean="0">
              <a:ln>
                <a:noFill/>
              </a:ln>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1\Рабочий стол\Освобождение украины\photo343.jpg"/>
          <p:cNvPicPr>
            <a:picLocks noChangeAspect="1" noChangeArrowheads="1"/>
          </p:cNvPicPr>
          <p:nvPr/>
        </p:nvPicPr>
        <p:blipFill>
          <a:blip r:embed="rId2" cstate="print"/>
          <a:srcRect/>
          <a:stretch>
            <a:fillRect/>
          </a:stretch>
        </p:blipFill>
        <p:spPr bwMode="auto">
          <a:xfrm>
            <a:off x="1475656" y="260648"/>
            <a:ext cx="6192688" cy="3778709"/>
          </a:xfrm>
          <a:prstGeom prst="rect">
            <a:avLst/>
          </a:prstGeom>
          <a:noFill/>
        </p:spPr>
      </p:pic>
      <p:sp>
        <p:nvSpPr>
          <p:cNvPr id="2" name="Прямоугольник 1"/>
          <p:cNvSpPr/>
          <p:nvPr/>
        </p:nvSpPr>
        <p:spPr>
          <a:xfrm>
            <a:off x="0" y="4026456"/>
            <a:ext cx="9144000" cy="2831544"/>
          </a:xfrm>
          <a:prstGeom prst="rect">
            <a:avLst/>
          </a:prstGeom>
        </p:spPr>
        <p:txBody>
          <a:bodyPr wrap="square">
            <a:spAutoFit/>
          </a:bodyPr>
          <a:lstStyle/>
          <a:p>
            <a:pPr algn="ctr"/>
            <a:r>
              <a:rPr lang="ru-RU" dirty="0">
                <a:effectLst>
                  <a:outerShdw blurRad="38100" dist="38100" dir="2700000" algn="tl">
                    <a:srgbClr val="000000">
                      <a:alpha val="43137"/>
                    </a:srgbClr>
                  </a:outerShdw>
                </a:effectLst>
              </a:rPr>
              <a:t/>
            </a:r>
            <a:br>
              <a:rPr lang="ru-RU" dirty="0">
                <a:effectLst>
                  <a:outerShdw blurRad="38100" dist="38100" dir="2700000" algn="tl">
                    <a:srgbClr val="000000">
                      <a:alpha val="43137"/>
                    </a:srgbClr>
                  </a:outerShdw>
                </a:effectLst>
              </a:rPr>
            </a:br>
            <a:r>
              <a:rPr lang="ru-RU" sz="2000" b="1" dirty="0">
                <a:effectLst>
                  <a:outerShdw blurRad="38100" dist="38100" dir="2700000" algn="tl">
                    <a:srgbClr val="000000">
                      <a:alpha val="43137"/>
                    </a:srgbClr>
                  </a:outerShdw>
                </a:effectLst>
              </a:rPr>
              <a:t>ДО 15 вересня </a:t>
            </a:r>
            <a:r>
              <a:rPr lang="ru-RU" sz="2000" b="1" dirty="0" err="1">
                <a:effectLst>
                  <a:outerShdw blurRad="38100" dist="38100" dir="2700000" algn="tl">
                    <a:srgbClr val="000000">
                      <a:alpha val="43137"/>
                    </a:srgbClr>
                  </a:outerShdw>
                </a:effectLst>
              </a:rPr>
              <a:t>Південно-Західний</a:t>
            </a:r>
            <a:r>
              <a:rPr lang="ru-RU" sz="2000" b="1" dirty="0">
                <a:effectLst>
                  <a:outerShdw blurRad="38100" dist="38100" dir="2700000" algn="tl">
                    <a:srgbClr val="000000">
                      <a:alpha val="43137"/>
                    </a:srgbClr>
                  </a:outerShdw>
                </a:effectLst>
              </a:rPr>
              <a:t> і </a:t>
            </a:r>
            <a:r>
              <a:rPr lang="ru-RU" sz="2000" b="1" dirty="0" err="1">
                <a:effectLst>
                  <a:outerShdw blurRad="38100" dist="38100" dir="2700000" algn="tl">
                    <a:srgbClr val="000000">
                      <a:alpha val="43137"/>
                    </a:srgbClr>
                  </a:outerShdw>
                </a:effectLst>
              </a:rPr>
              <a:t>Південний</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фронти</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вийшли</a:t>
            </a:r>
            <a:r>
              <a:rPr lang="ru-RU" sz="2000" b="1" dirty="0">
                <a:effectLst>
                  <a:outerShdw blurRad="38100" dist="38100" dir="2700000" algn="tl">
                    <a:srgbClr val="000000">
                      <a:alpha val="43137"/>
                    </a:srgbClr>
                  </a:outerShdw>
                </a:effectLst>
              </a:rPr>
              <a:t> на </a:t>
            </a:r>
            <a:r>
              <a:rPr lang="ru-RU" sz="2000" b="1" dirty="0" err="1">
                <a:effectLst>
                  <a:outerShdw blurRad="38100" dist="38100" dir="2700000" algn="tl">
                    <a:srgbClr val="000000">
                      <a:alpha val="43137"/>
                    </a:srgbClr>
                  </a:outerShdw>
                </a:effectLst>
              </a:rPr>
              <a:t>лінію</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Лозова</a:t>
            </a:r>
            <a:r>
              <a:rPr lang="ru-RU" sz="2000" b="1" dirty="0">
                <a:effectLst>
                  <a:outerShdw blurRad="38100" dist="38100" dir="2700000" algn="tl">
                    <a:srgbClr val="000000">
                      <a:alpha val="43137"/>
                    </a:srgbClr>
                  </a:outerShdw>
                </a:effectLst>
              </a:rPr>
              <a:t>, Чаплине, Гуля </a:t>
            </a:r>
            <a:r>
              <a:rPr lang="ru-RU" sz="2000" b="1" dirty="0" err="1">
                <a:effectLst>
                  <a:outerShdw blurRad="38100" dist="38100" dir="2700000" algn="tl">
                    <a:srgbClr val="000000">
                      <a:alpha val="43137"/>
                    </a:srgbClr>
                  </a:outerShdw>
                </a:effectLst>
              </a:rPr>
              <a:t>Успішний</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наступ</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радянських</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військ</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загрожувало</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розвалом</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всього</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південного</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крила</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німецького</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Східного</a:t>
            </a:r>
            <a:r>
              <a:rPr lang="ru-RU" sz="2000" b="1" dirty="0">
                <a:effectLst>
                  <a:outerShdw blurRad="38100" dist="38100" dir="2700000" algn="tl">
                    <a:srgbClr val="000000">
                      <a:alpha val="43137"/>
                    </a:srgbClr>
                  </a:outerShdw>
                </a:effectLst>
              </a:rPr>
              <a:t> фронту. Гуляй-Поле, </a:t>
            </a:r>
            <a:r>
              <a:rPr lang="ru-RU" sz="2000" b="1" dirty="0" err="1">
                <a:effectLst>
                  <a:outerShdw blurRad="38100" dist="38100" dir="2700000" algn="tl">
                    <a:srgbClr val="000000">
                      <a:alpha val="43137"/>
                    </a:srgbClr>
                  </a:outerShdw>
                </a:effectLst>
              </a:rPr>
              <a:t>Таганрозька</a:t>
            </a:r>
            <a:r>
              <a:rPr lang="ru-RU" sz="2000" b="1" dirty="0">
                <a:effectLst>
                  <a:outerShdw blurRad="38100" dist="38100" dir="2700000" algn="tl">
                    <a:srgbClr val="000000">
                      <a:alpha val="43137"/>
                    </a:srgbClr>
                  </a:outerShdw>
                </a:effectLst>
              </a:rPr>
              <a:t> затока. </a:t>
            </a:r>
            <a:r>
              <a:rPr lang="ru-RU" sz="2000" b="1" dirty="0" err="1">
                <a:effectLst>
                  <a:outerShdw blurRad="38100" dist="38100" dir="2700000" algn="tl">
                    <a:srgbClr val="000000">
                      <a:alpha val="43137"/>
                    </a:srgbClr>
                  </a:outerShdw>
                </a:effectLst>
              </a:rPr>
              <a:t>Відсутність</a:t>
            </a:r>
            <a:r>
              <a:rPr lang="ru-RU" sz="2000" b="1" dirty="0">
                <a:effectLst>
                  <a:outerShdw blurRad="38100" dist="38100" dir="2700000" algn="tl">
                    <a:srgbClr val="000000">
                      <a:alpha val="43137"/>
                    </a:srgbClr>
                  </a:outerShdw>
                </a:effectLst>
              </a:rPr>
              <a:t> у противника на </a:t>
            </a:r>
            <a:r>
              <a:rPr lang="ru-RU" sz="2000" b="1" dirty="0" err="1">
                <a:effectLst>
                  <a:outerShdw blurRad="38100" dist="38100" dir="2700000" algn="tl">
                    <a:srgbClr val="000000">
                      <a:alpha val="43137"/>
                    </a:srgbClr>
                  </a:outerShdw>
                </a:effectLst>
              </a:rPr>
              <a:t>Східному</a:t>
            </a:r>
            <a:r>
              <a:rPr lang="ru-RU" sz="2000" b="1" dirty="0">
                <a:effectLst>
                  <a:outerShdw blurRad="38100" dist="38100" dir="2700000" algn="tl">
                    <a:srgbClr val="000000">
                      <a:alpha val="43137"/>
                    </a:srgbClr>
                  </a:outerShdw>
                </a:effectLst>
              </a:rPr>
              <a:t> фронті великих </a:t>
            </a:r>
            <a:r>
              <a:rPr lang="ru-RU" sz="2000" b="1" dirty="0" err="1">
                <a:effectLst>
                  <a:outerShdw blurRad="38100" dist="38100" dir="2700000" algn="tl">
                    <a:srgbClr val="000000">
                      <a:alpha val="43137"/>
                    </a:srgbClr>
                  </a:outerShdw>
                </a:effectLst>
              </a:rPr>
              <a:t>резервів</a:t>
            </a:r>
            <a:r>
              <a:rPr lang="ru-RU" sz="2000" b="1" dirty="0">
                <a:effectLst>
                  <a:outerShdw blurRad="38100" dist="38100" dir="2700000" algn="tl">
                    <a:srgbClr val="000000">
                      <a:alpha val="43137"/>
                    </a:srgbClr>
                  </a:outerShdw>
                </a:effectLst>
              </a:rPr>
              <a:t> і </a:t>
            </a:r>
            <a:r>
              <a:rPr lang="ru-RU" sz="2000" b="1" dirty="0" err="1">
                <a:effectLst>
                  <a:outerShdw blurRad="38100" dist="38100" dir="2700000" algn="tl">
                    <a:srgbClr val="000000">
                      <a:alpha val="43137"/>
                    </a:srgbClr>
                  </a:outerShdw>
                </a:effectLst>
              </a:rPr>
              <a:t>скутість</a:t>
            </a:r>
            <a:r>
              <a:rPr lang="ru-RU" sz="2000" b="1" dirty="0">
                <a:effectLst>
                  <a:outerShdw blurRad="38100" dist="38100" dir="2700000" algn="tl">
                    <a:srgbClr val="000000">
                      <a:alpha val="43137"/>
                    </a:srgbClr>
                  </a:outerShdw>
                </a:effectLst>
              </a:rPr>
              <a:t> вермахту широким </a:t>
            </a:r>
            <a:r>
              <a:rPr lang="ru-RU" sz="2000" b="1" dirty="0" err="1">
                <a:effectLst>
                  <a:outerShdw blurRad="38100" dist="38100" dir="2700000" algn="tl">
                    <a:srgbClr val="000000">
                      <a:alpha val="43137"/>
                    </a:srgbClr>
                  </a:outerShdw>
                </a:effectLst>
              </a:rPr>
              <a:t>наступом</a:t>
            </a:r>
            <a:r>
              <a:rPr lang="ru-RU" sz="2000" b="1" dirty="0">
                <a:effectLst>
                  <a:outerShdw blurRad="38100" dist="38100" dir="2700000" algn="tl">
                    <a:srgbClr val="000000">
                      <a:alpha val="43137"/>
                    </a:srgbClr>
                  </a:outerShdw>
                </a:effectLst>
              </a:rPr>
              <a:t> Червоної Армії </a:t>
            </a:r>
            <a:r>
              <a:rPr lang="ru-RU" sz="2000" b="1" dirty="0" err="1">
                <a:effectLst>
                  <a:outerShdw blurRad="38100" dist="38100" dir="2700000" algn="tl">
                    <a:srgbClr val="000000">
                      <a:alpha val="43137"/>
                    </a:srgbClr>
                  </a:outerShdw>
                </a:effectLst>
              </a:rPr>
              <a:t>позбавляли</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німецько-фашистське</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командування</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можливості</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заповнити</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утворилися</a:t>
            </a:r>
            <a:r>
              <a:rPr lang="ru-RU" sz="2000" b="1" dirty="0">
                <a:effectLst>
                  <a:outerShdw blurRad="38100" dist="38100" dir="2700000" algn="tl">
                    <a:srgbClr val="000000">
                      <a:alpha val="43137"/>
                    </a:srgbClr>
                  </a:outerShdw>
                </a:effectLst>
              </a:rPr>
              <a:t> в </a:t>
            </a:r>
            <a:r>
              <a:rPr lang="ru-RU" sz="2000" b="1" dirty="0" err="1">
                <a:effectLst>
                  <a:outerShdw blurRad="38100" dist="38100" dir="2700000" algn="tl">
                    <a:srgbClr val="000000">
                      <a:alpha val="43137"/>
                    </a:srgbClr>
                  </a:outerShdw>
                </a:effectLst>
              </a:rPr>
              <a:t>стратегічному</a:t>
            </a:r>
            <a:r>
              <a:rPr lang="ru-RU" sz="2000" b="1" dirty="0">
                <a:effectLst>
                  <a:outerShdw blurRad="38100" dist="38100" dir="2700000" algn="tl">
                    <a:srgbClr val="000000">
                      <a:alpha val="43137"/>
                    </a:srgbClr>
                  </a:outerShdw>
                </a:effectLst>
              </a:rPr>
              <a:t> фронті </a:t>
            </a:r>
            <a:r>
              <a:rPr lang="ru-RU" sz="2000" b="1" dirty="0" err="1">
                <a:effectLst>
                  <a:outerShdw blurRad="38100" dist="38100" dir="2700000" algn="tl">
                    <a:srgbClr val="000000">
                      <a:alpha val="43137"/>
                    </a:srgbClr>
                  </a:outerShdw>
                </a:effectLst>
              </a:rPr>
              <a:t>розриви</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зробили</a:t>
            </a:r>
            <a:r>
              <a:rPr lang="ru-RU" sz="2000" b="1" dirty="0">
                <a:effectLst>
                  <a:outerShdw blurRad="38100" dist="38100" dir="2700000" algn="tl">
                    <a:srgbClr val="000000">
                      <a:alpha val="43137"/>
                    </a:srgbClr>
                  </a:outerShdw>
                </a:effectLst>
              </a:rPr>
              <a:t> неминучим </a:t>
            </a:r>
            <a:r>
              <a:rPr lang="ru-RU" sz="2000" b="1" dirty="0" err="1">
                <a:effectLst>
                  <a:outerShdw blurRad="38100" dist="38100" dir="2700000" algn="tl">
                    <a:srgbClr val="000000">
                      <a:alpha val="43137"/>
                    </a:srgbClr>
                  </a:outerShdw>
                </a:effectLst>
              </a:rPr>
              <a:t>подальший</a:t>
            </a:r>
            <a:r>
              <a:rPr lang="ru-RU" sz="2000" b="1" dirty="0">
                <a:effectLst>
                  <a:outerShdw blurRad="38100" dist="38100" dir="2700000" algn="tl">
                    <a:srgbClr val="000000">
                      <a:alpha val="43137"/>
                    </a:srgbClr>
                  </a:outerShdw>
                </a:effectLst>
              </a:rPr>
              <a:t> глибокий </a:t>
            </a:r>
            <a:r>
              <a:rPr lang="ru-RU" sz="2000" b="1" dirty="0" err="1">
                <a:effectLst>
                  <a:outerShdw blurRad="38100" dist="38100" dir="2700000" algn="tl">
                    <a:srgbClr val="000000">
                      <a:alpha val="43137"/>
                    </a:srgbClr>
                  </a:outerShdw>
                </a:effectLst>
              </a:rPr>
              <a:t>відхід</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групи</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армій</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Південь</a:t>
            </a:r>
            <a:r>
              <a:rPr lang="ru-RU" sz="2000" b="1" dirty="0">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1\Рабочий стол\Освобождение украины\i.jpeg123.jpeg"/>
          <p:cNvPicPr>
            <a:picLocks noChangeAspect="1" noChangeArrowheads="1"/>
          </p:cNvPicPr>
          <p:nvPr/>
        </p:nvPicPr>
        <p:blipFill>
          <a:blip r:embed="rId2" cstate="print"/>
          <a:srcRect/>
          <a:stretch>
            <a:fillRect/>
          </a:stretch>
        </p:blipFill>
        <p:spPr bwMode="auto">
          <a:xfrm>
            <a:off x="899592" y="332656"/>
            <a:ext cx="7200800" cy="4032448"/>
          </a:xfrm>
          <a:prstGeom prst="rect">
            <a:avLst/>
          </a:prstGeom>
          <a:noFill/>
        </p:spPr>
      </p:pic>
      <p:sp>
        <p:nvSpPr>
          <p:cNvPr id="2" name="Rectangle 1"/>
          <p:cNvSpPr>
            <a:spLocks noChangeArrowheads="1"/>
          </p:cNvSpPr>
          <p:nvPr/>
        </p:nvSpPr>
        <p:spPr bwMode="auto">
          <a:xfrm>
            <a:off x="0" y="4631097"/>
            <a:ext cx="9144000" cy="1903737"/>
          </a:xfrm>
          <a:prstGeom prst="rect">
            <a:avLst/>
          </a:prstGeom>
          <a:solidFill>
            <a:schemeClr val="tx1">
              <a:lumMod val="50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100" b="1" i="0" u="none" strike="noStrike" cap="none" normalizeH="0" baseline="0" dirty="0" smtClean="0">
                <a:ln>
                  <a:noFill/>
                </a:ln>
                <a:effectLst>
                  <a:outerShdw blurRad="38100" dist="38100" dir="2700000" algn="tl">
                    <a:srgbClr val="000000">
                      <a:alpha val="43137"/>
                    </a:srgbClr>
                  </a:outerShdw>
                </a:effectLst>
                <a:cs typeface="Arial" pitchFamily="34" charset="0"/>
              </a:rPr>
              <a:t>Відступаючи з Лівобережної України, гітлерівське командування здійснювало складений по рецептам тотальної війни бузувірський план повного спустошення залишеної території. Поряд з регулярними військами масове знищення мирного населення та викрадення його в Німеччину, руйнування промислових об'єктів, міст та інших населених пунктів проводили частини СС і поліці</a:t>
            </a:r>
            <a:r>
              <a:rPr kumimoji="0" lang="uk-UA" altLang="ru-RU" sz="2100" b="0" i="0" u="none" strike="noStrike" cap="none" normalizeH="0" baseline="0" dirty="0" smtClean="0">
                <a:ln>
                  <a:noFill/>
                </a:ln>
                <a:solidFill>
                  <a:srgbClr val="222222"/>
                </a:solidFill>
                <a:effectLst/>
                <a:latin typeface="inherit"/>
                <a:cs typeface="Arial" pitchFamily="34" charset="0"/>
              </a:rPr>
              <a:t>ї</a:t>
            </a:r>
            <a:r>
              <a:rPr kumimoji="0" lang="uk-UA" altLang="ru-RU" sz="800" b="0" i="0" u="none" strike="noStrike" cap="none" normalizeH="0" baseline="0" dirty="0" smtClean="0">
                <a:ln>
                  <a:noFill/>
                </a:ln>
                <a:solidFill>
                  <a:schemeClr val="tx1"/>
                </a:solidFill>
                <a:effectLst/>
                <a:latin typeface="Arial" pitchFamily="34" charset="0"/>
                <a:cs typeface="Arial" pitchFamily="34" charset="0"/>
              </a:rPr>
              <a:t> </a:t>
            </a:r>
            <a:endParaRPr kumimoji="0" lang="uk-UA"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1\Рабочий стол\Освобождение украины\Гимлер index.jpg"/>
          <p:cNvPicPr>
            <a:picLocks noChangeAspect="1" noChangeArrowheads="1"/>
          </p:cNvPicPr>
          <p:nvPr/>
        </p:nvPicPr>
        <p:blipFill>
          <a:blip r:embed="rId2" cstate="print"/>
          <a:srcRect/>
          <a:stretch>
            <a:fillRect/>
          </a:stretch>
        </p:blipFill>
        <p:spPr bwMode="auto">
          <a:xfrm>
            <a:off x="5148064" y="836712"/>
            <a:ext cx="3600400" cy="4680520"/>
          </a:xfrm>
          <a:prstGeom prst="rect">
            <a:avLst/>
          </a:prstGeom>
          <a:noFill/>
        </p:spPr>
      </p:pic>
      <p:sp>
        <p:nvSpPr>
          <p:cNvPr id="3" name="Rectangle 1"/>
          <p:cNvSpPr>
            <a:spLocks noChangeArrowheads="1"/>
          </p:cNvSpPr>
          <p:nvPr/>
        </p:nvSpPr>
        <p:spPr bwMode="auto">
          <a:xfrm>
            <a:off x="467544" y="404664"/>
            <a:ext cx="4351910" cy="5812500"/>
          </a:xfrm>
          <a:prstGeom prst="rect">
            <a:avLst/>
          </a:prstGeom>
          <a:solidFill>
            <a:schemeClr val="tx1">
              <a:lumMod val="50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000" b="1" i="0" u="none" strike="noStrike" cap="none" normalizeH="0" baseline="0" dirty="0" smtClean="0">
                <a:ln>
                  <a:noFill/>
                </a:ln>
                <a:effectLst>
                  <a:outerShdw blurRad="38100" dist="38100" dir="2700000" algn="tl">
                    <a:srgbClr val="000000">
                      <a:alpha val="43137"/>
                    </a:srgbClr>
                  </a:outerShdw>
                </a:effectLst>
                <a:cs typeface="Arial" pitchFamily="34" charset="0"/>
              </a:rPr>
              <a:t>Завдання по руйнуванню Донбасу </a:t>
            </a:r>
            <a:r>
              <a:rPr kumimoji="0" lang="uk-UA" altLang="ru-RU" sz="2000" b="1" i="0" u="none" strike="noStrike" cap="none" normalizeH="0" baseline="0" dirty="0" err="1" smtClean="0">
                <a:ln>
                  <a:noFill/>
                </a:ln>
                <a:effectLst>
                  <a:outerShdw blurRad="38100" dist="38100" dir="2700000" algn="tl">
                    <a:srgbClr val="000000">
                      <a:alpha val="43137"/>
                    </a:srgbClr>
                  </a:outerShdw>
                </a:effectLst>
                <a:cs typeface="Arial" pitchFamily="34" charset="0"/>
              </a:rPr>
              <a:t>рейхсфюрер</a:t>
            </a:r>
            <a:r>
              <a:rPr kumimoji="0" lang="uk-UA" altLang="ru-RU" sz="2000" b="1" i="0" u="none" strike="noStrike" cap="none" normalizeH="0" baseline="0" dirty="0" smtClean="0">
                <a:ln>
                  <a:noFill/>
                </a:ln>
                <a:effectLst>
                  <a:outerShdw blurRad="38100" dist="38100" dir="2700000" algn="tl">
                    <a:srgbClr val="000000">
                      <a:alpha val="43137"/>
                    </a:srgbClr>
                  </a:outerShdw>
                </a:effectLst>
                <a:cs typeface="Arial" pitchFamily="34" charset="0"/>
              </a:rPr>
              <a:t> СС Г. </a:t>
            </a:r>
            <a:r>
              <a:rPr kumimoji="0" lang="uk-UA" altLang="ru-RU" sz="2000" b="1" i="0" u="none" strike="noStrike" cap="none" normalizeH="0" baseline="0" dirty="0" err="1" smtClean="0">
                <a:ln>
                  <a:noFill/>
                </a:ln>
                <a:effectLst>
                  <a:outerShdw blurRad="38100" dist="38100" dir="2700000" algn="tl">
                    <a:srgbClr val="000000">
                      <a:alpha val="43137"/>
                    </a:srgbClr>
                  </a:outerShdw>
                </a:effectLst>
                <a:cs typeface="Arial" pitchFamily="34" charset="0"/>
              </a:rPr>
              <a:t>Гіммлер</a:t>
            </a:r>
            <a:r>
              <a:rPr kumimoji="0" lang="uk-UA" altLang="ru-RU" sz="2000" b="1" i="0" u="none" strike="noStrike" cap="none" normalizeH="0" baseline="0" dirty="0" smtClean="0">
                <a:ln>
                  <a:noFill/>
                </a:ln>
                <a:effectLst>
                  <a:outerShdw blurRad="38100" dist="38100" dir="2700000" algn="tl">
                    <a:srgbClr val="000000">
                      <a:alpha val="43137"/>
                    </a:srgbClr>
                  </a:outerShdw>
                </a:effectLst>
                <a:cs typeface="Arial" pitchFamily="34" charset="0"/>
              </a:rPr>
              <a:t> поставив своїм військам ще 7 вересня. У наказі, адресованому вищому керівництву військ СС і поліції на Україні, він вимагав: «Необхідно домагатися того, щоб при відході з районів України не залишалося жодної людини, жодної голови худоби, жодного центнера зерна, ні однієї рейки; щоб не залишилися в цілості жоден будинок, жодна шахта, яка б не була виведена на довгі роки з ладу; щоб не залишилося жодного колодязя, який би не був отруєний. Противник повинен знайти дійсно тотально спалену і зруйновану країну ... зробіть все, що в людських силах, для виконання цього ... »</a:t>
            </a:r>
            <a:r>
              <a:rPr kumimoji="0" lang="uk-UA" altLang="ru-RU" sz="700" b="1" i="0" u="none" strike="noStrike" cap="none" normalizeH="0" baseline="0" dirty="0" smtClean="0">
                <a:ln>
                  <a:noFill/>
                </a:ln>
                <a:effectLst>
                  <a:outerShdw blurRad="38100" dist="38100" dir="2700000" algn="tl">
                    <a:srgbClr val="000000">
                      <a:alpha val="43137"/>
                    </a:srgbClr>
                  </a:outerShdw>
                </a:effectLst>
                <a:cs typeface="Arial" pitchFamily="34" charset="0"/>
              </a:rPr>
              <a:t> </a:t>
            </a:r>
            <a:endParaRPr kumimoji="0" lang="uk-UA" altLang="ru-RU" sz="1600" b="1" i="0" u="none" strike="noStrike" cap="none" normalizeH="0" baseline="0" dirty="0" smtClean="0">
              <a:ln>
                <a:noFill/>
              </a:ln>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ocuments and Settings\1\Рабочий стол\Освобождение украины\s4446991.jpg"/>
          <p:cNvPicPr>
            <a:picLocks noChangeAspect="1" noChangeArrowheads="1"/>
          </p:cNvPicPr>
          <p:nvPr/>
        </p:nvPicPr>
        <p:blipFill>
          <a:blip r:embed="rId2" cstate="print"/>
          <a:srcRect/>
          <a:stretch>
            <a:fillRect/>
          </a:stretch>
        </p:blipFill>
        <p:spPr bwMode="auto">
          <a:xfrm>
            <a:off x="251520" y="332656"/>
            <a:ext cx="5715000" cy="4286250"/>
          </a:xfrm>
          <a:prstGeom prst="rect">
            <a:avLst/>
          </a:prstGeom>
          <a:noFill/>
        </p:spPr>
      </p:pic>
      <p:pic>
        <p:nvPicPr>
          <p:cNvPr id="36867" name="Picture 3" descr="C:\Documents and Settings\1\Рабочий стол\Освобождение украины\129273019.jpg"/>
          <p:cNvPicPr>
            <a:picLocks noChangeAspect="1" noChangeArrowheads="1"/>
          </p:cNvPicPr>
          <p:nvPr/>
        </p:nvPicPr>
        <p:blipFill>
          <a:blip r:embed="rId3" cstate="print"/>
          <a:srcRect/>
          <a:stretch>
            <a:fillRect/>
          </a:stretch>
        </p:blipFill>
        <p:spPr bwMode="auto">
          <a:xfrm>
            <a:off x="1043608" y="908720"/>
            <a:ext cx="6972300" cy="4392488"/>
          </a:xfrm>
          <a:prstGeom prst="rect">
            <a:avLst/>
          </a:prstGeom>
          <a:noFill/>
        </p:spPr>
      </p:pic>
      <p:pic>
        <p:nvPicPr>
          <p:cNvPr id="36868" name="Picture 4" descr="C:\Documents and Settings\1\Рабочий стол\Освобождение украины\5571.jpg"/>
          <p:cNvPicPr>
            <a:picLocks noChangeAspect="1" noChangeArrowheads="1"/>
          </p:cNvPicPr>
          <p:nvPr/>
        </p:nvPicPr>
        <p:blipFill>
          <a:blip r:embed="rId4" cstate="print"/>
          <a:srcRect/>
          <a:stretch>
            <a:fillRect/>
          </a:stretch>
        </p:blipFill>
        <p:spPr bwMode="auto">
          <a:xfrm>
            <a:off x="2843808" y="1772816"/>
            <a:ext cx="5688632" cy="43924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0" fill="hold"/>
                                        <p:tgtEl>
                                          <p:spTgt spid="36866"/>
                                        </p:tgtEl>
                                        <p:attrNameLst>
                                          <p:attrName>ppt_x</p:attrName>
                                        </p:attrNameLst>
                                      </p:cBhvr>
                                      <p:tavLst>
                                        <p:tav tm="0">
                                          <p:val>
                                            <p:strVal val="#ppt_x"/>
                                          </p:val>
                                        </p:tav>
                                        <p:tav tm="100000">
                                          <p:val>
                                            <p:strVal val="#ppt_x"/>
                                          </p:val>
                                        </p:tav>
                                      </p:tavLst>
                                    </p:anim>
                                    <p:anim calcmode="lin" valueType="num">
                                      <p:cBhvr additive="base">
                                        <p:cTn id="8" dur="50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plus(in)">
                                      <p:cBhvr>
                                        <p:cTn id="13" dur="3000"/>
                                        <p:tgtEl>
                                          <p:spTgt spid="3686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6868"/>
                                        </p:tgtEl>
                                        <p:attrNameLst>
                                          <p:attrName>style.visibility</p:attrName>
                                        </p:attrNameLst>
                                      </p:cBhvr>
                                      <p:to>
                                        <p:strVal val="visible"/>
                                      </p:to>
                                    </p:set>
                                    <p:animEffect transition="in" filter="diamond(in)">
                                      <p:cBhvr>
                                        <p:cTn id="18" dur="3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79512" y="5068634"/>
            <a:ext cx="878497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a:t>
            </a:r>
            <a:endParaRPr kumimoji="0" lang="ru-RU"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p:txBody>
      </p:sp>
      <p:pic>
        <p:nvPicPr>
          <p:cNvPr id="39938" name="Picture 2" descr="C:\Documents and Settings\1\Рабочий стол\Освобождение украины\___28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5038948" cy="3312368"/>
          </a:xfrm>
          <a:prstGeom prst="rect">
            <a:avLst/>
          </a:prstGeom>
          <a:noFill/>
        </p:spPr>
      </p:pic>
      <p:pic>
        <p:nvPicPr>
          <p:cNvPr id="39939" name="Picture 3" descr="C:\Documents and Settings\1\Рабочий стол\Освобождение украины\129272998.jpg"/>
          <p:cNvPicPr>
            <a:picLocks noChangeAspect="1" noChangeArrowheads="1"/>
          </p:cNvPicPr>
          <p:nvPr/>
        </p:nvPicPr>
        <p:blipFill>
          <a:blip r:embed="rId3" cstate="print"/>
          <a:srcRect/>
          <a:stretch>
            <a:fillRect/>
          </a:stretch>
        </p:blipFill>
        <p:spPr bwMode="auto">
          <a:xfrm>
            <a:off x="1403648" y="1052736"/>
            <a:ext cx="7178675" cy="3079105"/>
          </a:xfrm>
          <a:prstGeom prst="rect">
            <a:avLst/>
          </a:prstGeom>
          <a:noFill/>
        </p:spPr>
      </p:pic>
      <p:sp>
        <p:nvSpPr>
          <p:cNvPr id="2" name="Rectangle 1"/>
          <p:cNvSpPr>
            <a:spLocks noChangeArrowheads="1"/>
          </p:cNvSpPr>
          <p:nvPr/>
        </p:nvSpPr>
        <p:spPr bwMode="auto">
          <a:xfrm>
            <a:off x="107504" y="4523375"/>
            <a:ext cx="9036496" cy="2119181"/>
          </a:xfrm>
          <a:prstGeom prst="rect">
            <a:avLst/>
          </a:prstGeom>
          <a:solidFill>
            <a:schemeClr val="tx1">
              <a:lumMod val="50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000" b="1" i="0" u="none" strike="noStrike" cap="none" normalizeH="0" baseline="0" dirty="0" smtClean="0">
                <a:ln>
                  <a:noFill/>
                </a:ln>
                <a:effectLst>
                  <a:outerShdw blurRad="38100" dist="38100" dir="2700000" algn="tl">
                    <a:srgbClr val="000000">
                      <a:alpha val="43137"/>
                    </a:srgbClr>
                  </a:outerShdw>
                </a:effectLst>
                <a:cs typeface="Arial" pitchFamily="34" charset="0"/>
              </a:rPr>
              <a:t>Плани німецько-фашистського командування стримати наступ Червоної Армії руйнувалися на очах. У безсилій люті ворог з особливою ретельністю виконував наказ Гітлера про проведення в життя «тактики випаленої землі». Воїни наступаючих частин своїми очима бачили сліди злочинів фашистських окупантів на радянській землі, дізнавалися про них з повідомлень газет, бесід агітаторів і політпрацівників, від рідних. Це посилювало їх ненависть до загарбників, кликало на якнайшвидший розгром ворога</a:t>
            </a:r>
            <a:r>
              <a:rPr kumimoji="0" lang="uk-UA" altLang="ru-RU" sz="700" b="1" i="0" u="none" strike="noStrike" cap="none" normalizeH="0" baseline="0" dirty="0" smtClean="0">
                <a:ln>
                  <a:noFill/>
                </a:ln>
                <a:effectLst>
                  <a:outerShdw blurRad="38100" dist="38100" dir="2700000" algn="tl">
                    <a:srgbClr val="000000">
                      <a:alpha val="43137"/>
                    </a:srgbClr>
                  </a:outerShdw>
                </a:effectLst>
                <a:cs typeface="Arial" pitchFamily="34" charset="0"/>
              </a:rPr>
              <a:t> </a:t>
            </a:r>
            <a:endParaRPr kumimoji="0" lang="uk-UA" altLang="ru-RU" sz="1600" b="1" i="0" u="none" strike="noStrike" cap="none" normalizeH="0" baseline="0" dirty="0" smtClean="0">
              <a:ln>
                <a:noFill/>
              </a:ln>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plus(in)">
                                      <p:cBhvr>
                                        <p:cTn id="7" dur="50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strips(downLeft)">
                                      <p:cBhvr>
                                        <p:cTn id="12" dur="5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251520" y="112855"/>
            <a:ext cx="835292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uk-UA" sz="2400" b="1" dirty="0">
                <a:effectLst>
                  <a:outerShdw blurRad="38100" dist="38100" dir="2700000" algn="tl">
                    <a:srgbClr val="000000">
                      <a:alpha val="43137"/>
                    </a:srgbClr>
                  </a:outerShdw>
                </a:effectLst>
              </a:rPr>
              <a:t>ОКВ після поразки під Курськом і провалу операції «Цитадель» вирішило перейти до оборони на всьому Східному фронті. Німецько-фашистським військам було віддано наказ міцно утримувати займані </a:t>
            </a:r>
            <a:r>
              <a:rPr lang="uk-UA" sz="2400" b="1" dirty="0" err="1">
                <a:effectLst>
                  <a:outerShdw blurRad="38100" dist="38100" dir="2700000" algn="tl">
                    <a:srgbClr val="000000">
                      <a:alpha val="43137"/>
                    </a:srgbClr>
                  </a:outerShdw>
                </a:effectLst>
              </a:rPr>
              <a:t>рубежі</a:t>
            </a:r>
            <a:r>
              <a:rPr lang="uk-UA" sz="2400" b="1" dirty="0">
                <a:effectLst>
                  <a:outerShdw blurRad="38100" dist="38100" dir="2700000" algn="tl">
                    <a:srgbClr val="000000">
                      <a:alpha val="43137"/>
                    </a:srgbClr>
                  </a:outerShdw>
                </a:effectLst>
              </a:rPr>
              <a:t>. Одночасно приймалися термінові заходи до того, щоб підготувати нові оборонні </a:t>
            </a:r>
            <a:r>
              <a:rPr lang="uk-UA" sz="2400" b="1" dirty="0" err="1">
                <a:effectLst>
                  <a:outerShdw blurRad="38100" dist="38100" dir="2700000" algn="tl">
                    <a:srgbClr val="000000">
                      <a:alpha val="43137"/>
                    </a:srgbClr>
                  </a:outerShdw>
                </a:effectLst>
              </a:rPr>
              <a:t>рубежі</a:t>
            </a:r>
            <a:r>
              <a:rPr lang="uk-UA" sz="2400" b="1" dirty="0">
                <a:effectLst>
                  <a:outerShdw blurRad="38100" dist="38100" dir="2700000" algn="tl">
                    <a:srgbClr val="000000">
                      <a:alpha val="43137"/>
                    </a:srgbClr>
                  </a:outerShdw>
                </a:effectLst>
              </a:rPr>
              <a:t> в глибині. Для цього планувалося використати насамперед великі річки. Особливе значення надавалося </a:t>
            </a:r>
            <a:r>
              <a:rPr lang="uk-UA" sz="2400" b="1" dirty="0" smtClean="0">
                <a:effectLst>
                  <a:outerShdw blurRad="38100" dist="38100" dir="2700000" algn="tl">
                    <a:srgbClr val="000000">
                      <a:alpha val="43137"/>
                    </a:srgbClr>
                  </a:outerShdw>
                </a:effectLst>
              </a:rPr>
              <a:t>Дніпру</a:t>
            </a:r>
            <a:r>
              <a:rPr lang="uk-UA" sz="2400" dirty="0" smtClean="0">
                <a:effectLst>
                  <a:outerShdw blurRad="38100" dist="38100" dir="2700000" algn="tl">
                    <a:srgbClr val="000000">
                      <a:alpha val="43137"/>
                    </a:srgbClr>
                  </a:outerShdw>
                </a:effectLst>
              </a:rPr>
              <a:t>. </a:t>
            </a:r>
            <a:r>
              <a:rPr lang="uk-UA" sz="2400" b="1" dirty="0" smtClean="0">
                <a:effectLst>
                  <a:outerShdw blurRad="38100" dist="38100" dir="2700000" algn="tl">
                    <a:srgbClr val="000000">
                      <a:alpha val="43137"/>
                    </a:srgbClr>
                  </a:outerShdw>
                </a:effectLst>
              </a:rPr>
              <a:t>Широка</a:t>
            </a:r>
            <a:r>
              <a:rPr lang="uk-UA" sz="2400" b="1" dirty="0">
                <a:effectLst>
                  <a:outerShdw blurRad="38100" dist="38100" dir="2700000" algn="tl">
                    <a:srgbClr val="000000">
                      <a:alpha val="43137"/>
                    </a:srgbClr>
                  </a:outerShdw>
                </a:effectLst>
              </a:rPr>
              <a:t>, глибока, ріка з високим правим берегом представляла серйозну природну перешкоду для наступаючих зі сходу військ. На думку німецько-фашистського командування, вона повинна була стати нездоланним бар'єром для Червоної Армії. «... Швидше Дніпро потече назад, ніж росіяни подолають його ...», - заявив Гітлер на одному з </a:t>
            </a:r>
            <a:r>
              <a:rPr lang="uk-UA" sz="2400" b="1" dirty="0" smtClean="0">
                <a:effectLst>
                  <a:outerShdw blurRad="38100" dist="38100" dir="2700000" algn="tl">
                    <a:srgbClr val="000000">
                      <a:alpha val="43137"/>
                    </a:srgbClr>
                  </a:outerShdw>
                </a:effectLst>
              </a:rPr>
              <a:t> партійних </a:t>
            </a:r>
            <a:r>
              <a:rPr lang="uk-UA" sz="2400" b="1" dirty="0">
                <a:effectLst>
                  <a:outerShdw blurRad="38100" dist="38100" dir="2700000" algn="tl">
                    <a:srgbClr val="000000">
                      <a:alpha val="43137"/>
                    </a:srgbClr>
                  </a:outerShdw>
                </a:effectLst>
              </a:rPr>
              <a:t>нарад в Берліні, після того як Червона Армія, здобувши перемогу під Курськом, широким фронтом розгорнула наступ на захід.</a:t>
            </a:r>
            <a:endParaRPr kumimoji="0" lang="ru-RU" sz="2800" b="1" i="0" u="none" strike="noStrike" cap="none" normalizeH="0" baseline="0" dirty="0" smtClean="0">
              <a:ln>
                <a:noFill/>
              </a:ln>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1\Рабочий стол\Освобождение украины\1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620688"/>
            <a:ext cx="3958081" cy="5654402"/>
          </a:xfrm>
          <a:prstGeom prst="rect">
            <a:avLst/>
          </a:prstGeom>
          <a:noFill/>
        </p:spPr>
      </p:pic>
      <p:sp>
        <p:nvSpPr>
          <p:cNvPr id="3" name="Rectangle 1"/>
          <p:cNvSpPr>
            <a:spLocks noChangeArrowheads="1"/>
          </p:cNvSpPr>
          <p:nvPr/>
        </p:nvSpPr>
        <p:spPr bwMode="auto">
          <a:xfrm>
            <a:off x="4716016" y="538139"/>
            <a:ext cx="4032448" cy="5781722"/>
          </a:xfrm>
          <a:prstGeom prst="rect">
            <a:avLst/>
          </a:prstGeom>
          <a:solidFill>
            <a:schemeClr val="tx1">
              <a:lumMod val="50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100" b="1" i="0" u="none" strike="noStrike" cap="none" normalizeH="0" baseline="0" dirty="0" smtClean="0">
                <a:ln>
                  <a:noFill/>
                </a:ln>
                <a:effectLst>
                  <a:outerShdw blurRad="38100" dist="38100" dir="2700000" algn="tl">
                    <a:srgbClr val="000000">
                      <a:alpha val="43137"/>
                    </a:srgbClr>
                  </a:outerShdw>
                </a:effectLst>
                <a:cs typeface="Arial" pitchFamily="34" charset="0"/>
              </a:rPr>
              <a:t>9 вересня заступник Верховного Головнокомандувача Маршал Радянського Союзу Г. К. Жуков і командуючий військами Воронезького фронту генерал армії М. Ф. Ватутін розробили план наступальної операції фронту з оволодіння столицею України - містом Києвом. Незабаром його затвердив Верховний Головнокомандувач. На підставі раніше отриманих вказівок Ставки Воронезькому фронту мали завдати удару в загальному напрямку на Київ. Основні зусилля фронт зосереджував на своєму правому крилі.</a:t>
            </a:r>
            <a:r>
              <a:rPr kumimoji="0" lang="uk-UA" altLang="ru-RU" sz="800" b="1" i="0" u="none" strike="noStrike" cap="none" normalizeH="0" baseline="0" dirty="0" smtClean="0">
                <a:ln>
                  <a:noFill/>
                </a:ln>
                <a:effectLst>
                  <a:outerShdw blurRad="38100" dist="38100" dir="2700000" algn="tl">
                    <a:srgbClr val="000000">
                      <a:alpha val="43137"/>
                    </a:srgbClr>
                  </a:outerShdw>
                </a:effectLst>
                <a:cs typeface="Arial" pitchFamily="34" charset="0"/>
              </a:rPr>
              <a:t> </a:t>
            </a:r>
            <a:endParaRPr kumimoji="0" lang="uk-UA" altLang="ru-RU" sz="1800" b="1" i="0" u="none" strike="noStrike" cap="none" normalizeH="0" baseline="0" dirty="0" smtClean="0">
              <a:ln>
                <a:noFill/>
              </a:ln>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итва за Днепр"/>
          <p:cNvPicPr/>
          <p:nvPr/>
        </p:nvPicPr>
        <p:blipFill>
          <a:blip r:embed="rId2" cstate="print"/>
          <a:srcRect/>
          <a:stretch>
            <a:fillRect/>
          </a:stretch>
        </p:blipFill>
        <p:spPr bwMode="auto">
          <a:xfrm>
            <a:off x="1115616" y="332656"/>
            <a:ext cx="6840760" cy="4032448"/>
          </a:xfrm>
          <a:prstGeom prst="rect">
            <a:avLst/>
          </a:prstGeom>
          <a:noFill/>
          <a:ln w="9525">
            <a:noFill/>
            <a:miter lim="800000"/>
            <a:headEnd/>
            <a:tailEnd/>
          </a:ln>
        </p:spPr>
      </p:pic>
      <p:sp>
        <p:nvSpPr>
          <p:cNvPr id="409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 name="Rectangle 1"/>
          <p:cNvSpPr>
            <a:spLocks noChangeArrowheads="1"/>
          </p:cNvSpPr>
          <p:nvPr/>
        </p:nvSpPr>
        <p:spPr bwMode="auto">
          <a:xfrm>
            <a:off x="611560" y="4869160"/>
            <a:ext cx="7560840" cy="1257407"/>
          </a:xfrm>
          <a:prstGeom prst="rect">
            <a:avLst/>
          </a:prstGeom>
          <a:solidFill>
            <a:schemeClr val="tx1">
              <a:lumMod val="50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100" b="1" i="0" u="none" strike="noStrike" cap="none" normalizeH="0" baseline="0" dirty="0" smtClean="0">
                <a:ln>
                  <a:noFill/>
                </a:ln>
                <a:effectLst>
                  <a:outerShdw blurRad="38100" dist="38100" dir="2700000" algn="tl">
                    <a:srgbClr val="000000">
                      <a:alpha val="43137"/>
                    </a:srgbClr>
                  </a:outerShdw>
                </a:effectLst>
                <a:cs typeface="Arial" pitchFamily="34" charset="0"/>
              </a:rPr>
              <a:t>Німецька кліка взяла курс на затяжну війну і вирішила перейти до стратегічної оборони. Особливі надії Гітлер і його генерали покладали на рубіж Дніпра, де вони розраховували зупинити просування радянських </a:t>
            </a:r>
            <a:r>
              <a:rPr kumimoji="0" lang="uk-UA" altLang="ru-RU" sz="2100" b="1" i="0" u="none" strike="noStrike" cap="none" normalizeH="0" baseline="0" dirty="0" err="1" smtClean="0">
                <a:ln>
                  <a:noFill/>
                </a:ln>
                <a:effectLst>
                  <a:outerShdw blurRad="38100" dist="38100" dir="2700000" algn="tl">
                    <a:srgbClr val="000000">
                      <a:alpha val="43137"/>
                    </a:srgbClr>
                  </a:outerShdw>
                </a:effectLst>
                <a:cs typeface="Arial" pitchFamily="34" charset="0"/>
              </a:rPr>
              <a:t>войск</a:t>
            </a:r>
            <a:r>
              <a:rPr kumimoji="0" lang="uk-UA" altLang="ru-RU" sz="800" b="1" i="0" u="none" strike="noStrike" cap="none" normalizeH="0" baseline="0" dirty="0" smtClean="0">
                <a:ln>
                  <a:noFill/>
                </a:ln>
                <a:effectLst>
                  <a:outerShdw blurRad="38100" dist="38100" dir="2700000" algn="tl">
                    <a:srgbClr val="000000">
                      <a:alpha val="43137"/>
                    </a:srgbClr>
                  </a:outerShdw>
                </a:effectLst>
                <a:cs typeface="Arial" pitchFamily="34" charset="0"/>
              </a:rPr>
              <a:t> </a:t>
            </a:r>
            <a:r>
              <a:rPr kumimoji="0" lang="uk-UA" altLang="ru-RU" sz="800" b="0" i="0" u="none" strike="noStrike" cap="none" normalizeH="0" baseline="0" dirty="0" err="1" smtClean="0">
                <a:ln>
                  <a:noFill/>
                </a:ln>
                <a:solidFill>
                  <a:schemeClr val="tx1"/>
                </a:solidFill>
                <a:effectLst/>
                <a:latin typeface="Arial" pitchFamily="34" charset="0"/>
                <a:cs typeface="Arial" pitchFamily="34" charset="0"/>
              </a:rPr>
              <a:t>кк</a:t>
            </a:r>
            <a:endParaRPr kumimoji="0" lang="uk-UA"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Битва за Днепр"/>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7624" y="188640"/>
            <a:ext cx="6696744" cy="3960440"/>
          </a:xfrm>
          <a:prstGeom prst="rect">
            <a:avLst/>
          </a:prstGeom>
          <a:noFill/>
          <a:ln w="9525">
            <a:noFill/>
            <a:miter lim="800000"/>
            <a:headEnd/>
            <a:tailEnd/>
          </a:ln>
        </p:spPr>
      </p:pic>
      <p:sp>
        <p:nvSpPr>
          <p:cNvPr id="4" name="Rectangle 1"/>
          <p:cNvSpPr>
            <a:spLocks noChangeArrowheads="1"/>
          </p:cNvSpPr>
          <p:nvPr/>
        </p:nvSpPr>
        <p:spPr bwMode="auto">
          <a:xfrm>
            <a:off x="251520" y="4437112"/>
            <a:ext cx="8568952" cy="2226903"/>
          </a:xfrm>
          <a:prstGeom prst="rect">
            <a:avLst/>
          </a:prstGeom>
          <a:solidFill>
            <a:schemeClr val="tx1">
              <a:lumMod val="50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100" b="1" i="0" u="none" strike="noStrike" cap="none" normalizeH="0" baseline="0" dirty="0" smtClean="0">
                <a:ln>
                  <a:noFill/>
                </a:ln>
                <a:effectLst>
                  <a:outerShdw blurRad="38100" dist="38100" dir="2700000" algn="tl">
                    <a:srgbClr val="000000">
                      <a:alpha val="43137"/>
                    </a:srgbClr>
                  </a:outerShdw>
                </a:effectLst>
                <a:cs typeface="Arial" pitchFamily="34" charset="0"/>
              </a:rPr>
              <a:t>Просуваючись на захід, війська Центрального фронту 21 вересня 1943 р звільнили Чернігів і з ходу приступили до форсування Дніпра на чорнобильському напрямку. Війська Воронезького, Степового і Південно-Західного фронтів також стрімко розгорнули наступ до Дніпра. Противник вживав усіх заходів до того, щоб закріпитися на правому березі Дніпра. Свою оборону на Дніпрі гітлерівці називали «великим східним валом».</a:t>
            </a:r>
            <a:r>
              <a:rPr kumimoji="0" lang="uk-UA" altLang="ru-RU" sz="800" b="1" i="0" u="none" strike="noStrike" cap="none" normalizeH="0" baseline="0" dirty="0" smtClean="0">
                <a:ln>
                  <a:noFill/>
                </a:ln>
                <a:effectLst>
                  <a:outerShdw blurRad="38100" dist="38100" dir="2700000" algn="tl">
                    <a:srgbClr val="000000">
                      <a:alpha val="43137"/>
                    </a:srgbClr>
                  </a:outerShdw>
                </a:effectLst>
                <a:cs typeface="Arial" pitchFamily="34" charset="0"/>
              </a:rPr>
              <a:t> </a:t>
            </a:r>
            <a:endParaRPr kumimoji="0" lang="uk-UA" altLang="ru-RU" sz="1800" b="1" i="0" u="none" strike="noStrike" cap="none" normalizeH="0" baseline="0" dirty="0" smtClean="0">
              <a:ln>
                <a:noFill/>
              </a:ln>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539552" y="3995678"/>
            <a:ext cx="799288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Радянське Верховне </a:t>
            </a:r>
            <a:r>
              <a:rPr kumimoji="0" lang="ru-RU" sz="2000" b="1" i="0" u="none" strike="noStrike" cap="none" normalizeH="0" baseline="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Головнокомандування</a:t>
            </a:r>
            <a:r>
              <a:rPr kumimoji="0" lang="ru-RU" sz="2000" b="1" i="0" u="none" strike="noStrike" cap="none" normalizeH="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t>
            </a:r>
            <a:r>
              <a:rPr lang="ru-RU" sz="2000" b="1" dirty="0">
                <a:effectLst>
                  <a:outerShdw blurRad="38100" dist="38100" dir="2700000" algn="tl">
                    <a:srgbClr val="000000">
                      <a:alpha val="43137"/>
                    </a:srgbClr>
                  </a:outerShdw>
                </a:effectLst>
                <a:ea typeface="Times New Roman" pitchFamily="18" charset="0"/>
                <a:cs typeface="Times New Roman" pitchFamily="18" charset="0"/>
              </a:rPr>
              <a:t>з</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серпня і до </a:t>
            </a:r>
            <a:r>
              <a:rPr kumimoji="0" lang="ru-RU" sz="2000" b="1" i="0" u="none" strike="noStrike" cap="none" normalizeH="0" baseline="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кінця</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1943 року</a:t>
            </a:r>
            <a:r>
              <a:rPr kumimoji="0" lang="ru-RU" sz="2000" b="1" i="0" u="none" strike="noStrike" cap="none" normalizeH="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провело ряд великих наступних операцій на </a:t>
            </a:r>
            <a:r>
              <a:rPr kumimoji="0" lang="ru-RU" sz="2000" b="1" i="0" u="none" strike="noStrike" cap="none" normalizeH="0" baseline="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західному</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і </a:t>
            </a:r>
            <a:r>
              <a:rPr kumimoji="0" lang="ru-RU" sz="2000" b="1" i="0" u="none" strike="noStrike" cap="none" normalizeH="0" baseline="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південно-західному</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стратегічних </a:t>
            </a:r>
            <a:r>
              <a:rPr kumimoji="0" lang="ru-RU" sz="2000" b="1" i="0" u="none" strike="noStrike" cap="none" normalizeH="0" baseline="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напрямках</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t>
            </a:r>
            <a:r>
              <a:rPr kumimoji="0" lang="ru-RU" sz="2000" b="1" i="0" u="none" strike="noStrike" cap="none" normalizeH="0" baseline="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В</a:t>
            </a:r>
            <a:r>
              <a:rPr lang="ru-RU" sz="2000" b="1" dirty="0" err="1" smtClean="0">
                <a:effectLst>
                  <a:outerShdw blurRad="38100" dist="38100" dir="2700000" algn="tl">
                    <a:srgbClr val="000000">
                      <a:alpha val="43137"/>
                    </a:srgbClr>
                  </a:outerShdw>
                </a:effectLst>
                <a:ea typeface="Times New Roman" pitchFamily="18" charset="0"/>
                <a:cs typeface="Times New Roman" pitchFamily="18" charset="0"/>
              </a:rPr>
              <a:t>о</a:t>
            </a:r>
            <a:r>
              <a:rPr kumimoji="0" lang="ru-RU" sz="2000" b="1" i="0" u="none" strike="noStrike" cap="none" normalizeH="0" baseline="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сени</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1943 року</a:t>
            </a:r>
            <a:r>
              <a:rPr kumimoji="0" lang="ru-RU" sz="2000" b="1" i="0" u="none" strike="noStrike" cap="none" normalizeH="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особливе</a:t>
            </a:r>
            <a:r>
              <a:rPr kumimoji="0" lang="ru-RU" sz="2000" b="1" i="0" u="none" strike="noStrike" cap="none" normalizeH="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t>
            </a:r>
            <a:r>
              <a:rPr kumimoji="0" lang="ru-RU" sz="2000" b="1" i="0" u="none" strike="noStrike" cap="none" normalizeH="0" baseline="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значення</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t>
            </a:r>
            <a:r>
              <a:rPr kumimoji="0" lang="ru-RU" sz="2000" b="1" i="0" u="none" strike="noStrike" cap="none" normalizeH="0" baseline="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мали</a:t>
            </a:r>
            <a:r>
              <a:rPr kumimoji="0" lang="ru-RU" sz="2000" b="1" i="0" u="none" strike="noStrike" cap="none" normalizeH="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t>
            </a:r>
            <a:r>
              <a:rPr kumimoji="0" lang="ru-RU" sz="2000" b="1" i="0" u="none" strike="noStrike" cap="none" normalizeH="0" baseline="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бойові</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t>
            </a:r>
            <a:r>
              <a:rPr kumimoji="0" lang="ru-RU" sz="2000" b="1" i="0" u="none" strike="noStrike" cap="none" normalizeH="0" baseline="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дії</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з</a:t>
            </a:r>
            <a:r>
              <a:rPr kumimoji="0" lang="ru-RU" sz="2000" b="1" i="0" u="none" strike="noStrike" cap="none" normalizeH="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t>
            </a:r>
            <a:r>
              <a:rPr kumimoji="0" lang="ru-RU" sz="2000" b="1" i="0" u="none" strike="noStrike" cap="none" normalizeH="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визволення</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t>
            </a:r>
            <a:r>
              <a:rPr kumimoji="0" lang="ru-RU" sz="2000" b="1" i="0" u="none" strike="noStrike" cap="none" normalizeH="0" baseline="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Лівобережної</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України, </a:t>
            </a:r>
            <a:r>
              <a:rPr kumimoji="0" lang="ru-RU" sz="2000" b="1" i="0" u="none" strike="noStrike" cap="none" normalizeH="0" baseline="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Донбасу</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та </a:t>
            </a:r>
            <a:r>
              <a:rPr kumimoji="0" lang="ru-RU" sz="2000" b="1" i="0" u="none" strike="noStrike" cap="none" normalizeH="0" baseline="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форсуванню</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t>
            </a:r>
            <a:r>
              <a:rPr kumimoji="0" lang="ru-RU" sz="2000" b="1" i="0" u="none" strike="noStrike" cap="none" normalizeH="0" baseline="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Дніпра</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які</a:t>
            </a:r>
            <a:r>
              <a:rPr kumimoji="0" lang="ru-RU" sz="2000" b="1" i="0" u="none" strike="noStrike" cap="none" normalizeH="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були </a:t>
            </a:r>
            <a:r>
              <a:rPr kumimoji="0" lang="ru-RU" sz="2000" b="1" i="0" u="none" strike="noStrike" cap="none" normalizeH="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проведені</a:t>
            </a:r>
            <a:r>
              <a:rPr kumimoji="0" lang="ru-RU" sz="2000" b="1" i="0" u="none" strike="noStrike" cap="none" normalizeH="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силами п</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яти фронт</a:t>
            </a:r>
            <a:r>
              <a:rPr lang="uk-UA" sz="2000" b="1" dirty="0">
                <a:effectLst>
                  <a:outerShdw blurRad="38100" dist="38100" dir="2700000" algn="tl">
                    <a:srgbClr val="000000">
                      <a:alpha val="43137"/>
                    </a:srgbClr>
                  </a:outerShdw>
                </a:effectLst>
                <a:ea typeface="Times New Roman" pitchFamily="18" charset="0"/>
                <a:cs typeface="Times New Roman" pitchFamily="18" charset="0"/>
              </a:rPr>
              <a:t>і</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в (</a:t>
            </a:r>
            <a:r>
              <a:rPr kumimoji="0" lang="ru-RU" sz="2000" b="1" i="0" u="none" strike="noStrike" cap="none" normalizeH="0" baseline="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Центральний</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t>
            </a:r>
            <a:r>
              <a:rPr kumimoji="0" lang="ru-RU" sz="2000" b="1" i="0" u="none" strike="noStrike" cap="none" normalizeH="0" baseline="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Воронежський</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t>
            </a:r>
            <a:r>
              <a:rPr kumimoji="0" lang="ru-RU" sz="2000" b="1" i="0" u="none" strike="noStrike" cap="none" normalizeH="0" baseline="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Степовий</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t>
            </a:r>
            <a:r>
              <a:rPr kumimoji="0" lang="ru-RU" sz="2000" b="1" i="0" u="none" strike="noStrike" cap="none" normalizeH="0" baseline="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Південно-Західний</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t>
            </a:r>
            <a:r>
              <a:rPr lang="ru-RU" sz="2000" b="1" dirty="0" smtClean="0">
                <a:effectLst>
                  <a:outerShdw blurRad="38100" dist="38100" dir="2700000" algn="tl">
                    <a:srgbClr val="000000">
                      <a:alpha val="43137"/>
                    </a:srgbClr>
                  </a:outerShdw>
                </a:effectLst>
                <a:ea typeface="Times New Roman" pitchFamily="18" charset="0"/>
                <a:cs typeface="Times New Roman" pitchFamily="18" charset="0"/>
              </a:rPr>
              <a:t>і </a:t>
            </a:r>
            <a:r>
              <a:rPr lang="ru-RU" sz="2000" b="1" dirty="0" err="1" smtClean="0">
                <a:effectLst>
                  <a:outerShdw blurRad="38100" dist="38100" dir="2700000" algn="tl">
                    <a:srgbClr val="000000">
                      <a:alpha val="43137"/>
                    </a:srgbClr>
                  </a:outerShdw>
                </a:effectLst>
                <a:ea typeface="Times New Roman" pitchFamily="18" charset="0"/>
                <a:cs typeface="Times New Roman" pitchFamily="18" charset="0"/>
              </a:rPr>
              <a:t>Південний</a:t>
            </a: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a:t>
            </a:r>
            <a:endParaRPr kumimoji="0" lang="ru-RU" sz="3200" b="1" i="0" u="none" strike="noStrike" cap="none" normalizeH="0" baseline="0" dirty="0" smtClean="0">
              <a:ln>
                <a:noFill/>
              </a:ln>
              <a:solidFill>
                <a:schemeClr val="tx1"/>
              </a:solidFill>
              <a:effectLst>
                <a:outerShdw blurRad="38100" dist="38100" dir="2700000" algn="tl">
                  <a:srgbClr val="000000">
                    <a:alpha val="43137"/>
                  </a:srgbClr>
                </a:outerShdw>
              </a:effectLst>
            </a:endParaRPr>
          </a:p>
        </p:txBody>
      </p:sp>
      <p:pic>
        <p:nvPicPr>
          <p:cNvPr id="4" name="Picture 2" descr="C:\Documents and Settings\1\Рабочий стол\Освобождение украины\12927307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9672" y="0"/>
            <a:ext cx="5832648" cy="3429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869160"/>
            <a:ext cx="8892480" cy="1631216"/>
          </a:xfrm>
          <a:prstGeom prst="rect">
            <a:avLst/>
          </a:prstGeom>
        </p:spPr>
        <p:txBody>
          <a:bodyPr wrap="square">
            <a:spAutoFit/>
          </a:bodyPr>
          <a:lstStyle/>
          <a:p>
            <a:pPr algn="ctr"/>
            <a:r>
              <a:rPr lang="ru-RU" sz="2000" b="1" dirty="0" smtClean="0">
                <a:effectLst>
                  <a:outerShdw blurRad="38100" dist="38100" dir="2700000" algn="tl">
                    <a:srgbClr val="000000">
                      <a:alpha val="43137"/>
                    </a:srgbClr>
                  </a:outerShdw>
                </a:effectLst>
              </a:rPr>
              <a:t>Но советские дивизии шаг за шагом теснили противника, взламывая его оборону. В ноябре центр всех событий на Днепре переместился на киевское направление, которое было важнейшим в битве за Правобережную Украину. 6 ноября столица Украины — Киев был освобожден от противника войсками 1-го Украинского фронта.</a:t>
            </a:r>
            <a:endParaRPr lang="ru-RU" sz="2000" b="1" dirty="0">
              <a:effectLst>
                <a:outerShdw blurRad="38100" dist="38100" dir="2700000" algn="tl">
                  <a:srgbClr val="000000">
                    <a:alpha val="43137"/>
                  </a:srgbClr>
                </a:outerShdw>
              </a:effectLst>
            </a:endParaRPr>
          </a:p>
        </p:txBody>
      </p:sp>
      <p:pic>
        <p:nvPicPr>
          <p:cNvPr id="41986" name="Picture 2" descr="C:\Documents and Settings\1\Рабочий стол\Освобождение украины\1381085803_kremen_osvob_1.jpg"/>
          <p:cNvPicPr>
            <a:picLocks noChangeAspect="1" noChangeArrowheads="1"/>
          </p:cNvPicPr>
          <p:nvPr/>
        </p:nvPicPr>
        <p:blipFill>
          <a:blip r:embed="rId2" cstate="print"/>
          <a:srcRect/>
          <a:stretch>
            <a:fillRect/>
          </a:stretch>
        </p:blipFill>
        <p:spPr bwMode="auto">
          <a:xfrm>
            <a:off x="1187624" y="476672"/>
            <a:ext cx="7056784" cy="403244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Documents and Settings\1\Рабочий стол\Освобождение украины\106977175_large_4140289_.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332656"/>
            <a:ext cx="7848872" cy="4176464"/>
          </a:xfrm>
          <a:prstGeom prst="rect">
            <a:avLst/>
          </a:prstGeom>
          <a:noFill/>
        </p:spPr>
      </p:pic>
      <p:sp>
        <p:nvSpPr>
          <p:cNvPr id="3" name="Rectangle 1"/>
          <p:cNvSpPr>
            <a:spLocks noChangeArrowheads="1"/>
          </p:cNvSpPr>
          <p:nvPr/>
        </p:nvSpPr>
        <p:spPr bwMode="auto">
          <a:xfrm>
            <a:off x="287524" y="4492186"/>
            <a:ext cx="8640960" cy="2226903"/>
          </a:xfrm>
          <a:prstGeom prst="rect">
            <a:avLst/>
          </a:prstGeom>
          <a:solidFill>
            <a:schemeClr val="tx1">
              <a:lumMod val="50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100" b="1" i="0" strike="noStrike" cap="none" normalizeH="0" baseline="0" dirty="0" err="1" smtClean="0">
                <a:ln>
                  <a:noFill/>
                </a:ln>
                <a:effectLst>
                  <a:outerShdw blurRad="38100" dist="38100" dir="2700000" algn="tl">
                    <a:srgbClr val="000000">
                      <a:alpha val="43137"/>
                    </a:srgbClr>
                  </a:outerShdw>
                </a:effectLst>
                <a:cs typeface="Arial" pitchFamily="34" charset="0"/>
              </a:rPr>
              <a:t>Просуваючісь</a:t>
            </a:r>
            <a:r>
              <a:rPr kumimoji="0" lang="uk-UA" altLang="ru-RU" sz="2100" b="1" i="0" strike="noStrike" cap="none" normalizeH="0" baseline="0" dirty="0" smtClean="0">
                <a:ln>
                  <a:noFill/>
                </a:ln>
                <a:effectLst>
                  <a:outerShdw blurRad="38100" dist="38100" dir="2700000" algn="tl">
                    <a:srgbClr val="000000">
                      <a:alpha val="43137"/>
                    </a:srgbClr>
                  </a:outerShdw>
                </a:effectLst>
                <a:cs typeface="Arial" pitchFamily="34" charset="0"/>
              </a:rPr>
              <a:t> на Захід, війська Центрального фронту 21 вересня 1943 р </a:t>
            </a:r>
            <a:r>
              <a:rPr kumimoji="0" lang="uk-UA" altLang="ru-RU" sz="2100" b="1" i="0" strike="noStrike" cap="none" normalizeH="0" baseline="0" dirty="0" err="1" smtClean="0">
                <a:ln>
                  <a:noFill/>
                </a:ln>
                <a:effectLst>
                  <a:outerShdw blurRad="38100" dist="38100" dir="2700000" algn="tl">
                    <a:srgbClr val="000000">
                      <a:alpha val="43137"/>
                    </a:srgbClr>
                  </a:outerShdw>
                </a:effectLst>
                <a:cs typeface="Arial" pitchFamily="34" charset="0"/>
              </a:rPr>
              <a:t>звільнілі</a:t>
            </a:r>
            <a:r>
              <a:rPr kumimoji="0" lang="uk-UA" altLang="ru-RU" sz="2100" b="1" i="0" strike="noStrike" cap="none" normalizeH="0" baseline="0" dirty="0" smtClean="0">
                <a:ln>
                  <a:noFill/>
                </a:ln>
                <a:effectLst>
                  <a:outerShdw blurRad="38100" dist="38100" dir="2700000" algn="tl">
                    <a:srgbClr val="000000">
                      <a:alpha val="43137"/>
                    </a:srgbClr>
                  </a:outerShdw>
                </a:effectLst>
                <a:cs typeface="Arial" pitchFamily="34" charset="0"/>
              </a:rPr>
              <a:t> Чернігів и з ходу приступили до форсування Дніпра на Чорнобильський напрямку. Війська Воронезького, Степового и Південно-Західного фронтів </a:t>
            </a:r>
            <a:r>
              <a:rPr kumimoji="0" lang="uk-UA" altLang="ru-RU" sz="2100" b="1" i="0" strike="noStrike" cap="none" normalizeH="0" baseline="0" dirty="0" err="1" smtClean="0">
                <a:ln>
                  <a:noFill/>
                </a:ln>
                <a:effectLst>
                  <a:outerShdw blurRad="38100" dist="38100" dir="2700000" algn="tl">
                    <a:srgbClr val="000000">
                      <a:alpha val="43137"/>
                    </a:srgbClr>
                  </a:outerShdw>
                </a:effectLst>
                <a:cs typeface="Arial" pitchFamily="34" charset="0"/>
              </a:rPr>
              <a:t>такоже</a:t>
            </a:r>
            <a:r>
              <a:rPr kumimoji="0" lang="uk-UA" altLang="ru-RU" sz="2100" b="1" i="0" strike="noStrike" cap="none" normalizeH="0" baseline="0" dirty="0" smtClean="0">
                <a:ln>
                  <a:noFill/>
                </a:ln>
                <a:effectLst>
                  <a:outerShdw blurRad="38100" dist="38100" dir="2700000" algn="tl">
                    <a:srgbClr val="000000">
                      <a:alpha val="43137"/>
                    </a:srgbClr>
                  </a:outerShdw>
                </a:effectLst>
                <a:cs typeface="Arial" pitchFamily="34" charset="0"/>
              </a:rPr>
              <a:t> Стрімко </a:t>
            </a:r>
            <a:r>
              <a:rPr kumimoji="0" lang="uk-UA" altLang="ru-RU" sz="2100" b="1" i="0" strike="noStrike" cap="none" normalizeH="0" baseline="0" dirty="0" err="1" smtClean="0">
                <a:ln>
                  <a:noFill/>
                </a:ln>
                <a:effectLst>
                  <a:outerShdw blurRad="38100" dist="38100" dir="2700000" algn="tl">
                    <a:srgbClr val="000000">
                      <a:alpha val="43137"/>
                    </a:srgbClr>
                  </a:outerShdw>
                </a:effectLst>
                <a:cs typeface="Arial" pitchFamily="34" charset="0"/>
              </a:rPr>
              <a:t>розгорнулі</a:t>
            </a:r>
            <a:r>
              <a:rPr kumimoji="0" lang="uk-UA" altLang="ru-RU" sz="2100" b="1" i="0" strike="noStrike" cap="none" normalizeH="0" baseline="0" dirty="0" smtClean="0">
                <a:ln>
                  <a:noFill/>
                </a:ln>
                <a:effectLst>
                  <a:outerShdw blurRad="38100" dist="38100" dir="2700000" algn="tl">
                    <a:srgbClr val="000000">
                      <a:alpha val="43137"/>
                    </a:srgbClr>
                  </a:outerShdw>
                </a:effectLst>
                <a:cs typeface="Arial" pitchFamily="34" charset="0"/>
              </a:rPr>
              <a:t> наступ до Дніпра. Противник вживатися усіх </a:t>
            </a:r>
            <a:r>
              <a:rPr kumimoji="0" lang="uk-UA" altLang="ru-RU" b="1" i="0" strike="noStrike" cap="none" normalizeH="0" baseline="0" dirty="0" smtClean="0">
                <a:ln>
                  <a:noFill/>
                </a:ln>
                <a:effectLst>
                  <a:outerShdw blurRad="38100" dist="38100" dir="2700000" algn="tl">
                    <a:srgbClr val="000000">
                      <a:alpha val="43137"/>
                    </a:srgbClr>
                  </a:outerShdw>
                </a:effectLst>
                <a:cs typeface="Arial" pitchFamily="34" charset="0"/>
              </a:rPr>
              <a:t>ЗАХОДІВ</a:t>
            </a:r>
            <a:r>
              <a:rPr kumimoji="0" lang="uk-UA" altLang="ru-RU" sz="2100" b="1" i="0" strike="noStrike" cap="none" normalizeH="0" baseline="0" dirty="0" smtClean="0">
                <a:ln>
                  <a:noFill/>
                </a:ln>
                <a:effectLst>
                  <a:outerShdw blurRad="38100" dist="38100" dir="2700000" algn="tl">
                    <a:srgbClr val="000000">
                      <a:alpha val="43137"/>
                    </a:srgbClr>
                  </a:outerShdw>
                </a:effectLst>
                <a:cs typeface="Arial" pitchFamily="34" charset="0"/>
              </a:rPr>
              <a:t> до того, щоб </a:t>
            </a:r>
            <a:r>
              <a:rPr kumimoji="0" lang="uk-UA" altLang="ru-RU" sz="2100" b="1" i="0" strike="noStrike" cap="none" normalizeH="0" baseline="0" dirty="0" err="1" smtClean="0">
                <a:ln>
                  <a:noFill/>
                </a:ln>
                <a:effectLst>
                  <a:outerShdw blurRad="38100" dist="38100" dir="2700000" algn="tl">
                    <a:srgbClr val="000000">
                      <a:alpha val="43137"/>
                    </a:srgbClr>
                  </a:outerShdw>
                </a:effectLst>
                <a:cs typeface="Arial" pitchFamily="34" charset="0"/>
              </a:rPr>
              <a:t>закріпітіся</a:t>
            </a:r>
            <a:r>
              <a:rPr kumimoji="0" lang="uk-UA" altLang="ru-RU" sz="2100" b="1" i="0" strike="noStrike" cap="none" normalizeH="0" baseline="0" dirty="0" smtClean="0">
                <a:ln>
                  <a:noFill/>
                </a:ln>
                <a:effectLst>
                  <a:outerShdw blurRad="38100" dist="38100" dir="2700000" algn="tl">
                    <a:srgbClr val="000000">
                      <a:alpha val="43137"/>
                    </a:srgbClr>
                  </a:outerShdw>
                </a:effectLst>
                <a:cs typeface="Arial" pitchFamily="34" charset="0"/>
              </a:rPr>
              <a:t> на правому березі Дніпра. Свою оборону на Дніпрі гітлерівці називали «великим східнім валом».</a:t>
            </a:r>
            <a:r>
              <a:rPr kumimoji="0" lang="uk-UA" altLang="ru-RU" sz="800" b="1" i="0" strike="noStrike" cap="none" normalizeH="0" baseline="0" dirty="0" smtClean="0">
                <a:ln>
                  <a:noFill/>
                </a:ln>
                <a:effectLst>
                  <a:outerShdw blurRad="38100" dist="38100" dir="2700000" algn="tl">
                    <a:srgbClr val="000000">
                      <a:alpha val="43137"/>
                    </a:srgbClr>
                  </a:outerShdw>
                </a:effectLst>
                <a:cs typeface="Arial" pitchFamily="34" charset="0"/>
              </a:rPr>
              <a:t> </a:t>
            </a:r>
            <a:endParaRPr kumimoji="0" lang="uk-UA" altLang="ru-RU" sz="1800" b="1" i="0" strike="noStrike" cap="none" normalizeH="0" baseline="0" dirty="0" smtClean="0">
              <a:ln>
                <a:noFill/>
              </a:ln>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cuments and Settings\1\Рабочий стол\Освобождение украины\86825515_a12.jpg"/>
          <p:cNvPicPr>
            <a:picLocks noChangeAspect="1" noChangeArrowheads="1"/>
          </p:cNvPicPr>
          <p:nvPr/>
        </p:nvPicPr>
        <p:blipFill>
          <a:blip r:embed="rId2" cstate="print"/>
          <a:srcRect/>
          <a:stretch>
            <a:fillRect/>
          </a:stretch>
        </p:blipFill>
        <p:spPr bwMode="auto">
          <a:xfrm>
            <a:off x="1259632" y="764704"/>
            <a:ext cx="6984776" cy="4000500"/>
          </a:xfrm>
          <a:prstGeom prst="rect">
            <a:avLst/>
          </a:prstGeom>
          <a:noFill/>
        </p:spPr>
      </p:pic>
      <p:sp>
        <p:nvSpPr>
          <p:cNvPr id="3" name="Rectangle 1"/>
          <p:cNvSpPr>
            <a:spLocks noChangeArrowheads="1"/>
          </p:cNvSpPr>
          <p:nvPr/>
        </p:nvSpPr>
        <p:spPr bwMode="auto">
          <a:xfrm>
            <a:off x="611560" y="5157192"/>
            <a:ext cx="7452320" cy="934241"/>
          </a:xfrm>
          <a:prstGeom prst="rect">
            <a:avLst/>
          </a:prstGeom>
          <a:solidFill>
            <a:schemeClr val="tx1">
              <a:lumMod val="50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100" b="1" i="0" u="none" strike="noStrike" cap="none" normalizeH="0" baseline="0" dirty="0" smtClean="0">
                <a:ln>
                  <a:noFill/>
                </a:ln>
                <a:effectLst>
                  <a:outerShdw blurRad="38100" dist="38100" dir="2700000" algn="tl">
                    <a:srgbClr val="000000">
                      <a:alpha val="43137"/>
                    </a:srgbClr>
                  </a:outerShdw>
                </a:effectLst>
                <a:cs typeface="Arial" pitchFamily="34" charset="0"/>
              </a:rPr>
              <a:t>В результаті перемоги під Курськом і виходу радянських військ до Дніпра завершився корінний перелом у ході Великої Вітчизняної війни і всієї другої світової війни.</a:t>
            </a:r>
            <a:r>
              <a:rPr kumimoji="0" lang="uk-UA" altLang="ru-RU" sz="800" b="1" i="0" u="none" strike="noStrike" cap="none" normalizeH="0" baseline="0" dirty="0" smtClean="0">
                <a:ln>
                  <a:noFill/>
                </a:ln>
                <a:effectLst>
                  <a:outerShdw blurRad="38100" dist="38100" dir="2700000" algn="tl">
                    <a:srgbClr val="000000">
                      <a:alpha val="43137"/>
                    </a:srgbClr>
                  </a:outerShdw>
                </a:effectLst>
                <a:cs typeface="Arial" pitchFamily="34" charset="0"/>
              </a:rPr>
              <a:t> </a:t>
            </a:r>
            <a:endParaRPr kumimoji="0" lang="uk-UA" altLang="ru-RU" sz="1800" b="1" i="0" u="none" strike="noStrike" cap="none" normalizeH="0" baseline="0" dirty="0" smtClean="0">
              <a:ln>
                <a:noFill/>
              </a:ln>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1\Рабочий стол\Освобождение украины\110274559_plakat3.jpg"/>
          <p:cNvPicPr>
            <a:picLocks noChangeAspect="1" noChangeArrowheads="1"/>
          </p:cNvPicPr>
          <p:nvPr/>
        </p:nvPicPr>
        <p:blipFill>
          <a:blip r:embed="rId2" cstate="print"/>
          <a:srcRect/>
          <a:stretch>
            <a:fillRect/>
          </a:stretch>
        </p:blipFill>
        <p:spPr bwMode="auto">
          <a:xfrm>
            <a:off x="323528" y="548680"/>
            <a:ext cx="4109224" cy="5976664"/>
          </a:xfrm>
          <a:prstGeom prst="rect">
            <a:avLst/>
          </a:prstGeom>
          <a:noFill/>
        </p:spPr>
      </p:pic>
      <p:pic>
        <p:nvPicPr>
          <p:cNvPr id="45059" name="Picture 3" descr="C:\Documents and Settings\1\Рабочий стол\Освобождение украины\653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5" y="548680"/>
            <a:ext cx="4148310" cy="597666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Documents and Settings\1\Рабочий стол\Освобождение украины\Саур-Могила2.jpeg"/>
          <p:cNvPicPr>
            <a:picLocks noChangeAspect="1" noChangeArrowheads="1"/>
          </p:cNvPicPr>
          <p:nvPr/>
        </p:nvPicPr>
        <p:blipFill>
          <a:blip r:embed="rId2" cstate="print"/>
          <a:srcRect/>
          <a:stretch>
            <a:fillRect/>
          </a:stretch>
        </p:blipFill>
        <p:spPr bwMode="auto">
          <a:xfrm>
            <a:off x="323528" y="332656"/>
            <a:ext cx="5080000" cy="5080000"/>
          </a:xfrm>
          <a:prstGeom prst="rect">
            <a:avLst/>
          </a:prstGeom>
          <a:noFill/>
        </p:spPr>
      </p:pic>
      <p:pic>
        <p:nvPicPr>
          <p:cNvPr id="46083" name="Picture 3" descr="C:\Documents and Settings\1\Рабочий стол\Освобождение украины\sm_users_img-225938.jpg"/>
          <p:cNvPicPr>
            <a:picLocks noChangeAspect="1" noChangeArrowheads="1"/>
          </p:cNvPicPr>
          <p:nvPr/>
        </p:nvPicPr>
        <p:blipFill>
          <a:blip r:embed="rId3" cstate="print"/>
          <a:srcRect/>
          <a:stretch>
            <a:fillRect/>
          </a:stretch>
        </p:blipFill>
        <p:spPr bwMode="auto">
          <a:xfrm>
            <a:off x="1763688" y="980728"/>
            <a:ext cx="6512272" cy="4690871"/>
          </a:xfrm>
          <a:prstGeom prst="rect">
            <a:avLst/>
          </a:prstGeom>
          <a:noFill/>
        </p:spPr>
      </p:pic>
      <p:pic>
        <p:nvPicPr>
          <p:cNvPr id="46084" name="Picture 4" descr="C:\Documents and Settings\1\Рабочий стол\Освобождение украины\0000f_reva.jpg"/>
          <p:cNvPicPr>
            <a:picLocks noChangeAspect="1" noChangeArrowheads="1"/>
          </p:cNvPicPr>
          <p:nvPr/>
        </p:nvPicPr>
        <p:blipFill>
          <a:blip r:embed="rId4" cstate="print"/>
          <a:srcRect/>
          <a:stretch>
            <a:fillRect/>
          </a:stretch>
        </p:blipFill>
        <p:spPr bwMode="auto">
          <a:xfrm>
            <a:off x="2627784" y="2060848"/>
            <a:ext cx="5878428" cy="43204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ox(in)">
                                      <p:cBhvr>
                                        <p:cTn id="7" dur="50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6083"/>
                                        </p:tgtEl>
                                        <p:attrNameLst>
                                          <p:attrName>style.visibility</p:attrName>
                                        </p:attrNameLst>
                                      </p:cBhvr>
                                      <p:to>
                                        <p:strVal val="visible"/>
                                      </p:to>
                                    </p:set>
                                    <p:anim calcmode="lin" valueType="num">
                                      <p:cBhvr>
                                        <p:cTn id="12" dur="5000" fill="hold"/>
                                        <p:tgtEl>
                                          <p:spTgt spid="46083"/>
                                        </p:tgtEl>
                                        <p:attrNameLst>
                                          <p:attrName>ppt_w</p:attrName>
                                        </p:attrNameLst>
                                      </p:cBhvr>
                                      <p:tavLst>
                                        <p:tav tm="0">
                                          <p:val>
                                            <p:strVal val="#ppt_w*0.70"/>
                                          </p:val>
                                        </p:tav>
                                        <p:tav tm="100000">
                                          <p:val>
                                            <p:strVal val="#ppt_w"/>
                                          </p:val>
                                        </p:tav>
                                      </p:tavLst>
                                    </p:anim>
                                    <p:anim calcmode="lin" valueType="num">
                                      <p:cBhvr>
                                        <p:cTn id="13" dur="5000" fill="hold"/>
                                        <p:tgtEl>
                                          <p:spTgt spid="46083"/>
                                        </p:tgtEl>
                                        <p:attrNameLst>
                                          <p:attrName>ppt_h</p:attrName>
                                        </p:attrNameLst>
                                      </p:cBhvr>
                                      <p:tavLst>
                                        <p:tav tm="0">
                                          <p:val>
                                            <p:strVal val="#ppt_h"/>
                                          </p:val>
                                        </p:tav>
                                        <p:tav tm="100000">
                                          <p:val>
                                            <p:strVal val="#ppt_h"/>
                                          </p:val>
                                        </p:tav>
                                      </p:tavLst>
                                    </p:anim>
                                    <p:animEffect transition="in" filter="fade">
                                      <p:cBhvr>
                                        <p:cTn id="14" dur="5000"/>
                                        <p:tgtEl>
                                          <p:spTgt spid="46083"/>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46084"/>
                                        </p:tgtEl>
                                        <p:attrNameLst>
                                          <p:attrName>style.visibility</p:attrName>
                                        </p:attrNameLst>
                                      </p:cBhvr>
                                      <p:to>
                                        <p:strVal val="visible"/>
                                      </p:to>
                                    </p:set>
                                    <p:anim calcmode="lin" valueType="num">
                                      <p:cBhvr additive="base">
                                        <p:cTn id="19" dur="5000" fill="hold"/>
                                        <p:tgtEl>
                                          <p:spTgt spid="46084"/>
                                        </p:tgtEl>
                                        <p:attrNameLst>
                                          <p:attrName>ppt_x</p:attrName>
                                        </p:attrNameLst>
                                      </p:cBhvr>
                                      <p:tavLst>
                                        <p:tav tm="0">
                                          <p:val>
                                            <p:strVal val="#ppt_x"/>
                                          </p:val>
                                        </p:tav>
                                        <p:tav tm="100000">
                                          <p:val>
                                            <p:strVal val="#ppt_x"/>
                                          </p:val>
                                        </p:tav>
                                      </p:tavLst>
                                    </p:anim>
                                    <p:anim calcmode="lin" valueType="num">
                                      <p:cBhvr additive="base">
                                        <p:cTn id="20" dur="5000" fill="hold"/>
                                        <p:tgtEl>
                                          <p:spTgt spid="46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7664" y="5288340"/>
            <a:ext cx="5976664" cy="1569660"/>
          </a:xfrm>
          <a:prstGeom prst="rect">
            <a:avLst/>
          </a:prstGeom>
        </p:spPr>
        <p:txBody>
          <a:bodyPr wrap="square">
            <a:spAutoFit/>
          </a:bodyPr>
          <a:lstStyle/>
          <a:p>
            <a:pPr algn="ctr"/>
            <a:r>
              <a:rPr lang="ru-RU" sz="2400" b="1" dirty="0" smtClean="0">
                <a:effectLst>
                  <a:outerShdw blurRad="38100" dist="38100" dir="2700000" algn="tl">
                    <a:srgbClr val="000000">
                      <a:alpha val="43137"/>
                    </a:srgbClr>
                  </a:outerShdw>
                </a:effectLst>
              </a:rPr>
              <a:t>13 серпня1943 року розпочалась Донбаська операція </a:t>
            </a:r>
            <a:r>
              <a:rPr lang="ru-RU" sz="2400" b="1" dirty="0" err="1" smtClean="0">
                <a:effectLst>
                  <a:outerShdw blurRad="38100" dist="38100" dir="2700000" algn="tl">
                    <a:srgbClr val="000000">
                      <a:alpha val="43137"/>
                    </a:srgbClr>
                  </a:outerShdw>
                </a:effectLst>
              </a:rPr>
              <a:t>Південно</a:t>
            </a:r>
            <a:r>
              <a:rPr lang="ru-RU" sz="2400" b="1" dirty="0" smtClean="0">
                <a:effectLst>
                  <a:outerShdw blurRad="38100" dist="38100" dir="2700000" algn="tl">
                    <a:srgbClr val="000000">
                      <a:alpha val="43137"/>
                    </a:srgbClr>
                  </a:outerShdw>
                </a:effectLst>
              </a:rPr>
              <a:t> -</a:t>
            </a:r>
            <a:r>
              <a:rPr lang="ru-RU" sz="2400" b="1" dirty="0" err="1" smtClean="0">
                <a:effectLst>
                  <a:outerShdw blurRad="38100" dist="38100" dir="2700000" algn="tl">
                    <a:srgbClr val="000000">
                      <a:alpha val="43137"/>
                    </a:srgbClr>
                  </a:outerShdw>
                </a:effectLst>
              </a:rPr>
              <a:t>Західного</a:t>
            </a:r>
            <a:r>
              <a:rPr lang="ru-RU" sz="2400" b="1" dirty="0" smtClean="0">
                <a:effectLst>
                  <a:outerShdw blurRad="38100" dist="38100" dir="2700000" algn="tl">
                    <a:srgbClr val="000000">
                      <a:alpha val="43137"/>
                    </a:srgbClr>
                  </a:outerShdw>
                </a:effectLst>
              </a:rPr>
              <a:t> и Південного фронтів. 23серпня 1943 </a:t>
            </a:r>
            <a:r>
              <a:rPr lang="ru-RU" sz="2400" b="1" dirty="0">
                <a:effectLst>
                  <a:outerShdw blurRad="38100" dist="38100" dir="2700000" algn="tl">
                    <a:srgbClr val="000000">
                      <a:alpha val="43137"/>
                    </a:srgbClr>
                  </a:outerShdw>
                </a:effectLst>
              </a:rPr>
              <a:t>р</a:t>
            </a:r>
            <a:r>
              <a:rPr lang="ru-RU" sz="2400" b="1" dirty="0" smtClean="0">
                <a:effectLst>
                  <a:outerShdw blurRad="38100" dist="38100" dir="2700000" algn="tl">
                    <a:srgbClr val="000000">
                      <a:alpha val="43137"/>
                    </a:srgbClr>
                  </a:outerShdw>
                </a:effectLst>
              </a:rPr>
              <a:t>. Радянські </a:t>
            </a:r>
            <a:r>
              <a:rPr lang="ru-RU" sz="2400" b="1" dirty="0" err="1" smtClean="0">
                <a:effectLst>
                  <a:outerShdw blurRad="38100" dist="38100" dir="2700000" algn="tl">
                    <a:srgbClr val="000000">
                      <a:alpha val="43137"/>
                    </a:srgbClr>
                  </a:outerShdw>
                </a:effectLst>
              </a:rPr>
              <a:t>війська</a:t>
            </a:r>
            <a:r>
              <a:rPr lang="ru-RU" sz="2400" b="1" dirty="0" smtClean="0">
                <a:effectLst>
                  <a:outerShdw blurRad="38100" dist="38100" dir="2700000" algn="tl">
                    <a:srgbClr val="000000">
                      <a:alpha val="43137"/>
                    </a:srgbClr>
                  </a:outerShdw>
                </a:effectLst>
              </a:rPr>
              <a:t>  визволили Харків</a:t>
            </a:r>
            <a:endParaRPr lang="ru-RU" sz="2400" b="1" dirty="0">
              <a:effectLst>
                <a:outerShdw blurRad="38100" dist="38100" dir="2700000" algn="tl">
                  <a:srgbClr val="000000">
                    <a:alpha val="43137"/>
                  </a:srgbClr>
                </a:outerShdw>
              </a:effectLst>
            </a:endParaRPr>
          </a:p>
        </p:txBody>
      </p:sp>
      <p:pic>
        <p:nvPicPr>
          <p:cNvPr id="16386" name="Picture 2" descr="C:\Documents and Settings\1\Рабочий стол\Освобождение украины\tank.jpg"/>
          <p:cNvPicPr>
            <a:picLocks noChangeAspect="1" noChangeArrowheads="1"/>
          </p:cNvPicPr>
          <p:nvPr/>
        </p:nvPicPr>
        <p:blipFill>
          <a:blip r:embed="rId2" cstate="print"/>
          <a:srcRect/>
          <a:stretch>
            <a:fillRect/>
          </a:stretch>
        </p:blipFill>
        <p:spPr bwMode="auto">
          <a:xfrm>
            <a:off x="1115616" y="188640"/>
            <a:ext cx="6821264" cy="499901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4334232"/>
            <a:ext cx="8640960" cy="2523768"/>
          </a:xfrm>
          <a:prstGeom prst="rect">
            <a:avLst/>
          </a:prstGeom>
        </p:spPr>
        <p:txBody>
          <a:bodyPr wrap="square">
            <a:spAutoFit/>
          </a:bodyPr>
          <a:lstStyle/>
          <a:p>
            <a:pPr algn="ctr"/>
            <a:r>
              <a:rPr lang="uk-UA" sz="2000" b="1" dirty="0"/>
              <a:t>Керівництво нацистської Німеччини надавало утриманню Донбасу в своїх руках винятково велике значення. І не випадково Гітлер на одній з нарад в серпні 1943 року заявив: «Виключно важливо Донецький басейн і далі утримувати в наших руках, і в той же час все, що не є настійно необхідним в Донецькій області, знищити, з тим щоб, якщо за певних умовах доведеться вимушено відійти, позбавити противника важливих економічних позицій </a:t>
            </a:r>
            <a:r>
              <a:rPr lang="uk-UA" sz="2000" dirty="0"/>
              <a:t>»</a:t>
            </a:r>
            <a:r>
              <a:rPr lang="ru-RU" sz="2000" dirty="0" smtClean="0"/>
              <a:t>.</a:t>
            </a:r>
          </a:p>
          <a:p>
            <a:endParaRPr lang="ru-RU" dirty="0"/>
          </a:p>
        </p:txBody>
      </p:sp>
      <p:pic>
        <p:nvPicPr>
          <p:cNvPr id="17411" name="Picture 3" descr="C:\Documents and Settings\1\Рабочий стол\Освобождение украины\i.jpeg"/>
          <p:cNvPicPr>
            <a:picLocks noChangeAspect="1" noChangeArrowheads="1"/>
          </p:cNvPicPr>
          <p:nvPr/>
        </p:nvPicPr>
        <p:blipFill>
          <a:blip r:embed="rId2" cstate="print"/>
          <a:srcRect/>
          <a:stretch>
            <a:fillRect/>
          </a:stretch>
        </p:blipFill>
        <p:spPr bwMode="auto">
          <a:xfrm>
            <a:off x="1331640" y="260648"/>
            <a:ext cx="6480720" cy="396193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95536" y="5072895"/>
            <a:ext cx="820891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a:t>
            </a:r>
            <a:endParaRPr kumimoji="0" lang="ru-RU" sz="32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p:txBody>
      </p:sp>
      <p:pic>
        <p:nvPicPr>
          <p:cNvPr id="1026" name="Picture 2" descr="C:\Documents and Settings\1\Рабочий стол\Освобождение украины\Gimmler_Ditrih_Gejdrih_Volyf.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5696" y="0"/>
            <a:ext cx="5472607" cy="3789040"/>
          </a:xfrm>
          <a:prstGeom prst="rect">
            <a:avLst/>
          </a:prstGeom>
          <a:noFill/>
        </p:spPr>
      </p:pic>
      <p:sp>
        <p:nvSpPr>
          <p:cNvPr id="3" name="Rectangle 2"/>
          <p:cNvSpPr>
            <a:spLocks noChangeArrowheads="1"/>
          </p:cNvSpPr>
          <p:nvPr/>
        </p:nvSpPr>
        <p:spPr bwMode="auto">
          <a:xfrm>
            <a:off x="539552" y="4182582"/>
            <a:ext cx="8208912" cy="2180736"/>
          </a:xfrm>
          <a:prstGeom prst="rect">
            <a:avLst/>
          </a:prstGeom>
          <a:solidFill>
            <a:schemeClr val="tx2">
              <a:lumMod val="50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1" i="0" u="none" strike="noStrike" cap="none" normalizeH="0" baseline="0" dirty="0" smtClean="0">
                <a:ln>
                  <a:noFill/>
                </a:ln>
                <a:effectLst/>
                <a:cs typeface="Arial" pitchFamily="34" charset="0"/>
              </a:rPr>
              <a:t>Донбаська операція почалася в той час, коли Воронезький і Степовий фронти розвивали наступ на Харків, створюючи серйозну загрозу флангу і тилу угруповання німецько-фашистських військ, що оборонялася в Донбасі. Командування вермахту докладав усіх зусиль, щоб зупинити наступ радянських військ на харківському напрямі. Туди були перекинуті 15 дивізій, в тому числі 4 танкові з Донбасу. Ослаблення діяла там угруповання противника створило сприятливі умови для наступу Червоної Армії на цій ділянці радянсько-німецького фронту</a:t>
            </a:r>
            <a:r>
              <a:rPr kumimoji="0" lang="uk-UA" altLang="ru-RU" sz="600" b="1" i="0" u="none" strike="noStrike" cap="none" normalizeH="0" baseline="0" dirty="0" smtClean="0">
                <a:ln>
                  <a:noFill/>
                </a:ln>
                <a:effectLst/>
                <a:cs typeface="Arial" pitchFamily="34" charset="0"/>
              </a:rPr>
              <a:t> </a:t>
            </a:r>
            <a:endParaRPr kumimoji="0" lang="uk-UA" altLang="ru-RU" sz="1400" b="1" i="0" u="none" strike="noStrike" cap="none" normalizeH="0" baseline="0" dirty="0" smtClean="0">
              <a:ln>
                <a:noFill/>
              </a:ln>
              <a:effectLst/>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1\Рабочий стол\Освобождение украины\ef8e27a514cft.jpg"/>
          <p:cNvPicPr>
            <a:picLocks noChangeAspect="1" noChangeArrowheads="1"/>
          </p:cNvPicPr>
          <p:nvPr/>
        </p:nvPicPr>
        <p:blipFill>
          <a:blip r:embed="rId2" cstate="print"/>
          <a:srcRect/>
          <a:stretch>
            <a:fillRect/>
          </a:stretch>
        </p:blipFill>
        <p:spPr bwMode="auto">
          <a:xfrm>
            <a:off x="1547664" y="188641"/>
            <a:ext cx="6408712" cy="3960440"/>
          </a:xfrm>
          <a:prstGeom prst="rect">
            <a:avLst/>
          </a:prstGeom>
          <a:noFill/>
        </p:spPr>
      </p:pic>
      <p:sp>
        <p:nvSpPr>
          <p:cNvPr id="3" name="Rectangle 1"/>
          <p:cNvSpPr>
            <a:spLocks noChangeArrowheads="1"/>
          </p:cNvSpPr>
          <p:nvPr/>
        </p:nvSpPr>
        <p:spPr bwMode="auto">
          <a:xfrm>
            <a:off x="467544" y="4293229"/>
            <a:ext cx="8208912" cy="2226903"/>
          </a:xfrm>
          <a:prstGeom prst="rect">
            <a:avLst/>
          </a:prstGeom>
          <a:solidFill>
            <a:schemeClr val="tx1">
              <a:lumMod val="50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100" b="1" i="0" u="none" strike="noStrike" cap="none" normalizeH="0" baseline="0" dirty="0" smtClean="0">
                <a:ln>
                  <a:noFill/>
                </a:ln>
                <a:effectLst/>
                <a:cs typeface="Arial" pitchFamily="34" charset="0"/>
              </a:rPr>
              <a:t>Ставка ВГК поставила військам Південно-Західного фронту (генерал армії Р. Я. Малиновський) завдання завдати удару з </a:t>
            </a:r>
            <a:r>
              <a:rPr kumimoji="0" lang="uk-UA" altLang="ru-RU" sz="2100" b="1" i="0" u="none" strike="noStrike" cap="none" normalizeH="0" baseline="0" dirty="0" err="1" smtClean="0">
                <a:ln>
                  <a:noFill/>
                </a:ln>
                <a:effectLst/>
                <a:cs typeface="Arial" pitchFamily="34" charset="0"/>
              </a:rPr>
              <a:t>рубежу</a:t>
            </a:r>
            <a:r>
              <a:rPr kumimoji="0" lang="uk-UA" altLang="ru-RU" sz="2100" b="1" i="0" u="none" strike="noStrike" cap="none" normalizeH="0" baseline="0" dirty="0" smtClean="0">
                <a:ln>
                  <a:noFill/>
                </a:ln>
                <a:effectLst/>
                <a:cs typeface="Arial" pitchFamily="34" charset="0"/>
              </a:rPr>
              <a:t> Ізюм, </a:t>
            </a:r>
            <a:r>
              <a:rPr kumimoji="0" lang="uk-UA" altLang="ru-RU" sz="2100" b="1" i="0" u="none" strike="noStrike" cap="none" normalizeH="0" baseline="0" dirty="0" err="1" smtClean="0">
                <a:ln>
                  <a:noFill/>
                </a:ln>
                <a:effectLst/>
                <a:cs typeface="Arial" pitchFamily="34" charset="0"/>
              </a:rPr>
              <a:t>Богородичне</a:t>
            </a:r>
            <a:r>
              <a:rPr kumimoji="0" lang="uk-UA" altLang="ru-RU" sz="2100" b="1" i="0" u="none" strike="noStrike" cap="none" normalizeH="0" baseline="0" dirty="0" smtClean="0">
                <a:ln>
                  <a:noFill/>
                </a:ln>
                <a:effectLst/>
                <a:cs typeface="Arial" pitchFamily="34" charset="0"/>
              </a:rPr>
              <a:t> в загальному напрямку на Барвінкове, Павлоград, Орєхов, розгромити протистоїть супротивника і, опанувавши кордоном Запоріжжя, Пологи, відрізати донбаської угрупованню німецько -фашистських військ шляхи відходу на захід.</a:t>
            </a:r>
            <a:r>
              <a:rPr kumimoji="0" lang="uk-UA" altLang="ru-RU" sz="800" b="1" i="0" u="none" strike="noStrike" cap="none" normalizeH="0" baseline="0" dirty="0" smtClean="0">
                <a:ln>
                  <a:noFill/>
                </a:ln>
                <a:effectLst/>
                <a:cs typeface="Arial" pitchFamily="34" charset="0"/>
              </a:rPr>
              <a:t> </a:t>
            </a:r>
            <a:endParaRPr kumimoji="0" lang="uk-UA" altLang="ru-RU" sz="1800" b="1" i="0" u="none" strike="noStrike" cap="none" normalizeH="0" baseline="0" dirty="0" smtClean="0">
              <a:ln>
                <a:noFill/>
              </a:ln>
              <a:effectLst/>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316" y="3717032"/>
            <a:ext cx="8496944" cy="3046988"/>
          </a:xfrm>
          <a:prstGeom prst="rect">
            <a:avLst/>
          </a:prstGeom>
        </p:spPr>
        <p:txBody>
          <a:bodyPr wrap="square">
            <a:spAutoFit/>
          </a:bodyPr>
          <a:lstStyle/>
          <a:p>
            <a:pPr algn="ctr"/>
            <a:r>
              <a:rPr lang="ru-RU" sz="2400" dirty="0"/>
              <a:t/>
            </a:r>
            <a:br>
              <a:rPr lang="ru-RU" sz="2400" dirty="0"/>
            </a:br>
            <a:r>
              <a:rPr lang="ru-RU" sz="2400" b="1" dirty="0" err="1">
                <a:effectLst>
                  <a:outerShdw blurRad="38100" dist="38100" dir="2700000" algn="tl">
                    <a:srgbClr val="000000">
                      <a:alpha val="43137"/>
                    </a:srgbClr>
                  </a:outerShdw>
                </a:effectLst>
              </a:rPr>
              <a:t>Війська</a:t>
            </a:r>
            <a:r>
              <a:rPr lang="ru-RU" sz="2400" b="1" dirty="0">
                <a:effectLst>
                  <a:outerShdw blurRad="38100" dist="38100" dir="2700000" algn="tl">
                    <a:srgbClr val="000000">
                      <a:alpha val="43137"/>
                    </a:srgbClr>
                  </a:outerShdw>
                </a:effectLst>
              </a:rPr>
              <a:t> Південного фронту (генерал-полковник Ф. І. </a:t>
            </a:r>
            <a:r>
              <a:rPr lang="ru-RU" sz="2400" b="1" dirty="0" err="1">
                <a:effectLst>
                  <a:outerShdw blurRad="38100" dist="38100" dir="2700000" algn="tl">
                    <a:srgbClr val="000000">
                      <a:alpha val="43137"/>
                    </a:srgbClr>
                  </a:outerShdw>
                </a:effectLst>
              </a:rPr>
              <a:t>Толбухін</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отримали</a:t>
            </a:r>
            <a:r>
              <a:rPr lang="ru-RU" sz="2400" b="1" dirty="0">
                <a:effectLst>
                  <a:outerShdw blurRad="38100" dist="38100" dir="2700000" algn="tl">
                    <a:srgbClr val="000000">
                      <a:alpha val="43137"/>
                    </a:srgbClr>
                  </a:outerShdw>
                </a:effectLst>
              </a:rPr>
              <a:t> завдання </a:t>
            </a:r>
            <a:r>
              <a:rPr lang="ru-RU" sz="2400" b="1" dirty="0" err="1">
                <a:effectLst>
                  <a:outerShdw blurRad="38100" dist="38100" dir="2700000" algn="tl">
                    <a:srgbClr val="000000">
                      <a:alpha val="43137"/>
                    </a:srgbClr>
                  </a:outerShdw>
                </a:effectLst>
              </a:rPr>
              <a:t>прорвати</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сильну</a:t>
            </a:r>
            <a:r>
              <a:rPr lang="ru-RU" sz="2400" b="1" dirty="0">
                <a:effectLst>
                  <a:outerShdw blurRad="38100" dist="38100" dir="2700000" algn="tl">
                    <a:srgbClr val="000000">
                      <a:alpha val="43137"/>
                    </a:srgbClr>
                  </a:outerShdw>
                </a:effectLst>
              </a:rPr>
              <a:t> оборону ворога на </a:t>
            </a:r>
            <a:r>
              <a:rPr lang="ru-RU" sz="2400" b="1" dirty="0" err="1">
                <a:effectLst>
                  <a:outerShdw blurRad="38100" dist="38100" dir="2700000" algn="tl">
                    <a:srgbClr val="000000">
                      <a:alpha val="43137"/>
                    </a:srgbClr>
                  </a:outerShdw>
                </a:effectLst>
              </a:rPr>
              <a:t>річці</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Міус</a:t>
            </a:r>
            <a:r>
              <a:rPr lang="ru-RU" sz="2400" b="1" dirty="0">
                <a:effectLst>
                  <a:outerShdw blurRad="38100" dist="38100" dir="2700000" algn="tl">
                    <a:srgbClr val="000000">
                      <a:alpha val="43137"/>
                    </a:srgbClr>
                  </a:outerShdw>
                </a:effectLst>
              </a:rPr>
              <a:t> і у </a:t>
            </a:r>
            <a:r>
              <a:rPr lang="ru-RU" sz="2400" b="1" dirty="0" err="1">
                <a:effectLst>
                  <a:outerShdw blurRad="38100" dist="38100" dir="2700000" algn="tl">
                    <a:srgbClr val="000000">
                      <a:alpha val="43137"/>
                    </a:srgbClr>
                  </a:outerShdw>
                </a:effectLst>
              </a:rPr>
              <a:t>взаємодії</a:t>
            </a:r>
            <a:r>
              <a:rPr lang="ru-RU" sz="2400" b="1" dirty="0">
                <a:effectLst>
                  <a:outerShdw blurRad="38100" dist="38100" dir="2700000" algn="tl">
                    <a:srgbClr val="000000">
                      <a:alpha val="43137"/>
                    </a:srgbClr>
                  </a:outerShdw>
                </a:effectLst>
              </a:rPr>
              <a:t> з </a:t>
            </a:r>
            <a:r>
              <a:rPr lang="ru-RU" sz="2400" b="1" dirty="0" err="1">
                <a:effectLst>
                  <a:outerShdw blurRad="38100" dist="38100" dir="2700000" algn="tl">
                    <a:srgbClr val="000000">
                      <a:alpha val="43137"/>
                    </a:srgbClr>
                  </a:outerShdw>
                </a:effectLst>
              </a:rPr>
              <a:t>військами</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Південно-Західного</a:t>
            </a:r>
            <a:r>
              <a:rPr lang="ru-RU" sz="2400" b="1" dirty="0">
                <a:effectLst>
                  <a:outerShdw blurRad="38100" dist="38100" dir="2700000" algn="tl">
                    <a:srgbClr val="000000">
                      <a:alpha val="43137"/>
                    </a:srgbClr>
                  </a:outerShdw>
                </a:effectLst>
              </a:rPr>
              <a:t> фронту </a:t>
            </a:r>
            <a:r>
              <a:rPr lang="ru-RU" sz="2400" b="1" dirty="0" err="1">
                <a:effectLst>
                  <a:outerShdw blurRad="38100" dist="38100" dir="2700000" algn="tl">
                    <a:srgbClr val="000000">
                      <a:alpha val="43137"/>
                    </a:srgbClr>
                  </a:outerShdw>
                </a:effectLst>
              </a:rPr>
              <a:t>розгромити</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донбаське</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угруповання</a:t>
            </a:r>
            <a:r>
              <a:rPr lang="ru-RU" sz="2400" b="1" dirty="0">
                <a:effectLst>
                  <a:outerShdw blurRad="38100" dist="38100" dir="2700000" algn="tl">
                    <a:srgbClr val="000000">
                      <a:alpha val="43137"/>
                    </a:srgbClr>
                  </a:outerShdw>
                </a:effectLst>
              </a:rPr>
              <a:t> противника, </a:t>
            </a:r>
            <a:r>
              <a:rPr lang="ru-RU" sz="2400" b="1" dirty="0" err="1">
                <a:effectLst>
                  <a:outerShdw blurRad="38100" dist="38100" dir="2700000" algn="tl">
                    <a:srgbClr val="000000">
                      <a:alpha val="43137"/>
                    </a:srgbClr>
                  </a:outerShdw>
                </a:effectLst>
              </a:rPr>
              <a:t>опанувавши</a:t>
            </a:r>
            <a:r>
              <a:rPr lang="ru-RU" sz="2400" b="1" dirty="0">
                <a:effectLst>
                  <a:outerShdw blurRad="38100" dist="38100" dir="2700000" algn="tl">
                    <a:srgbClr val="000000">
                      <a:alpha val="43137"/>
                    </a:srgbClr>
                  </a:outerShdw>
                </a:effectLst>
              </a:rPr>
              <a:t> районом </a:t>
            </a:r>
            <a:r>
              <a:rPr lang="ru-RU" sz="2400" b="1" dirty="0" err="1">
                <a:effectLst>
                  <a:outerShdw blurRad="38100" dist="38100" dir="2700000" algn="tl">
                    <a:srgbClr val="000000">
                      <a:alpha val="43137"/>
                    </a:srgbClr>
                  </a:outerShdw>
                </a:effectLst>
              </a:rPr>
              <a:t>Артемівськ</a:t>
            </a:r>
            <a:r>
              <a:rPr lang="ru-RU" sz="2400" b="1" dirty="0">
                <a:effectLst>
                  <a:outerShdw blurRad="38100" dist="38100" dir="2700000" algn="tl">
                    <a:srgbClr val="000000">
                      <a:alpha val="43137"/>
                    </a:srgbClr>
                  </a:outerShdw>
                </a:effectLst>
              </a:rPr>
              <a:t>, Таганрог, </a:t>
            </a:r>
            <a:r>
              <a:rPr lang="ru-RU" sz="2400" b="1" dirty="0" err="1">
                <a:effectLst>
                  <a:outerShdw blurRad="38100" dist="38100" dir="2700000" algn="tl">
                    <a:srgbClr val="000000">
                      <a:alpha val="43137"/>
                    </a:srgbClr>
                  </a:outerShdw>
                </a:effectLst>
              </a:rPr>
              <a:t>Красний</a:t>
            </a:r>
            <a:r>
              <a:rPr lang="ru-RU" sz="2400" b="1" dirty="0">
                <a:effectLst>
                  <a:outerShdw blurRad="38100" dist="38100" dir="2700000" algn="tl">
                    <a:srgbClr val="000000">
                      <a:alpha val="43137"/>
                    </a:srgbClr>
                  </a:outerShdw>
                </a:effectLst>
              </a:rPr>
              <a:t> Луч. </a:t>
            </a:r>
            <a:r>
              <a:rPr lang="ru-RU" sz="2400" b="1" dirty="0" err="1">
                <a:effectLst>
                  <a:outerShdw blurRad="38100" dist="38100" dir="2700000" algn="tl">
                    <a:srgbClr val="000000">
                      <a:alpha val="43137"/>
                    </a:srgbClr>
                  </a:outerShdw>
                </a:effectLst>
              </a:rPr>
              <a:t>Надалі</a:t>
            </a:r>
            <a:r>
              <a:rPr lang="ru-RU" sz="2400" b="1" dirty="0">
                <a:effectLst>
                  <a:outerShdw blurRad="38100" dist="38100" dir="2700000" algn="tl">
                    <a:srgbClr val="000000">
                      <a:alpha val="43137"/>
                    </a:srgbClr>
                  </a:outerShdw>
                </a:effectLst>
              </a:rPr>
              <a:t> фронт повинен був </a:t>
            </a:r>
            <a:r>
              <a:rPr lang="ru-RU" sz="2400" b="1" dirty="0" err="1">
                <a:effectLst>
                  <a:outerShdw blurRad="38100" dist="38100" dir="2700000" algn="tl">
                    <a:srgbClr val="000000">
                      <a:alpha val="43137"/>
                    </a:srgbClr>
                  </a:outerShdw>
                </a:effectLst>
              </a:rPr>
              <a:t>наступати</a:t>
            </a:r>
            <a:r>
              <a:rPr lang="ru-RU" sz="2400" b="1" dirty="0">
                <a:effectLst>
                  <a:outerShdw blurRad="38100" dist="38100" dir="2700000" algn="tl">
                    <a:srgbClr val="000000">
                      <a:alpha val="43137"/>
                    </a:srgbClr>
                  </a:outerShdw>
                </a:effectLst>
              </a:rPr>
              <a:t> в </a:t>
            </a:r>
            <a:r>
              <a:rPr lang="ru-RU" sz="2400" b="1" dirty="0" err="1">
                <a:effectLst>
                  <a:outerShdw blurRad="38100" dist="38100" dir="2700000" algn="tl">
                    <a:srgbClr val="000000">
                      <a:alpha val="43137"/>
                    </a:srgbClr>
                  </a:outerShdw>
                </a:effectLst>
              </a:rPr>
              <a:t>південно-західному</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напрямку</a:t>
            </a:r>
            <a:r>
              <a:rPr lang="ru-RU" sz="2400" b="1" dirty="0">
                <a:effectLst>
                  <a:outerShdw blurRad="38100" dist="38100" dir="2700000" algn="tl">
                    <a:srgbClr val="000000">
                      <a:alpha val="43137"/>
                    </a:srgbClr>
                  </a:outerShdw>
                </a:effectLst>
              </a:rPr>
              <a:t>, до гирла </a:t>
            </a:r>
            <a:r>
              <a:rPr lang="ru-RU" sz="2400" b="1" dirty="0" err="1">
                <a:effectLst>
                  <a:outerShdw blurRad="38100" dist="38100" dir="2700000" algn="tl">
                    <a:srgbClr val="000000">
                      <a:alpha val="43137"/>
                    </a:srgbClr>
                  </a:outerShdw>
                </a:effectLst>
              </a:rPr>
              <a:t>Дніпра</a:t>
            </a:r>
            <a:r>
              <a:rPr lang="ru-RU" sz="2400" b="1" dirty="0" smtClean="0">
                <a:effectLst>
                  <a:outerShdw blurRad="38100" dist="38100" dir="2700000" algn="tl">
                    <a:srgbClr val="000000">
                      <a:alpha val="43137"/>
                    </a:srgbClr>
                  </a:outerShdw>
                </a:effectLst>
              </a:rPr>
              <a:t>. </a:t>
            </a:r>
            <a:endParaRPr lang="ru-RU" sz="2400" b="1" dirty="0">
              <a:effectLst>
                <a:outerShdw blurRad="38100" dist="38100" dir="2700000" algn="tl">
                  <a:srgbClr val="000000">
                    <a:alpha val="43137"/>
                  </a:srgbClr>
                </a:outerShdw>
              </a:effectLst>
            </a:endParaRPr>
          </a:p>
        </p:txBody>
      </p:sp>
      <p:pic>
        <p:nvPicPr>
          <p:cNvPr id="3074" name="Picture 2" descr="C:\Documents and Settings\1\Рабочий стол\Освобождение украины\1296037345_sovetskie-vojjska-na-podkhode-k-stalino.jpg"/>
          <p:cNvPicPr>
            <a:picLocks noChangeAspect="1" noChangeArrowheads="1"/>
          </p:cNvPicPr>
          <p:nvPr/>
        </p:nvPicPr>
        <p:blipFill>
          <a:blip r:embed="rId2" cstate="print"/>
          <a:srcRect/>
          <a:stretch>
            <a:fillRect/>
          </a:stretch>
        </p:blipFill>
        <p:spPr bwMode="auto">
          <a:xfrm>
            <a:off x="1619672" y="188640"/>
            <a:ext cx="5898232" cy="381642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1\Рабочий стол\Освобождение украины\180_1.jpg"/>
          <p:cNvPicPr>
            <a:picLocks noChangeAspect="1" noChangeArrowheads="1"/>
          </p:cNvPicPr>
          <p:nvPr/>
        </p:nvPicPr>
        <p:blipFill>
          <a:blip r:embed="rId2" cstate="print"/>
          <a:srcRect/>
          <a:stretch>
            <a:fillRect/>
          </a:stretch>
        </p:blipFill>
        <p:spPr bwMode="auto">
          <a:xfrm>
            <a:off x="1403648" y="188640"/>
            <a:ext cx="6264696" cy="4320480"/>
          </a:xfrm>
          <a:prstGeom prst="rect">
            <a:avLst/>
          </a:prstGeom>
          <a:noFill/>
        </p:spPr>
      </p:pic>
      <p:sp>
        <p:nvSpPr>
          <p:cNvPr id="2" name="Rectangle 1"/>
          <p:cNvSpPr>
            <a:spLocks noChangeArrowheads="1"/>
          </p:cNvSpPr>
          <p:nvPr/>
        </p:nvSpPr>
        <p:spPr bwMode="auto">
          <a:xfrm>
            <a:off x="1263588" y="4509120"/>
            <a:ext cx="6588224" cy="2226903"/>
          </a:xfrm>
          <a:prstGeom prst="rect">
            <a:avLst/>
          </a:prstGeom>
          <a:solidFill>
            <a:schemeClr val="tx1">
              <a:lumMod val="50000"/>
            </a:schemeClr>
          </a:solid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100" b="1" i="0" u="none" strike="noStrike" cap="none" normalizeH="0" baseline="0" dirty="0" smtClean="0">
                <a:ln>
                  <a:noFill/>
                </a:ln>
                <a:effectLst>
                  <a:outerShdw blurRad="38100" dist="38100" dir="2700000" algn="tl">
                    <a:srgbClr val="000000">
                      <a:alpha val="43137"/>
                    </a:srgbClr>
                  </a:outerShdw>
                </a:effectLst>
                <a:cs typeface="Arial" pitchFamily="34" charset="0"/>
              </a:rPr>
              <a:t>Для проведення Донбаської операції були залучені великі сили. У складі двох фронтів налічувалося понад 1 млн. Чоловік, близько 21 тис. Гармат і мінометів (без реактивної артилерії), понад 1,2 тис. Танків і САУ, близько 1,4 тис. Літаків. Найбільш потужне угруповання була зосереджена в смузі Південно-Західного фронту.</a:t>
            </a:r>
            <a:r>
              <a:rPr kumimoji="0" lang="uk-UA" altLang="ru-RU" sz="800" b="1" i="0" u="none" strike="noStrike" cap="none" normalizeH="0" baseline="0" dirty="0" smtClean="0">
                <a:ln>
                  <a:noFill/>
                </a:ln>
                <a:effectLst>
                  <a:outerShdw blurRad="38100" dist="38100" dir="2700000" algn="tl">
                    <a:srgbClr val="000000">
                      <a:alpha val="43137"/>
                    </a:srgbClr>
                  </a:outerShdw>
                </a:effectLst>
                <a:cs typeface="Arial" pitchFamily="34" charset="0"/>
              </a:rPr>
              <a:t> </a:t>
            </a:r>
            <a:endParaRPr kumimoji="0" lang="uk-UA" altLang="ru-RU" sz="1800" b="1" i="0" u="none" strike="noStrike" cap="none" normalizeH="0" baseline="0" dirty="0" smtClean="0">
              <a:ln>
                <a:noFill/>
              </a:ln>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680</TotalTime>
  <Words>1859</Words>
  <Application>Microsoft Office PowerPoint</Application>
  <PresentationFormat>Екран (4:3)</PresentationFormat>
  <Paragraphs>34</Paragraphs>
  <Slides>34</Slides>
  <Notes>0</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34</vt:i4>
      </vt:variant>
    </vt:vector>
  </HeadingPairs>
  <TitlesOfParts>
    <vt:vector size="44" baseType="lpstr">
      <vt:lpstr>Arial</vt:lpstr>
      <vt:lpstr>Book Antiqua</vt:lpstr>
      <vt:lpstr>Calibri</vt:lpstr>
      <vt:lpstr>inherit</vt:lpstr>
      <vt:lpstr>Lucida Sans</vt:lpstr>
      <vt:lpstr>Times New Roman</vt:lpstr>
      <vt:lpstr>Wingdings</vt:lpstr>
      <vt:lpstr>Wingdings 2</vt:lpstr>
      <vt:lpstr>Wingdings 3</vt:lpstr>
      <vt:lpstr>Апекс</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Марина Олексик</dc:creator>
  <cp:lastModifiedBy>Марина Олексик</cp:lastModifiedBy>
  <cp:revision>82</cp:revision>
  <dcterms:modified xsi:type="dcterms:W3CDTF">2020-11-05T09:28:33Z</dcterms:modified>
</cp:coreProperties>
</file>