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809" r:id="rId3"/>
    <p:sldId id="810" r:id="rId4"/>
    <p:sldId id="811" r:id="rId5"/>
    <p:sldId id="813" r:id="rId6"/>
    <p:sldId id="833" r:id="rId7"/>
    <p:sldId id="814" r:id="rId8"/>
    <p:sldId id="815" r:id="rId9"/>
    <p:sldId id="816" r:id="rId10"/>
    <p:sldId id="817" r:id="rId11"/>
    <p:sldId id="819" r:id="rId12"/>
    <p:sldId id="828" r:id="rId13"/>
    <p:sldId id="829" r:id="rId14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74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3ADE4-02F0-447F-8C82-1AD077B8536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AF286-AA12-44D1-92EA-3BFE5622C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5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2879559"/>
            <a:ext cx="9906000" cy="4005431"/>
          </a:xfrm>
          <a:prstGeom prst="rect">
            <a:avLst/>
          </a:prstGeom>
          <a:gradFill>
            <a:gsLst>
              <a:gs pos="833">
                <a:schemeClr val="bg1"/>
              </a:gs>
              <a:gs pos="49000">
                <a:srgbClr val="FFFF00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8475" y="116634"/>
            <a:ext cx="5547526" cy="2595927"/>
          </a:xfrm>
        </p:spPr>
        <p:txBody>
          <a:bodyPr/>
          <a:lstStyle>
            <a:lvl1pPr algn="ctr">
              <a:defRPr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705350" y="3178175"/>
            <a:ext cx="4953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44" y="5831612"/>
            <a:ext cx="6174660" cy="991249"/>
          </a:xfrm>
          <a:prstGeom prst="rect">
            <a:avLst/>
          </a:prstGeom>
        </p:spPr>
      </p:pic>
      <p:pic>
        <p:nvPicPr>
          <p:cNvPr id="1026" name="Picture 2" descr="F:\Документи\Iнформатика\4\4 kla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571" y="210939"/>
            <a:ext cx="5079978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371475" y="6486537"/>
            <a:ext cx="173355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>
          <a:xfrm>
            <a:off x="2538413" y="6486537"/>
            <a:ext cx="2352675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61212" y="152400"/>
            <a:ext cx="2249488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12750" y="152400"/>
            <a:ext cx="6583363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2402"/>
            <a:ext cx="800735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95300" y="1241427"/>
            <a:ext cx="89154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49" y="152402"/>
            <a:ext cx="9108621" cy="563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95300" y="1241427"/>
            <a:ext cx="89154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90600" y="274637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686550" y="6191252"/>
            <a:ext cx="2682875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90601" y="6172200"/>
            <a:ext cx="4292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2"/>
            <a:ext cx="89154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533527"/>
            <a:ext cx="437515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33527"/>
            <a:ext cx="437515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613527"/>
            <a:ext cx="2311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371475" y="6486537"/>
            <a:ext cx="173355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538413" y="6486537"/>
            <a:ext cx="2352675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3938814" y="584395"/>
            <a:ext cx="5810664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8811" y="3184362"/>
            <a:ext cx="580042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2371" y="6529734"/>
            <a:ext cx="3802923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1257" y="162512"/>
            <a:ext cx="9535885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>
              <a:defRPr kumimoji="0" lang="uk-UA" sz="32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43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245" y="134284"/>
            <a:ext cx="800735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17113" y="6518003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0" i="1" dirty="0" smtClean="0">
                <a:latin typeface="+mn-lt"/>
              </a:rPr>
              <a:t>Допомога</a:t>
            </a:r>
            <a:r>
              <a:rPr lang="uk-UA" sz="1400" b="0" i="1" baseline="0" dirty="0" smtClean="0">
                <a:latin typeface="+mn-lt"/>
              </a:rPr>
              <a:t>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2050" name="Picture 2" descr="F:\Документи\Iнформатика\4\4 kla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5" y="6525342"/>
            <a:ext cx="300057" cy="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12750" y="838200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95300" y="1241427"/>
            <a:ext cx="437515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35550" y="1241427"/>
            <a:ext cx="437515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12750" y="838200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16463" y="836712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5"/>
            <a:ext cx="9906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612" y="8093"/>
            <a:ext cx="9906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41427"/>
            <a:ext cx="8915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84550" y="6553200"/>
            <a:ext cx="2311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47067" y="70212"/>
            <a:ext cx="800735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98285"/>
            <a:ext cx="105313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8662619" y="-18644"/>
            <a:ext cx="1248140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313676" y="4794323"/>
              <a:ext cx="408411" cy="615553"/>
              <a:chOff x="5585091" y="3282173"/>
              <a:chExt cx="1722792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585091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uk-UA" sz="3400" b="1" i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217113" y="6518003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0" i="1" dirty="0" smtClean="0">
                <a:latin typeface="+mn-lt"/>
              </a:rPr>
              <a:t>Допомога</a:t>
            </a:r>
            <a:r>
              <a:rPr lang="uk-UA" sz="1400" b="0" i="1" baseline="0" dirty="0" smtClean="0">
                <a:latin typeface="+mn-lt"/>
              </a:rPr>
              <a:t>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19" name="Picture 2" descr="F:\Документи\Iнформатика\4\4 klas.png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5" y="6525342"/>
            <a:ext cx="300057" cy="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49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635795" y="668803"/>
            <a:ext cx="5101885" cy="1801607"/>
          </a:xfrm>
        </p:spPr>
        <p:txBody>
          <a:bodyPr>
            <a:noAutofit/>
          </a:bodyPr>
          <a:lstStyle/>
          <a:p>
            <a:r>
              <a:rPr lang="uk-UA" sz="3600" dirty="0"/>
              <a:t>Використання логічних висловлювань з «якщо - то...»</a:t>
            </a:r>
            <a:endParaRPr lang="ru-RU" sz="3200" dirty="0">
              <a:effectLst/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02871" y="6175807"/>
            <a:ext cx="2512737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uk-UA" sz="3600" b="1" i="1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25</a:t>
            </a:r>
            <a:endParaRPr kumimoji="0" lang="uk-UA" sz="3600" b="1" i="1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AutoShape 2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електронна пошта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електронна пошта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Картинки по запросу електронна пошта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415" y="3455581"/>
            <a:ext cx="2519735" cy="2720226"/>
          </a:xfrm>
          <a:prstGeom prst="rect">
            <a:avLst/>
          </a:prstGeom>
        </p:spPr>
      </p:pic>
      <p:pic>
        <p:nvPicPr>
          <p:cNvPr id="3" name="Picture 2" descr="F:\Документи\Sait\сайт кабінет\icons\розгалуженн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778" y="3557181"/>
            <a:ext cx="2512994" cy="31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224676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ці висловлювання істинні. Проте не кожне висловлювання, утворене шляхом логічного слідування, є істинним. Поміняємо, наприклад, перші та другі частини деяких із наведених висловлювань:</a:t>
            </a:r>
          </a:p>
        </p:txBody>
      </p:sp>
      <p:pic>
        <p:nvPicPr>
          <p:cNvPr id="10" name="Picture 2" descr="https://annadannfelt.files.wordpress.com/2015/01/icons-happy-face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835" y="3782846"/>
            <a:ext cx="2878711" cy="29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277" y="3782846"/>
            <a:ext cx="4993554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Якщо </a:t>
            </a:r>
            <a:r>
              <a:rPr lang="uk-UA" sz="3600" b="1" i="1" kern="0" dirty="0">
                <a:solidFill>
                  <a:srgbClr val="FFFFFF"/>
                </a:solidFill>
              </a:rPr>
              <a:t>в хлопчика гарний настрій, </a:t>
            </a:r>
            <a:r>
              <a:rPr lang="uk-UA" sz="3600" b="1" i="1" kern="0" dirty="0">
                <a:solidFill>
                  <a:srgbClr val="FFFF00"/>
                </a:solidFill>
              </a:rPr>
              <a:t>то</a:t>
            </a:r>
            <a:r>
              <a:rPr lang="uk-UA" sz="3600" b="1" i="1" kern="0" dirty="0">
                <a:solidFill>
                  <a:srgbClr val="FFFFFF"/>
                </a:solidFill>
              </a:rPr>
              <a:t> він сміється.</a:t>
            </a:r>
          </a:p>
        </p:txBody>
      </p:sp>
    </p:spTree>
    <p:extLst>
      <p:ext uri="{BB962C8B-B14F-4D97-AF65-F5344CB8AC3E}">
        <p14:creationId xmlns:p14="http://schemas.microsoft.com/office/powerpoint/2010/main" val="11867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висловлювання хибні, бо ми не завжди сміємося, коли в нас гарний настрій. І у воді живуть не тільки риби, а й інші тварини.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05" y="2708921"/>
            <a:ext cx="9790741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Мистецтво міркувати полягає в умінні робити правильні висновки, тобто утворювати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істинні логічні слідування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098" name="Picture 2" descr="Картинки по запросу логика моз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881" y="4338276"/>
            <a:ext cx="5448891" cy="24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062" y="4309828"/>
            <a:ext cx="7340210" cy="1884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31" y="1587829"/>
            <a:ext cx="3435716" cy="2236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4869" y="4962622"/>
            <a:ext cx="468052" cy="442674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9934" y="4962622"/>
            <a:ext cx="468052" cy="442674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4663" y="4967921"/>
            <a:ext cx="468052" cy="442674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4869" y="5534786"/>
            <a:ext cx="468052" cy="442674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9934" y="5534786"/>
            <a:ext cx="468052" cy="442674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4663" y="5540085"/>
            <a:ext cx="468052" cy="442674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69004"/>
            <a:ext cx="9790740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Їжачок зібрав х маслюків та у лисичок. Прибігла білочка: «Дай мені 5 грибів, якщо зібрав більше 7, а якщо менше — то один».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06" y="1599044"/>
            <a:ext cx="6125124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Скільки грибів залишилося в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їжачка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? Складіть алгоритм розв'язування задачі. Перевірте його, якщо: 1) х = 2; у = 3; 2) х = 5; у = 4.</a:t>
            </a:r>
          </a:p>
        </p:txBody>
      </p:sp>
    </p:spTree>
    <p:extLst>
      <p:ext uri="{BB962C8B-B14F-4D97-AF65-F5344CB8AC3E}">
        <p14:creationId xmlns:p14="http://schemas.microsoft.com/office/powerpoint/2010/main" val="39410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09713"/>
            <a:ext cx="93345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715" y="1196752"/>
            <a:ext cx="4815766" cy="397031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алгоритмах із розгалуженням передбачено виконання одних команд, коли умова істинна, та інших команд — коли хибна, то таке розгалуження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повним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877" y="1306286"/>
            <a:ext cx="4588123" cy="40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2527410"/>
            <a:ext cx="9790740" cy="138499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«Сів Котигорошко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грифа</a:t>
            </a:r>
            <a:r>
              <a:rPr lang="uk-UA" sz="2800" b="1" i="1" kern="0" dirty="0">
                <a:solidFill>
                  <a:srgbClr val="FFFFFF"/>
                </a:solidFill>
              </a:rPr>
              <a:t>, — полетіли. Летять та й летять... Гриф як поверне голову направо,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041" y="3973373"/>
            <a:ext cx="3186318" cy="26480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508" y="1196764"/>
            <a:ext cx="97907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Прочитайте фрагмент казки. Складіть алгоритм для Котигорошка.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08" y="4389458"/>
            <a:ext cx="5847946" cy="181588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Котигорошко йому і вкине в рот шматок м’яса, а як наліво — дасть йому трохи води…»</a:t>
            </a:r>
          </a:p>
        </p:txBody>
      </p:sp>
    </p:spTree>
    <p:extLst>
      <p:ext uri="{BB962C8B-B14F-4D97-AF65-F5344CB8AC3E}">
        <p14:creationId xmlns:p14="http://schemas.microsoft.com/office/powerpoint/2010/main" val="11020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створення алгоритмів із повним розгалуженням у середовищі </a:t>
            </a:r>
            <a:r>
              <a:rPr lang="uk-UA" sz="24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400" b="1" i="1" kern="0" dirty="0">
                <a:solidFill>
                  <a:srgbClr val="FFFFFF"/>
                </a:solidFill>
              </a:rPr>
              <a:t> існує команда </a:t>
            </a: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інакше</a:t>
            </a:r>
            <a:r>
              <a:rPr lang="uk-UA" sz="2400" b="1" i="1" kern="0" dirty="0">
                <a:solidFill>
                  <a:srgbClr val="FFFFFF"/>
                </a:solidFill>
              </a:rPr>
              <a:t>, яка міститься в групі </a:t>
            </a:r>
            <a:r>
              <a:rPr lang="uk-UA" sz="24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Порівняємо блок-схему та відповідну команду.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" y="3186415"/>
            <a:ext cx="9790740" cy="30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алгоритмах із розгалуженням може бути передбачено виконання не однієї, а кількох команд як у разі виконання умови, так і в разі її невиконання.</a:t>
            </a:r>
          </a:p>
        </p:txBody>
      </p:sp>
      <p:pic>
        <p:nvPicPr>
          <p:cNvPr id="8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77" b="8262"/>
          <a:stretch/>
        </p:blipFill>
        <p:spPr bwMode="auto">
          <a:xfrm>
            <a:off x="5120788" y="3149600"/>
            <a:ext cx="4177932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6" y="1196764"/>
            <a:ext cx="4852519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у школі чути дзвінок,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закінчився урок або закінчилась перерва. 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728" y="1196764"/>
            <a:ext cx="4852519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ця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тварина </a:t>
            </a:r>
            <a:r>
              <a:rPr lang="uk-UA" sz="2000" b="1" i="1" kern="0" dirty="0">
                <a:solidFill>
                  <a:srgbClr val="FFFFFF"/>
                </a:solidFill>
              </a:rPr>
              <a:t>—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гавкає,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вона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собака. 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Картинки по запросу дзвінок на уроц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7" y="2359252"/>
            <a:ext cx="4604856" cy="39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оба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987" y="29284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6" y="1196764"/>
            <a:ext cx="4852519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у прямокутника всі сторони рівні, </a:t>
            </a:r>
            <a:r>
              <a:rPr lang="uk-UA" sz="2400" b="1" i="1" kern="0" dirty="0">
                <a:solidFill>
                  <a:srgbClr val="FFFF00"/>
                </a:solidFill>
              </a:rPr>
              <a:t>то</a:t>
            </a:r>
            <a:r>
              <a:rPr lang="uk-UA" sz="2400" b="1" i="1" kern="0" dirty="0">
                <a:solidFill>
                  <a:srgbClr val="FFFFFF"/>
                </a:solidFill>
              </a:rPr>
              <a:t> цей прямокутник — квадрат.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6728" y="1196764"/>
            <a:ext cx="4852519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Якщо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взимку погано одягатися, </a:t>
            </a:r>
            <a:r>
              <a:rPr lang="uk-UA" sz="2400" b="1" i="1" kern="0" dirty="0">
                <a:solidFill>
                  <a:srgbClr val="FFFF00"/>
                </a:solidFill>
              </a:rPr>
              <a:t>то </a:t>
            </a:r>
            <a:r>
              <a:rPr lang="uk-UA" sz="2400" b="1" i="1" kern="0" dirty="0">
                <a:solidFill>
                  <a:srgbClr val="FFFFFF"/>
                </a:solidFill>
              </a:rPr>
              <a:t>можна захворіти.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968492" y="3236686"/>
            <a:ext cx="3182594" cy="3168876"/>
          </a:xfrm>
          <a:prstGeom prst="rect">
            <a:avLst/>
          </a:prstGeom>
          <a:solidFill>
            <a:schemeClr val="accent6"/>
          </a:solidFill>
          <a:ln w="76200">
            <a:solidFill>
              <a:srgbClr val="7030A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218" name="Picture 2" descr="Картинки по запросу зима грип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486" y="3299571"/>
            <a:ext cx="4852519" cy="30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6" y="1196764"/>
            <a:ext cx="4852519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на дворі починається дощ, </a:t>
            </a:r>
            <a:r>
              <a:rPr lang="uk-UA" sz="2400" b="1" i="1" kern="0" dirty="0">
                <a:solidFill>
                  <a:srgbClr val="FFFF00"/>
                </a:solidFill>
              </a:rPr>
              <a:t>то</a:t>
            </a:r>
            <a:r>
              <a:rPr lang="uk-UA" sz="2400" b="1" i="1" kern="0" dirty="0">
                <a:solidFill>
                  <a:srgbClr val="FFFFFF"/>
                </a:solidFill>
              </a:rPr>
              <a:t> потрібно брати парасольку.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6728" y="1196763"/>
            <a:ext cx="4852519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не виконати домашнє завдання, </a:t>
            </a:r>
            <a:r>
              <a:rPr lang="uk-UA" sz="2400" b="1" i="1" kern="0" dirty="0">
                <a:solidFill>
                  <a:srgbClr val="FFFF00"/>
                </a:solidFill>
              </a:rPr>
              <a:t>то</a:t>
            </a:r>
            <a:r>
              <a:rPr lang="uk-UA" sz="2400" b="1" i="1" kern="0" dirty="0">
                <a:solidFill>
                  <a:srgbClr val="FFFFFF"/>
                </a:solidFill>
              </a:rPr>
              <a:t> можна отримати незадовільну оцінку.</a:t>
            </a:r>
          </a:p>
        </p:txBody>
      </p:sp>
      <p:sp>
        <p:nvSpPr>
          <p:cNvPr id="3" name="AutoShape 2" descr="Картинки по запросу домашнє завд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339" y="3160436"/>
            <a:ext cx="3833295" cy="34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Картинки по запросу парас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31" y="3160436"/>
            <a:ext cx="3705225" cy="329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-korsh">
  <a:themeElements>
    <a:clrScheme name="Другая 68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00421D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4-korsh</Template>
  <TotalTime>70808</TotalTime>
  <Words>393</Words>
  <Application>Microsoft Office PowerPoint</Application>
  <PresentationFormat>Лист A4 (210x297 мм)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Courier New</vt:lpstr>
      <vt:lpstr>Libre Baskerville</vt:lpstr>
      <vt:lpstr>Source Sans Pro</vt:lpstr>
      <vt:lpstr>Verdana</vt:lpstr>
      <vt:lpstr>Wingdings</vt:lpstr>
      <vt:lpstr>4-korsh</vt:lpstr>
      <vt:lpstr>Використання логічних висловлювань з «якщо - то...»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Презентация PowerPoint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Презентация PowerPoint</vt:lpstr>
      <vt:lpstr>Працюємо за комп’ютером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vchytel-inf.at.ua</dc:creator>
  <cp:lastModifiedBy>Asus</cp:lastModifiedBy>
  <cp:revision>555</cp:revision>
  <dcterms:created xsi:type="dcterms:W3CDTF">2016-06-06T19:48:43Z</dcterms:created>
  <dcterms:modified xsi:type="dcterms:W3CDTF">2020-04-13T18:22:52Z</dcterms:modified>
</cp:coreProperties>
</file>