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5F695-7694-4BFD-9E51-65521D4E0AB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9E3B4-D18C-4D3D-B0DC-0BF53BFC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7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E3B4-D18C-4D3D-B0DC-0BF53BFC86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8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E3B4-D18C-4D3D-B0DC-0BF53BFC86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54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E3B4-D18C-4D3D-B0DC-0BF53BFC86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6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E3B4-D18C-4D3D-B0DC-0BF53BFC86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2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E3B4-D18C-4D3D-B0DC-0BF53BFC86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8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E3B4-D18C-4D3D-B0DC-0BF53BFC86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7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E3B4-D18C-4D3D-B0DC-0BF53BFC86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0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E3B4-D18C-4D3D-B0DC-0BF53BFC86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8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E3B4-D18C-4D3D-B0DC-0BF53BFC86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E3B4-D18C-4D3D-B0DC-0BF53BFC86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70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E3B4-D18C-4D3D-B0DC-0BF53BFC86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2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E3B4-D18C-4D3D-B0DC-0BF53BFC86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3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18" y="2130275"/>
            <a:ext cx="7773164" cy="14695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226" y="3885595"/>
            <a:ext cx="6399548" cy="1753810"/>
          </a:xfrm>
        </p:spPr>
        <p:txBody>
          <a:bodyPr/>
          <a:lstStyle>
            <a:lvl1pPr marL="0" indent="0" algn="ctr">
              <a:buNone/>
              <a:defRPr/>
            </a:lvl1pPr>
            <a:lvl2pPr marL="414680" indent="0" algn="ctr">
              <a:buNone/>
              <a:defRPr/>
            </a:lvl2pPr>
            <a:lvl3pPr marL="829361" indent="0" algn="ctr">
              <a:buNone/>
              <a:defRPr/>
            </a:lvl3pPr>
            <a:lvl4pPr marL="1244041" indent="0" algn="ctr">
              <a:buNone/>
              <a:defRPr/>
            </a:lvl4pPr>
            <a:lvl5pPr marL="1658722" indent="0" algn="ctr">
              <a:buNone/>
              <a:defRPr/>
            </a:lvl5pPr>
            <a:lvl6pPr marL="2073402" indent="0" algn="ctr">
              <a:buNone/>
              <a:defRPr/>
            </a:lvl6pPr>
            <a:lvl7pPr marL="2488082" indent="0" algn="ctr">
              <a:buNone/>
              <a:defRPr/>
            </a:lvl7pPr>
            <a:lvl8pPr marL="2902763" indent="0" algn="ctr">
              <a:buNone/>
              <a:defRPr/>
            </a:lvl8pPr>
            <a:lvl9pPr marL="331744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9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1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339" y="275167"/>
            <a:ext cx="2057643" cy="58510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409" y="275167"/>
            <a:ext cx="6039461" cy="5851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8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09" y="275167"/>
            <a:ext cx="82305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409" y="1599596"/>
            <a:ext cx="8230573" cy="452664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1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2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956" y="4407203"/>
            <a:ext cx="7771774" cy="136222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956" y="2907393"/>
            <a:ext cx="7771774" cy="1499810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0" indent="0">
              <a:buNone/>
              <a:defRPr sz="1600"/>
            </a:lvl2pPr>
            <a:lvl3pPr marL="829361" indent="0">
              <a:buNone/>
              <a:defRPr sz="1500"/>
            </a:lvl3pPr>
            <a:lvl4pPr marL="1244041" indent="0">
              <a:buNone/>
              <a:defRPr sz="1300"/>
            </a:lvl4pPr>
            <a:lvl5pPr marL="1658722" indent="0">
              <a:buNone/>
              <a:defRPr sz="1300"/>
            </a:lvl5pPr>
            <a:lvl6pPr marL="2073402" indent="0">
              <a:buNone/>
              <a:defRPr sz="1300"/>
            </a:lvl6pPr>
            <a:lvl7pPr marL="2488082" indent="0">
              <a:buNone/>
              <a:defRPr sz="1300"/>
            </a:lvl7pPr>
            <a:lvl8pPr marL="2902763" indent="0">
              <a:buNone/>
              <a:defRPr sz="1300"/>
            </a:lvl8pPr>
            <a:lvl9pPr marL="331744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3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409" y="1599596"/>
            <a:ext cx="4048552" cy="452664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9430" y="1599596"/>
            <a:ext cx="4048552" cy="452664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9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09" y="275167"/>
            <a:ext cx="822918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10" y="1534584"/>
            <a:ext cx="404021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0" indent="0">
              <a:buNone/>
              <a:defRPr sz="1800" b="1"/>
            </a:lvl2pPr>
            <a:lvl3pPr marL="829361" indent="0">
              <a:buNone/>
              <a:defRPr sz="1600" b="1"/>
            </a:lvl3pPr>
            <a:lvl4pPr marL="1244041" indent="0">
              <a:buNone/>
              <a:defRPr sz="1500" b="1"/>
            </a:lvl4pPr>
            <a:lvl5pPr marL="1658722" indent="0">
              <a:buNone/>
              <a:defRPr sz="1500" b="1"/>
            </a:lvl5pPr>
            <a:lvl6pPr marL="2073402" indent="0">
              <a:buNone/>
              <a:defRPr sz="1500" b="1"/>
            </a:lvl6pPr>
            <a:lvl7pPr marL="2488082" indent="0">
              <a:buNone/>
              <a:defRPr sz="1500" b="1"/>
            </a:lvl7pPr>
            <a:lvl8pPr marL="2902763" indent="0">
              <a:buNone/>
              <a:defRPr sz="1500" b="1"/>
            </a:lvl8pPr>
            <a:lvl9pPr marL="331744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410" y="2175632"/>
            <a:ext cx="4040210" cy="395060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991" y="1534584"/>
            <a:ext cx="4041600" cy="64104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0" indent="0">
              <a:buNone/>
              <a:defRPr sz="1800" b="1"/>
            </a:lvl2pPr>
            <a:lvl3pPr marL="829361" indent="0">
              <a:buNone/>
              <a:defRPr sz="1600" b="1"/>
            </a:lvl3pPr>
            <a:lvl4pPr marL="1244041" indent="0">
              <a:buNone/>
              <a:defRPr sz="1500" b="1"/>
            </a:lvl4pPr>
            <a:lvl5pPr marL="1658722" indent="0">
              <a:buNone/>
              <a:defRPr sz="1500" b="1"/>
            </a:lvl5pPr>
            <a:lvl6pPr marL="2073402" indent="0">
              <a:buNone/>
              <a:defRPr sz="1500" b="1"/>
            </a:lvl6pPr>
            <a:lvl7pPr marL="2488082" indent="0">
              <a:buNone/>
              <a:defRPr sz="1500" b="1"/>
            </a:lvl7pPr>
            <a:lvl8pPr marL="2902763" indent="0">
              <a:buNone/>
              <a:defRPr sz="1500" b="1"/>
            </a:lvl8pPr>
            <a:lvl9pPr marL="331744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991" y="2175632"/>
            <a:ext cx="4041600" cy="395060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1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9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4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09" y="273655"/>
            <a:ext cx="3008608" cy="116114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461" y="273655"/>
            <a:ext cx="5112131" cy="585258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09" y="1434798"/>
            <a:ext cx="3008608" cy="4691440"/>
          </a:xfrm>
        </p:spPr>
        <p:txBody>
          <a:bodyPr/>
          <a:lstStyle>
            <a:lvl1pPr marL="0" indent="0">
              <a:buNone/>
              <a:defRPr sz="1300"/>
            </a:lvl1pPr>
            <a:lvl2pPr marL="414680" indent="0">
              <a:buNone/>
              <a:defRPr sz="1100"/>
            </a:lvl2pPr>
            <a:lvl3pPr marL="829361" indent="0">
              <a:buNone/>
              <a:defRPr sz="900"/>
            </a:lvl3pPr>
            <a:lvl4pPr marL="1244041" indent="0">
              <a:buNone/>
              <a:defRPr sz="800"/>
            </a:lvl4pPr>
            <a:lvl5pPr marL="1658722" indent="0">
              <a:buNone/>
              <a:defRPr sz="800"/>
            </a:lvl5pPr>
            <a:lvl6pPr marL="2073402" indent="0">
              <a:buNone/>
              <a:defRPr sz="800"/>
            </a:lvl6pPr>
            <a:lvl7pPr marL="2488082" indent="0">
              <a:buNone/>
              <a:defRPr sz="800"/>
            </a:lvl7pPr>
            <a:lvl8pPr marL="2902763" indent="0">
              <a:buNone/>
              <a:defRPr sz="800"/>
            </a:lvl8pPr>
            <a:lvl9pPr marL="331744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3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097" y="4800298"/>
            <a:ext cx="5486122" cy="56696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097" y="612322"/>
            <a:ext cx="5486122" cy="4115405"/>
          </a:xfrm>
        </p:spPr>
        <p:txBody>
          <a:bodyPr/>
          <a:lstStyle>
            <a:lvl1pPr marL="0" indent="0">
              <a:buNone/>
              <a:defRPr sz="2900"/>
            </a:lvl1pPr>
            <a:lvl2pPr marL="414680" indent="0">
              <a:buNone/>
              <a:defRPr sz="2500"/>
            </a:lvl2pPr>
            <a:lvl3pPr marL="829361" indent="0">
              <a:buNone/>
              <a:defRPr sz="2200"/>
            </a:lvl3pPr>
            <a:lvl4pPr marL="1244041" indent="0">
              <a:buNone/>
              <a:defRPr sz="1800"/>
            </a:lvl4pPr>
            <a:lvl5pPr marL="1658722" indent="0">
              <a:buNone/>
              <a:defRPr sz="1800"/>
            </a:lvl5pPr>
            <a:lvl6pPr marL="2073402" indent="0">
              <a:buNone/>
              <a:defRPr sz="1800"/>
            </a:lvl6pPr>
            <a:lvl7pPr marL="2488082" indent="0">
              <a:buNone/>
              <a:defRPr sz="1800"/>
            </a:lvl7pPr>
            <a:lvl8pPr marL="2902763" indent="0">
              <a:buNone/>
              <a:defRPr sz="1800"/>
            </a:lvl8pPr>
            <a:lvl9pPr marL="331744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097" y="5367262"/>
            <a:ext cx="5486122" cy="804333"/>
          </a:xfrm>
        </p:spPr>
        <p:txBody>
          <a:bodyPr/>
          <a:lstStyle>
            <a:lvl1pPr marL="0" indent="0">
              <a:buNone/>
              <a:defRPr sz="1300"/>
            </a:lvl1pPr>
            <a:lvl2pPr marL="414680" indent="0">
              <a:buNone/>
              <a:defRPr sz="1100"/>
            </a:lvl2pPr>
            <a:lvl3pPr marL="829361" indent="0">
              <a:buNone/>
              <a:defRPr sz="900"/>
            </a:lvl3pPr>
            <a:lvl4pPr marL="1244041" indent="0">
              <a:buNone/>
              <a:defRPr sz="800"/>
            </a:lvl4pPr>
            <a:lvl5pPr marL="1658722" indent="0">
              <a:buNone/>
              <a:defRPr sz="800"/>
            </a:lvl5pPr>
            <a:lvl6pPr marL="2073402" indent="0">
              <a:buNone/>
              <a:defRPr sz="800"/>
            </a:lvl6pPr>
            <a:lvl7pPr marL="2488082" indent="0">
              <a:buNone/>
              <a:defRPr sz="800"/>
            </a:lvl7pPr>
            <a:lvl8pPr marL="2902763" indent="0">
              <a:buNone/>
              <a:defRPr sz="800"/>
            </a:lvl8pPr>
            <a:lvl9pPr marL="331744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09" y="275167"/>
            <a:ext cx="823057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81" tIns="43141" rIns="86281" bIns="431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09" y="1599596"/>
            <a:ext cx="8230573" cy="452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81" tIns="43141" rIns="86281" bIns="431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10" y="6245679"/>
            <a:ext cx="213271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81" tIns="43141" rIns="86281" bIns="43141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5393" y="6245679"/>
            <a:ext cx="289321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81" tIns="43141" rIns="86281" bIns="43141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872" y="6245679"/>
            <a:ext cx="213411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81" tIns="43141" rIns="86281" bIns="43141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862478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2478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defTabSz="862478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defTabSz="862478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defTabSz="862478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14680" algn="ctr" defTabSz="862478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829361" algn="ctr" defTabSz="862478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244041" algn="ctr" defTabSz="862478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658722" algn="ctr" defTabSz="862478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23970" indent="-323970" algn="l" defTabSz="862478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01213" indent="-269255" algn="l" defTabSz="862478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78457" indent="-215979" algn="l" defTabSz="862478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08976" indent="-217420" algn="l" defTabSz="862478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42375" indent="-217420" algn="l" defTabSz="862478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57055" indent="-217420" algn="l" defTabSz="862478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71736" indent="-217420" algn="l" defTabSz="862478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186416" indent="-217420" algn="l" defTabSz="862478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601097" indent="-217420" algn="l" defTabSz="862478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Franklin Gothic Demi Cond" pitchFamily="34" charset="0"/>
              </a:rPr>
              <a:t>Історія   виникнення   пристроїв </a:t>
            </a:r>
            <a:br>
              <a:rPr lang="uk-UA" b="1" dirty="0" smtClean="0">
                <a:solidFill>
                  <a:srgbClr val="FF0000"/>
                </a:solidFill>
                <a:latin typeface="Franklin Gothic Demi Cond" pitchFamily="34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Franklin Gothic Demi Cond" pitchFamily="34" charset="0"/>
              </a:rPr>
              <a:t>для   роботи   з   інформацією</a:t>
            </a:r>
            <a:endParaRPr lang="ru-RU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pic>
        <p:nvPicPr>
          <p:cNvPr id="1026" name="Picture 2" descr="C:\Users\Admin\Downloads\TIMEMACHINE-COV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2636912"/>
            <a:ext cx="4041058" cy="3895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8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ЕОМ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30573" cy="452664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Перша на </a:t>
            </a:r>
            <a:r>
              <a:rPr lang="ru-RU" sz="2400" dirty="0" err="1" smtClean="0"/>
              <a:t>Євразійському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континенті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електронна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обчислювальна</a:t>
            </a:r>
            <a:r>
              <a:rPr lang="ru-RU" sz="2400" b="1" dirty="0" smtClean="0"/>
              <a:t> машина </a:t>
            </a:r>
            <a:r>
              <a:rPr lang="ru-RU" sz="2400" dirty="0" smtClean="0"/>
              <a:t>створена в </a:t>
            </a:r>
            <a:r>
              <a:rPr lang="ru-RU" sz="2400" dirty="0" err="1" smtClean="0"/>
              <a:t>Інституті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електротехніки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Академії</a:t>
            </a:r>
            <a:r>
              <a:rPr lang="ru-RU" sz="2400" dirty="0" smtClean="0"/>
              <a:t> наук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керівництвом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академіка</a:t>
            </a:r>
            <a:r>
              <a:rPr lang="ru-RU" sz="2400" dirty="0" smtClean="0"/>
              <a:t> </a:t>
            </a:r>
            <a:r>
              <a:rPr lang="ru-RU" sz="2400" b="1" dirty="0" err="1" smtClean="0"/>
              <a:t>Сергія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Олексійовича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Лебедєва</a:t>
            </a:r>
            <a:r>
              <a:rPr lang="ru-RU" sz="2400" dirty="0" smtClean="0"/>
              <a:t>. У 1952-1953 роках "МЭСМ"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швидкодіючою</a:t>
            </a:r>
            <a:r>
              <a:rPr lang="ru-RU" sz="2400" dirty="0" smtClean="0"/>
              <a:t> (3 тис. </a:t>
            </a:r>
            <a:r>
              <a:rPr lang="ru-RU" sz="2400" dirty="0" err="1" smtClean="0"/>
              <a:t>операцій</a:t>
            </a:r>
            <a:r>
              <a:rPr lang="ru-RU" sz="2400" dirty="0" smtClean="0"/>
              <a:t> у </a:t>
            </a:r>
            <a:r>
              <a:rPr lang="ru-RU" sz="2400" dirty="0" err="1" smtClean="0"/>
              <a:t>хвилину</a:t>
            </a:r>
            <a:r>
              <a:rPr lang="ru-RU" sz="2400" dirty="0" smtClean="0"/>
              <a:t>) і практично </a:t>
            </a:r>
            <a:r>
              <a:rPr lang="ru-RU" sz="2400" dirty="0" err="1" smtClean="0"/>
              <a:t>єдиною</a:t>
            </a:r>
            <a:r>
              <a:rPr lang="ru-RU" sz="2400" dirty="0" smtClean="0"/>
              <a:t> в </a:t>
            </a:r>
            <a:r>
              <a:rPr lang="ru-RU" sz="2400" dirty="0" err="1" smtClean="0"/>
              <a:t>Європі</a:t>
            </a:r>
            <a:r>
              <a:rPr lang="ru-RU" sz="2400" dirty="0" smtClean="0"/>
              <a:t> машиною,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знаходилась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постійній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експлуатації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20482" name="Picture 2" descr="ÐÐ°ÑÑÐ¸Ð½ÐºÐ¸ Ð¿Ð¾ Ð·Ð°Ð¿ÑÐ¾ÑÑ ÐÐ¾Ð¼ Ð»ÐµÐ±ÐµÐ´ÐµÐ²Ð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271758"/>
            <a:ext cx="3456384" cy="24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ÐÐ°ÑÑÐ¸Ð½ÐºÐ¸ Ð¿Ð¾ Ð·Ð°Ð¿ÑÐ¾ÑÑ ÐÐ¾Ð¼ Ð»ÐµÐ±ÐµÐ´ÐµÐ²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12159" y="4059030"/>
            <a:ext cx="199586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4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комп'ютери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 err="1" smtClean="0"/>
              <a:t>Згодом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обчислювальні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машини</a:t>
            </a:r>
            <a:r>
              <a:rPr lang="ru-RU" sz="2400" dirty="0" smtClean="0"/>
              <a:t> стали </a:t>
            </a:r>
            <a:r>
              <a:rPr lang="ru-RU" sz="2400" dirty="0" err="1" smtClean="0"/>
              <a:t>називати</a:t>
            </a:r>
            <a:r>
              <a:rPr lang="ru-RU" sz="2400" dirty="0" smtClean="0"/>
              <a:t>  </a:t>
            </a:r>
            <a:r>
              <a:rPr lang="ru-RU" sz="2400" dirty="0" err="1" smtClean="0"/>
              <a:t>комп’ютерами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 </a:t>
            </a:r>
            <a:r>
              <a:rPr lang="ru-RU" sz="2400" dirty="0" err="1" smtClean="0"/>
              <a:t>перекладі</a:t>
            </a:r>
            <a:r>
              <a:rPr lang="ru-RU" sz="2400" dirty="0" smtClean="0"/>
              <a:t> з </a:t>
            </a:r>
            <a:r>
              <a:rPr lang="ru-RU" sz="2400" dirty="0" err="1" smtClean="0"/>
              <a:t>англійської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означає</a:t>
            </a:r>
            <a:r>
              <a:rPr lang="ru-RU" sz="2400" dirty="0" smtClean="0"/>
              <a:t> «</a:t>
            </a:r>
            <a:r>
              <a:rPr lang="ru-RU" sz="2400" dirty="0" err="1" smtClean="0"/>
              <a:t>обчислювач</a:t>
            </a:r>
            <a:r>
              <a:rPr lang="ru-RU" sz="2400" dirty="0" smtClean="0"/>
              <a:t>».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4" t="34340" r="4163" b="32909"/>
          <a:stretch/>
        </p:blipFill>
        <p:spPr bwMode="auto">
          <a:xfrm>
            <a:off x="323528" y="4566444"/>
            <a:ext cx="8567957" cy="1876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2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еволюція комп'ютера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881499" cy="5180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7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5167"/>
            <a:ext cx="8784975" cy="1143000"/>
          </a:xfrm>
        </p:spPr>
        <p:txBody>
          <a:bodyPr/>
          <a:lstStyle/>
          <a:p>
            <a:r>
              <a:rPr lang="ru-RU" i="1" dirty="0" err="1" smtClean="0">
                <a:solidFill>
                  <a:srgbClr val="FF0000"/>
                </a:solidFill>
              </a:rPr>
              <a:t>Історію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обчислювальної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техніки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Історію обчислювальної техніки можна поділити на три етапи:</a:t>
            </a:r>
          </a:p>
          <a:p>
            <a:pPr>
              <a:buFont typeface="Wingdings" pitchFamily="2" charset="2"/>
              <a:buChar char="ü"/>
            </a:pPr>
            <a:r>
              <a:rPr lang="uk-UA" dirty="0" err="1" smtClean="0"/>
              <a:t>домеханічний</a:t>
            </a:r>
            <a:r>
              <a:rPr lang="uk-UA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механічний,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електронно-обчислювальний.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00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823"/>
            <a:ext cx="8230573" cy="1143000"/>
          </a:xfrm>
        </p:spPr>
        <p:txBody>
          <a:bodyPr/>
          <a:lstStyle/>
          <a:p>
            <a:r>
              <a:rPr lang="ru-RU" b="1" i="1" dirty="0" smtClean="0"/>
              <a:t>абак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80729"/>
            <a:ext cx="8820472" cy="33843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Перший </a:t>
            </a:r>
            <a:r>
              <a:rPr lang="ru-RU" sz="2400" dirty="0" err="1" smtClean="0"/>
              <a:t>переносний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обчислювальний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інструмент</a:t>
            </a:r>
            <a:r>
              <a:rPr lang="ru-RU" sz="2400" dirty="0" smtClean="0"/>
              <a:t> </a:t>
            </a:r>
            <a:r>
              <a:rPr lang="ru-RU" sz="2400" b="1" dirty="0" smtClean="0"/>
              <a:t>абак</a:t>
            </a:r>
            <a:r>
              <a:rPr lang="ru-RU" sz="2400" dirty="0" smtClean="0"/>
              <a:t> </a:t>
            </a:r>
            <a:r>
              <a:rPr lang="ru-RU" sz="2400" dirty="0" err="1" smtClean="0"/>
              <a:t>появився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Вавілоні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3000року до </a:t>
            </a:r>
            <a:r>
              <a:rPr lang="ru-RU" sz="2400" dirty="0" err="1" smtClean="0"/>
              <a:t>н.е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b="1" dirty="0" err="1" smtClean="0"/>
              <a:t>Древньогрецький</a:t>
            </a:r>
            <a:r>
              <a:rPr lang="ru-RU" sz="2400" b="1" dirty="0" smtClean="0"/>
              <a:t> абак </a:t>
            </a:r>
            <a:r>
              <a:rPr lang="ru-RU" sz="2400" dirty="0" smtClean="0"/>
              <a:t>(</a:t>
            </a:r>
            <a:r>
              <a:rPr lang="ru-RU" sz="2400" dirty="0" err="1" smtClean="0"/>
              <a:t>дошка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"</a:t>
            </a:r>
            <a:r>
              <a:rPr lang="ru-RU" sz="2400" dirty="0" err="1" smtClean="0"/>
              <a:t>саламінська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дошка</a:t>
            </a:r>
            <a:r>
              <a:rPr lang="ru-RU" sz="2400" dirty="0" smtClean="0"/>
              <a:t>" по </a:t>
            </a:r>
            <a:r>
              <a:rPr lang="ru-RU" sz="2400" dirty="0" err="1" smtClean="0"/>
              <a:t>імені</a:t>
            </a:r>
            <a:r>
              <a:rPr lang="ru-RU" sz="2400" dirty="0" smtClean="0"/>
              <a:t> острова </a:t>
            </a:r>
            <a:r>
              <a:rPr lang="ru-RU" sz="2400" dirty="0" err="1" smtClean="0"/>
              <a:t>Саламін</a:t>
            </a:r>
            <a:r>
              <a:rPr lang="ru-RU" sz="2400" dirty="0" smtClean="0"/>
              <a:t> в </a:t>
            </a:r>
            <a:r>
              <a:rPr lang="ru-RU" sz="2400" dirty="0" err="1" smtClean="0"/>
              <a:t>Егейському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морі</a:t>
            </a:r>
            <a:r>
              <a:rPr lang="ru-RU" sz="2400" dirty="0" smtClean="0"/>
              <a:t>) представляв собою </a:t>
            </a:r>
            <a:r>
              <a:rPr lang="ru-RU" sz="2400" dirty="0" err="1" smtClean="0"/>
              <a:t>посипану</a:t>
            </a:r>
            <a:r>
              <a:rPr lang="ru-RU" sz="2400" dirty="0" smtClean="0"/>
              <a:t> </a:t>
            </a:r>
            <a:r>
              <a:rPr lang="ru-RU" sz="2400" dirty="0" err="1" smtClean="0"/>
              <a:t>морським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піском</a:t>
            </a:r>
            <a:r>
              <a:rPr lang="ru-RU" sz="2400" dirty="0" smtClean="0"/>
              <a:t> дощечку.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b="1" dirty="0" err="1" smtClean="0"/>
              <a:t>Римляни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удосконалили</a:t>
            </a:r>
            <a:r>
              <a:rPr lang="ru-RU" sz="2400" b="1" dirty="0" smtClean="0"/>
              <a:t> абак, </a:t>
            </a:r>
            <a:r>
              <a:rPr lang="ru-RU" sz="2400" dirty="0" err="1" smtClean="0"/>
              <a:t>перейшовши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дерев’яних</a:t>
            </a:r>
            <a:r>
              <a:rPr lang="ru-RU" sz="2400" dirty="0" smtClean="0"/>
              <a:t> досок, </a:t>
            </a:r>
            <a:r>
              <a:rPr lang="ru-RU" sz="2400" dirty="0" err="1" smtClean="0"/>
              <a:t>піску</a:t>
            </a:r>
            <a:r>
              <a:rPr lang="ru-RU" sz="2400" dirty="0" smtClean="0"/>
              <a:t> і </a:t>
            </a:r>
            <a:r>
              <a:rPr lang="ru-RU" sz="2400" dirty="0" err="1" smtClean="0"/>
              <a:t>камінчиків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мраморних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дошок</a:t>
            </a:r>
            <a:r>
              <a:rPr lang="ru-RU" sz="2400" dirty="0" smtClean="0"/>
              <a:t> з </a:t>
            </a:r>
            <a:r>
              <a:rPr lang="ru-RU" sz="2400" dirty="0" err="1" smtClean="0"/>
              <a:t>виточеними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жолобками</a:t>
            </a:r>
            <a:r>
              <a:rPr lang="ru-RU" sz="2400" dirty="0" smtClean="0"/>
              <a:t> і </a:t>
            </a:r>
            <a:r>
              <a:rPr lang="ru-RU" sz="2400" dirty="0" err="1" smtClean="0"/>
              <a:t>мраморними</a:t>
            </a:r>
            <a:r>
              <a:rPr lang="ru-RU" sz="2400" dirty="0" smtClean="0"/>
              <a:t> кульками.</a:t>
            </a:r>
          </a:p>
          <a:p>
            <a:endParaRPr lang="ru-RU" dirty="0"/>
          </a:p>
        </p:txBody>
      </p:sp>
      <p:pic>
        <p:nvPicPr>
          <p:cNvPr id="2052" name="Picture 4" descr="ÐÐ°ÑÑÐ¸Ð½ÐºÐ¸ Ð¿Ð¾ Ð·Ð°Ð¿ÑÐ¾ÑÑ Ð°Ð±Ð°Ðº ÐºÐ°ÑÑÐ¸Ð½ÐºÐ¸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332269"/>
            <a:ext cx="3096344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0112">
            <a:off x="1004151" y="4725861"/>
            <a:ext cx="3108921" cy="156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969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р</a:t>
            </a:r>
            <a:r>
              <a:rPr lang="ru-RU" b="1" i="1" dirty="0" err="1" smtClean="0"/>
              <a:t>ахівниця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В </a:t>
            </a:r>
            <a:r>
              <a:rPr lang="ru-RU" sz="2400" dirty="0" err="1" smtClean="0"/>
              <a:t>Китаї</a:t>
            </a:r>
            <a:r>
              <a:rPr lang="ru-RU" sz="2400" dirty="0" smtClean="0"/>
              <a:t> </a:t>
            </a:r>
            <a:r>
              <a:rPr lang="ru-RU" sz="2400" dirty="0" err="1" smtClean="0"/>
              <a:t>рахівниця</a:t>
            </a:r>
            <a:r>
              <a:rPr lang="ru-RU" sz="2400" dirty="0" smtClean="0"/>
              <a:t> </a:t>
            </a:r>
            <a:r>
              <a:rPr lang="ru-RU" sz="2400" b="1" dirty="0" err="1" smtClean="0"/>
              <a:t>суан</a:t>
            </a:r>
            <a:r>
              <a:rPr lang="ru-RU" sz="2400" b="1" dirty="0" smtClean="0"/>
              <a:t>-пан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дерев’ної</a:t>
            </a:r>
            <a:r>
              <a:rPr lang="ru-RU" sz="2400" dirty="0" smtClean="0"/>
              <a:t> рамки, </a:t>
            </a:r>
            <a:r>
              <a:rPr lang="ru-RU" sz="2400" dirty="0" err="1" smtClean="0"/>
              <a:t>разділеної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верхні</a:t>
            </a:r>
            <a:r>
              <a:rPr lang="ru-RU" sz="2400" dirty="0" smtClean="0"/>
              <a:t> та  </a:t>
            </a:r>
            <a:r>
              <a:rPr lang="ru-RU" sz="2400" dirty="0" err="1" smtClean="0"/>
              <a:t>нижні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секції</a:t>
            </a:r>
            <a:r>
              <a:rPr lang="ru-RU" sz="2400" dirty="0" smtClean="0"/>
              <a:t>. Палочки </a:t>
            </a:r>
            <a:r>
              <a:rPr lang="ru-RU" sz="2400" dirty="0" err="1" smtClean="0"/>
              <a:t>відповідають</a:t>
            </a:r>
            <a:r>
              <a:rPr lang="ru-RU" sz="2400" dirty="0" smtClean="0"/>
              <a:t> колонкам, а бусинки  числам. У </a:t>
            </a:r>
            <a:r>
              <a:rPr lang="ru-RU" sz="2400" dirty="0" err="1" smtClean="0"/>
              <a:t>китайців</a:t>
            </a:r>
            <a:r>
              <a:rPr lang="ru-RU" sz="2400" dirty="0" smtClean="0"/>
              <a:t> в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підрахунків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не десятка, а </a:t>
            </a:r>
            <a:r>
              <a:rPr lang="ru-RU" sz="2400" dirty="0" err="1" smtClean="0"/>
              <a:t>п’ятірка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Японии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же </a:t>
            </a:r>
            <a:r>
              <a:rPr lang="ru-RU" sz="2400" dirty="0" err="1" smtClean="0"/>
              <a:t>пристрій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підрахунків</a:t>
            </a:r>
            <a:r>
              <a:rPr lang="ru-RU" sz="2400" dirty="0" smtClean="0"/>
              <a:t> носив </a:t>
            </a:r>
            <a:r>
              <a:rPr lang="ru-RU" sz="2400" dirty="0" err="1" smtClean="0"/>
              <a:t>назву</a:t>
            </a:r>
            <a:r>
              <a:rPr lang="ru-RU" sz="2400" dirty="0" smtClean="0"/>
              <a:t> </a:t>
            </a:r>
            <a:r>
              <a:rPr lang="ru-RU" sz="2400" b="1" dirty="0" err="1" smtClean="0"/>
              <a:t>серобян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</a:t>
            </a:r>
            <a:r>
              <a:rPr lang="ru-RU" sz="2400" dirty="0" err="1" smtClean="0"/>
              <a:t>Росії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довгий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рахували</a:t>
            </a:r>
            <a:r>
              <a:rPr lang="ru-RU" sz="2400" dirty="0" smtClean="0"/>
              <a:t>  </a:t>
            </a:r>
            <a:r>
              <a:rPr lang="ru-RU" sz="2400" dirty="0" err="1" smtClean="0"/>
              <a:t>кісточками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щорозкладувалися</a:t>
            </a:r>
            <a:r>
              <a:rPr lang="ru-RU" sz="2400" dirty="0" smtClean="0"/>
              <a:t>  в кучки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4356">
            <a:off x="875516" y="5051734"/>
            <a:ext cx="2264762" cy="155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069545"/>
            <a:ext cx="2478295" cy="151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632" y="3612738"/>
            <a:ext cx="2378174" cy="25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3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</a:t>
            </a:r>
            <a:r>
              <a:rPr lang="en-US" b="1" i="1" dirty="0" smtClean="0"/>
              <a:t>i</a:t>
            </a:r>
            <a:r>
              <a:rPr lang="ru-RU" b="1" i="1" dirty="0" err="1" smtClean="0"/>
              <a:t>дсумовуючий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пристрій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Перший у </a:t>
            </a:r>
            <a:r>
              <a:rPr lang="ru-RU" sz="2400" dirty="0" err="1" smtClean="0"/>
              <a:t>свiтi</a:t>
            </a:r>
            <a:r>
              <a:rPr lang="ru-RU" sz="2400" dirty="0" smtClean="0"/>
              <a:t> </a:t>
            </a:r>
            <a:r>
              <a:rPr lang="ru-RU" sz="2400" dirty="0" err="1" smtClean="0"/>
              <a:t>ескiзний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малюнок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тринадцятирозрядного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десяткового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пiдсумовуючого</a:t>
            </a:r>
            <a:r>
              <a:rPr lang="ru-RU" sz="2400" dirty="0" smtClean="0"/>
              <a:t> пристрою на </a:t>
            </a:r>
            <a:r>
              <a:rPr lang="ru-RU" sz="2400" dirty="0" err="1" smtClean="0"/>
              <a:t>основi</a:t>
            </a:r>
            <a:r>
              <a:rPr lang="ru-RU" sz="2400" dirty="0" smtClean="0"/>
              <a:t> </a:t>
            </a:r>
            <a:r>
              <a:rPr lang="ru-RU" sz="2400" dirty="0" err="1" smtClean="0"/>
              <a:t>колiс</a:t>
            </a:r>
            <a:r>
              <a:rPr lang="ru-RU" sz="2400" dirty="0" smtClean="0"/>
              <a:t> </a:t>
            </a:r>
            <a:r>
              <a:rPr lang="ru-RU" sz="2400" dirty="0" err="1" smtClean="0"/>
              <a:t>iз</a:t>
            </a:r>
            <a:r>
              <a:rPr lang="ru-RU" sz="2400" dirty="0" smtClean="0"/>
              <a:t> </a:t>
            </a:r>
            <a:r>
              <a:rPr lang="ru-RU" sz="2400" dirty="0" err="1" smtClean="0"/>
              <a:t>десятьма</a:t>
            </a:r>
            <a:r>
              <a:rPr lang="ru-RU" sz="2400" dirty="0" smtClean="0"/>
              <a:t> </a:t>
            </a:r>
            <a:r>
              <a:rPr lang="ru-RU" sz="2400" dirty="0" err="1" smtClean="0"/>
              <a:t>зубцями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належить</a:t>
            </a:r>
            <a:r>
              <a:rPr lang="ru-RU" sz="2400" dirty="0" smtClean="0"/>
              <a:t> </a:t>
            </a:r>
            <a:r>
              <a:rPr lang="ru-RU" sz="2400" b="1" dirty="0" smtClean="0"/>
              <a:t>Леонардо да </a:t>
            </a:r>
            <a:r>
              <a:rPr lang="ru-RU" sz="2400" b="1" dirty="0" err="1" smtClean="0"/>
              <a:t>Вiнчi</a:t>
            </a:r>
            <a:r>
              <a:rPr lang="ru-RU" sz="2400" b="1" dirty="0" smtClean="0"/>
              <a:t> </a:t>
            </a:r>
            <a:r>
              <a:rPr lang="ru-RU" sz="2400" dirty="0" smtClean="0"/>
              <a:t>(1452-1519). </a:t>
            </a:r>
          </a:p>
          <a:p>
            <a:pPr marL="0" indent="0" algn="just">
              <a:buNone/>
            </a:pPr>
            <a:r>
              <a:rPr lang="ru-RU" sz="2400" dirty="0" smtClean="0"/>
              <a:t>В 1969 году по </a:t>
            </a:r>
            <a:r>
              <a:rPr lang="ru-RU" sz="2400" dirty="0" err="1" smtClean="0"/>
              <a:t>кресленням</a:t>
            </a:r>
            <a:r>
              <a:rPr lang="ru-RU" sz="2400" dirty="0" smtClean="0"/>
              <a:t> Леонардо да </a:t>
            </a:r>
            <a:r>
              <a:rPr lang="ru-RU" sz="2400" dirty="0" err="1" smtClean="0"/>
              <a:t>Вінчі</a:t>
            </a:r>
            <a:r>
              <a:rPr lang="ru-RU" sz="2400" dirty="0" smtClean="0"/>
              <a:t>  </a:t>
            </a:r>
            <a:r>
              <a:rPr lang="ru-RU" sz="2400" dirty="0" err="1" smtClean="0"/>
              <a:t>американська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фірма</a:t>
            </a:r>
            <a:r>
              <a:rPr lang="ru-RU" sz="2400" dirty="0" smtClean="0"/>
              <a:t> IBM по </a:t>
            </a:r>
            <a:r>
              <a:rPr lang="ru-RU" sz="2400" dirty="0" err="1" smtClean="0"/>
              <a:t>виробництву</a:t>
            </a:r>
            <a:r>
              <a:rPr lang="ru-RU" sz="2400" dirty="0" smtClean="0"/>
              <a:t> комп</a:t>
            </a:r>
            <a:r>
              <a:rPr lang="en-US" sz="2400" dirty="0" smtClean="0"/>
              <a:t>’</a:t>
            </a:r>
            <a:r>
              <a:rPr lang="ru-RU" sz="2400" dirty="0" err="1" smtClean="0"/>
              <a:t>ютер</a:t>
            </a:r>
            <a:r>
              <a:rPr lang="uk-UA" sz="2400" dirty="0" smtClean="0"/>
              <a:t>і</a:t>
            </a:r>
            <a:r>
              <a:rPr lang="ru-RU" sz="2400" dirty="0" smtClean="0"/>
              <a:t>в з метою </a:t>
            </a:r>
            <a:r>
              <a:rPr lang="ru-RU" sz="2400" dirty="0" err="1" smtClean="0"/>
              <a:t>реклами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побудувала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робочу</a:t>
            </a:r>
            <a:r>
              <a:rPr lang="ru-RU" sz="2400" dirty="0" smtClean="0"/>
              <a:t> машину.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455" y="4509120"/>
            <a:ext cx="1659441" cy="199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203676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46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err="1" smtClean="0"/>
              <a:t>паскаліна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Першим </a:t>
            </a:r>
            <a:r>
              <a:rPr lang="ru-RU" sz="2400" dirty="0" err="1" smtClean="0"/>
              <a:t>механiчним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цифровим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обчислювальним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пристроєм</a:t>
            </a:r>
            <a:r>
              <a:rPr lang="ru-RU" sz="2400" dirty="0" smtClean="0"/>
              <a:t> стала "</a:t>
            </a:r>
            <a:r>
              <a:rPr lang="ru-RU" sz="2400" b="1" dirty="0" err="1" smtClean="0"/>
              <a:t>паскалiна</a:t>
            </a:r>
            <a:r>
              <a:rPr lang="ru-RU" sz="2400" dirty="0" smtClean="0"/>
              <a:t>" великого </a:t>
            </a:r>
            <a:r>
              <a:rPr lang="ru-RU" sz="2400" dirty="0" err="1" smtClean="0"/>
              <a:t>французького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вченого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Блеза</a:t>
            </a:r>
            <a:r>
              <a:rPr lang="ru-RU" sz="2400" b="1" dirty="0" smtClean="0"/>
              <a:t> Паскаля </a:t>
            </a:r>
            <a:r>
              <a:rPr lang="ru-RU" sz="2400" dirty="0" smtClean="0"/>
              <a:t>(1623-1662) - 6-ти (</a:t>
            </a:r>
            <a:r>
              <a:rPr lang="ru-RU" sz="2400" dirty="0" err="1" smtClean="0"/>
              <a:t>або</a:t>
            </a:r>
            <a:r>
              <a:rPr lang="ru-RU" sz="2400" dirty="0" smtClean="0"/>
              <a:t> 8-ми) </a:t>
            </a:r>
            <a:r>
              <a:rPr lang="ru-RU" sz="2400" dirty="0" err="1" smtClean="0"/>
              <a:t>розрядний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пристрiй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зубчатих</a:t>
            </a:r>
            <a:r>
              <a:rPr lang="ru-RU" sz="2400" dirty="0" smtClean="0"/>
              <a:t> колесах, </a:t>
            </a:r>
            <a:r>
              <a:rPr lang="ru-RU" sz="2400" dirty="0" err="1" smtClean="0"/>
              <a:t>розрахований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пiдсумовування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вiднiмання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десяткових</a:t>
            </a:r>
            <a:r>
              <a:rPr lang="ru-RU" sz="2400" dirty="0" smtClean="0"/>
              <a:t> чисел (1642 р.).</a:t>
            </a:r>
          </a:p>
          <a:p>
            <a:endParaRPr lang="ru-RU" dirty="0"/>
          </a:p>
        </p:txBody>
      </p:sp>
      <p:pic>
        <p:nvPicPr>
          <p:cNvPr id="18434" name="Picture 2" descr="ÐÐ°ÑÑÐ¸Ð½ÐºÐ¸ Ð¿Ð¾ Ð·Ð°Ð¿ÑÐ¾ÑÑ Ð¿Ð°ÑÐºÐ°Ð»Ð¸Ð½Ð° ÐºÐ°ÑÑÐ¸Ð½ÐºÐ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3810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ÐÐ°ÑÑÐ¸Ð½ÐºÐ¸ Ð¿Ð¾ Ð·Ð°Ð¿ÑÐ¾ÑÑ Ð¿Ð°ÑÐºÐ°Ð»Ð¸Ð½Ð° ÐºÐ°ÑÑÐ¸Ð½ÐºÐ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4221088"/>
            <a:ext cx="2736304" cy="23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8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арифмометр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Через 30 рок</a:t>
            </a:r>
            <a:r>
              <a:rPr lang="en-US" sz="2400" dirty="0" smtClean="0"/>
              <a:t>i</a:t>
            </a:r>
            <a:r>
              <a:rPr lang="ru-RU" sz="2400" dirty="0" smtClean="0"/>
              <a:t>в п</a:t>
            </a:r>
            <a:r>
              <a:rPr lang="en-US" sz="2400" dirty="0" smtClean="0"/>
              <a:t>i</a:t>
            </a:r>
            <a:r>
              <a:rPr lang="ru-RU" sz="2400" dirty="0" err="1" smtClean="0"/>
              <a:t>сля</a:t>
            </a:r>
            <a:r>
              <a:rPr lang="ru-RU" sz="2400" dirty="0" smtClean="0"/>
              <a:t> "</a:t>
            </a:r>
            <a:r>
              <a:rPr lang="ru-RU" sz="2400" dirty="0" err="1" smtClean="0"/>
              <a:t>паскал</a:t>
            </a:r>
            <a:r>
              <a:rPr lang="en-US" sz="2400" dirty="0" smtClean="0"/>
              <a:t>i</a:t>
            </a:r>
            <a:r>
              <a:rPr lang="ru-RU" sz="2400" dirty="0" smtClean="0"/>
              <a:t>ни" у 1673 р. </a:t>
            </a:r>
            <a:r>
              <a:rPr lang="ru-RU" sz="2400" dirty="0" err="1" smtClean="0"/>
              <a:t>з'явився</a:t>
            </a:r>
            <a:r>
              <a:rPr lang="ru-RU" sz="2400" dirty="0" smtClean="0"/>
              <a:t> "</a:t>
            </a:r>
            <a:r>
              <a:rPr lang="ru-RU" sz="2400" b="1" dirty="0" err="1" smtClean="0"/>
              <a:t>арифметичний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прилад</a:t>
            </a:r>
            <a:r>
              <a:rPr lang="ru-RU" sz="2400" b="1" dirty="0" smtClean="0"/>
              <a:t>" </a:t>
            </a:r>
            <a:r>
              <a:rPr lang="ru-RU" sz="2400" b="1" dirty="0" err="1" smtClean="0"/>
              <a:t>Готфр</a:t>
            </a:r>
            <a:r>
              <a:rPr lang="en-US" sz="2400" b="1" dirty="0" smtClean="0"/>
              <a:t>i</a:t>
            </a:r>
            <a:r>
              <a:rPr lang="ru-RU" sz="2400" b="1" dirty="0" smtClean="0"/>
              <a:t>да В</a:t>
            </a:r>
            <a:r>
              <a:rPr lang="en-US" sz="2400" b="1" dirty="0" smtClean="0"/>
              <a:t>i</a:t>
            </a:r>
            <a:r>
              <a:rPr lang="ru-RU" sz="2400" b="1" dirty="0" err="1" smtClean="0"/>
              <a:t>льгельма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Лейбн</a:t>
            </a:r>
            <a:r>
              <a:rPr lang="en-US" sz="2400" b="1" dirty="0" smtClean="0"/>
              <a:t>i</a:t>
            </a:r>
            <a:r>
              <a:rPr lang="ru-RU" sz="2400" b="1" dirty="0" err="1" smtClean="0"/>
              <a:t>ца</a:t>
            </a:r>
            <a:r>
              <a:rPr lang="ru-RU" sz="2400" b="1" dirty="0" smtClean="0"/>
              <a:t> </a:t>
            </a:r>
            <a:r>
              <a:rPr lang="ru-RU" sz="2400" dirty="0" smtClean="0"/>
              <a:t>(1646-1716) для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арифметичних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операц</a:t>
            </a:r>
            <a:r>
              <a:rPr lang="en-US" sz="2400" dirty="0" smtClean="0"/>
              <a:t>i</a:t>
            </a:r>
            <a:r>
              <a:rPr lang="ru-RU" sz="2400" dirty="0" smtClean="0"/>
              <a:t>й, </a:t>
            </a:r>
            <a:r>
              <a:rPr lang="ru-RU" sz="2400" dirty="0" err="1" smtClean="0"/>
              <a:t>включаючи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множення</a:t>
            </a:r>
            <a:r>
              <a:rPr lang="ru-RU" sz="2400" dirty="0" smtClean="0"/>
              <a:t> </a:t>
            </a:r>
            <a:r>
              <a:rPr lang="en-US" sz="2400" dirty="0" smtClean="0"/>
              <a:t>i </a:t>
            </a:r>
            <a:r>
              <a:rPr lang="ru-RU" sz="2400" dirty="0" smtClean="0"/>
              <a:t>д</a:t>
            </a:r>
            <a:r>
              <a:rPr lang="en-US" sz="2400" dirty="0" smtClean="0"/>
              <a:t>i</a:t>
            </a:r>
            <a:r>
              <a:rPr lang="ru-RU" sz="2400" dirty="0" err="1" smtClean="0"/>
              <a:t>лення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2996952"/>
            <a:ext cx="2592288" cy="319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538" y="4618759"/>
            <a:ext cx="2719592" cy="190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16" y="3284984"/>
            <a:ext cx="2628956" cy="19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053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машина </a:t>
            </a:r>
            <a:r>
              <a:rPr lang="uk-UA" b="1" i="1" dirty="0" err="1" smtClean="0"/>
              <a:t>Беббіджа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749" y="1628800"/>
            <a:ext cx="8508470" cy="452664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У </a:t>
            </a:r>
            <a:r>
              <a:rPr lang="ru-RU" sz="2400" dirty="0" err="1" smtClean="0"/>
              <a:t>дев'ятнадцятому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столітті</a:t>
            </a:r>
            <a:r>
              <a:rPr lang="ru-RU" sz="2400" dirty="0" smtClean="0"/>
              <a:t> </a:t>
            </a:r>
            <a:r>
              <a:rPr lang="ru-RU" sz="2400" dirty="0" err="1" smtClean="0"/>
              <a:t>англійський</a:t>
            </a:r>
            <a:r>
              <a:rPr lang="ru-RU" sz="2400" dirty="0" smtClean="0"/>
              <a:t> учений </a:t>
            </a:r>
            <a:r>
              <a:rPr lang="ru-RU" sz="2400" b="1" dirty="0" smtClean="0"/>
              <a:t>Чарльз </a:t>
            </a:r>
            <a:r>
              <a:rPr lang="ru-RU" sz="2400" b="1" dirty="0" err="1" smtClean="0"/>
              <a:t>Беббідж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розробив</a:t>
            </a:r>
            <a:r>
              <a:rPr lang="ru-RU" sz="2400" dirty="0" smtClean="0"/>
              <a:t> проект </a:t>
            </a:r>
            <a:r>
              <a:rPr lang="ru-RU" sz="2400" dirty="0" err="1" smtClean="0"/>
              <a:t>машини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надихнула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конструкторів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перших </a:t>
            </a:r>
            <a:r>
              <a:rPr lang="ru-RU" sz="2400" dirty="0" err="1" smtClean="0"/>
              <a:t>електронно-обчислювальних</a:t>
            </a:r>
            <a:r>
              <a:rPr lang="ru-RU" sz="2400" dirty="0" smtClean="0"/>
              <a:t> машин.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075135" cy="346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9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</a:t>
            </a:r>
            <a:r>
              <a:rPr lang="ru-RU" sz="4400" b="1" i="1" dirty="0" err="1" smtClean="0"/>
              <a:t>логарифмічна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лінійка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2400" b="1" dirty="0" err="1" smtClean="0"/>
              <a:t>Логаріфмфчну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лінійку</a:t>
            </a:r>
            <a:r>
              <a:rPr lang="ru-RU" sz="2400" b="1" dirty="0" smtClean="0"/>
              <a:t> </a:t>
            </a:r>
            <a:r>
              <a:rPr lang="ru-RU" sz="2400" dirty="0" err="1" smtClean="0"/>
              <a:t>розробив</a:t>
            </a:r>
            <a:r>
              <a:rPr lang="ru-RU" sz="2400" dirty="0" smtClean="0"/>
              <a:t> </a:t>
            </a:r>
            <a:r>
              <a:rPr lang="ru-RU" sz="2400" dirty="0" err="1" smtClean="0"/>
              <a:t>англійський</a:t>
            </a:r>
            <a:r>
              <a:rPr lang="ru-RU" sz="2400" dirty="0" smtClean="0"/>
              <a:t> математик-</a:t>
            </a:r>
            <a:r>
              <a:rPr lang="ru-RU" sz="2400" dirty="0" err="1" smtClean="0"/>
              <a:t>аматор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Вільям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Отред</a:t>
            </a:r>
            <a:r>
              <a:rPr lang="ru-RU" sz="2400" b="1" dirty="0" smtClean="0"/>
              <a:t> </a:t>
            </a:r>
            <a:r>
              <a:rPr lang="ru-RU" sz="2400" dirty="0" smtClean="0"/>
              <a:t>у 1622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err="1" smtClean="0"/>
              <a:t>Обчислювальний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пристрій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дозволяє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математичних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операцій</a:t>
            </a:r>
            <a:r>
              <a:rPr lang="ru-RU" sz="2400" dirty="0" smtClean="0"/>
              <a:t>: </a:t>
            </a:r>
            <a:r>
              <a:rPr lang="ru-RU" sz="2400" dirty="0" err="1" smtClean="0"/>
              <a:t>множення</a:t>
            </a:r>
            <a:r>
              <a:rPr lang="ru-RU" sz="2400" dirty="0" smtClean="0"/>
              <a:t> і </a:t>
            </a:r>
            <a:r>
              <a:rPr lang="ru-RU" sz="2400" dirty="0" err="1" smtClean="0"/>
              <a:t>ділення</a:t>
            </a:r>
            <a:r>
              <a:rPr lang="ru-RU" sz="2400" dirty="0" smtClean="0"/>
              <a:t> чисел, </a:t>
            </a:r>
            <a:r>
              <a:rPr lang="ru-RU" sz="2400" dirty="0" err="1" smtClean="0"/>
              <a:t>піднесення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степеня</a:t>
            </a:r>
            <a:r>
              <a:rPr lang="ru-RU" sz="2400" dirty="0" smtClean="0"/>
              <a:t>, </a:t>
            </a:r>
            <a:r>
              <a:rPr lang="ru-RU" sz="2400" dirty="0" err="1" smtClean="0"/>
              <a:t>обчислення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квадратних</a:t>
            </a:r>
            <a:r>
              <a:rPr lang="ru-RU" sz="2400" dirty="0" smtClean="0"/>
              <a:t> і </a:t>
            </a:r>
            <a:r>
              <a:rPr lang="ru-RU" sz="2400" dirty="0" err="1" smtClean="0"/>
              <a:t>кубічних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коренів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обчислення</a:t>
            </a:r>
            <a:r>
              <a:rPr lang="ru-RU" sz="2400" dirty="0" smtClean="0"/>
              <a:t> логарифма, </a:t>
            </a:r>
            <a:r>
              <a:rPr lang="ru-RU" sz="2400" dirty="0" err="1" smtClean="0"/>
              <a:t>тригонометричних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операції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114794"/>
            <a:ext cx="1976443" cy="27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ÐÐ°ÑÑÐ¸Ð½ÐºÐ¸ Ð¿Ð¾ Ð·Ð°Ð¿ÑÐ¾ÑÑ ÐÐ¾Ð³Ð°ÑÐ¸ÑÐ¼ÑÑÐ½Ð° Ð»ÑÐ½ÑÐ¹ÐºÐ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41819"/>
              </a:clrFrom>
              <a:clrTo>
                <a:srgbClr val="1418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7997">
            <a:off x="1599968" y="4899456"/>
            <a:ext cx="3810000" cy="140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99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"/>
  <p:tag name="ISPRING_PRESENTATION_TITLE" val="Презентация PowerPoint"/>
</p:tagLst>
</file>

<file path=ppt/theme/theme1.xml><?xml version="1.0" encoding="utf-8"?>
<a:theme xmlns:a="http://schemas.openxmlformats.org/drawingml/2006/main" name="фон 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 2</Template>
  <TotalTime>85</TotalTime>
  <Words>438</Words>
  <Application>Microsoft Office PowerPoint</Application>
  <PresentationFormat>Экран (4:3)</PresentationFormat>
  <Paragraphs>43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Demi Cond</vt:lpstr>
      <vt:lpstr>Wingdings</vt:lpstr>
      <vt:lpstr>фон 2</vt:lpstr>
      <vt:lpstr>Історія   виникнення   пристроїв  для   роботи   з   інформацією</vt:lpstr>
      <vt:lpstr>Історію обчислювальної техніки </vt:lpstr>
      <vt:lpstr>абак</vt:lpstr>
      <vt:lpstr>рахівниця</vt:lpstr>
      <vt:lpstr>пiдсумовуючий пристрій </vt:lpstr>
      <vt:lpstr>паскаліна</vt:lpstr>
      <vt:lpstr>арифмометр</vt:lpstr>
      <vt:lpstr>машина Беббіджа</vt:lpstr>
      <vt:lpstr> логарифмічна лінійка</vt:lpstr>
      <vt:lpstr>ЕОМ</vt:lpstr>
      <vt:lpstr>комп'ютери </vt:lpstr>
      <vt:lpstr>еволюція комп'ютера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Asus</cp:lastModifiedBy>
  <cp:revision>18</cp:revision>
  <dcterms:created xsi:type="dcterms:W3CDTF">2018-07-01T17:10:00Z</dcterms:created>
  <dcterms:modified xsi:type="dcterms:W3CDTF">2020-05-07T12:11:35Z</dcterms:modified>
</cp:coreProperties>
</file>