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6" r:id="rId2"/>
    <p:sldId id="286" r:id="rId3"/>
    <p:sldId id="303" r:id="rId4"/>
    <p:sldId id="276" r:id="rId5"/>
    <p:sldId id="277" r:id="rId6"/>
    <p:sldId id="278" r:id="rId7"/>
    <p:sldId id="290" r:id="rId8"/>
    <p:sldId id="258" r:id="rId9"/>
    <p:sldId id="305" r:id="rId10"/>
    <p:sldId id="283" r:id="rId11"/>
    <p:sldId id="285" r:id="rId12"/>
    <p:sldId id="304" r:id="rId13"/>
    <p:sldId id="306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38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418C4-7577-44B9-AD16-1CEEE512DAAA}" type="datetimeFigureOut">
              <a:rPr lang="uk-UA" smtClean="0"/>
              <a:pPr/>
              <a:t>08.02.2018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263CD-5E7E-43EE-B30C-5157B78089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146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5627E-235F-47E9-A9E3-2E99B3159507}" type="slidenum">
              <a:rPr lang="uk-UA" smtClean="0"/>
              <a:pPr/>
              <a:t>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http://terehovskiy.at.ua/</a:t>
            </a:r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F142-6C9D-4C77-A897-9F1CA4E63556}" type="datetime1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Мінченко Оксана Василівна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341B-55C3-486E-B772-EA7D34630CA7}" type="datetime1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Мінченко Оксана Василівна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9615-BD64-4A97-8955-8EBDC3A83C56}" type="datetime1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Мінченко Оксана Василівна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BCCA-AA1D-431A-97F3-C608A165CCB7}" type="datetime1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Мінченко Оксана Василівна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E43C-C5FB-4A61-94F0-6D9F9BE57F24}" type="datetime1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Мінченко Оксана Василівна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F488-6C62-4CB5-BBD5-51A289E8DA4A}" type="datetime1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Мінченко Оксана Василівна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157A-AFB2-421F-A78F-4A1FE3A54519}" type="datetime1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Мінченко Оксана Василівна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AA4E-796B-4A87-BB20-E2BB63D2009A}" type="datetime1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Мінченко Оксана Василівна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C39B-86B2-4AFC-BA06-AC3129AE2FBB}" type="datetime1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Мінченко Оксана Василівна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2D90-06A4-4D44-8231-83DB0672A03A}" type="datetime1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Мінченко Оксана Василівна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644D-5158-4DF6-9CF4-0ADB588EA92E}" type="datetime1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Мінченко Оксана Василівна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ADE194-CA6D-4579-8803-D9208B1F6FF7}" type="datetime1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Мінченко Оксана Василівна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175351" cy="1793167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70C0"/>
                </a:solidFill>
              </a:rPr>
              <a:t>Цикли з передумовою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142852"/>
            <a:ext cx="2592288" cy="2592288"/>
          </a:xfrm>
          <a:prstGeom prst="rect">
            <a:avLst/>
          </a:prstGeom>
        </p:spPr>
      </p:pic>
      <p:pic>
        <p:nvPicPr>
          <p:cNvPr id="5" name="Picture 4" descr="http://lelechenya-noc.org/wp-content/uploads/2012/02/yes_no.jpg"/>
          <p:cNvPicPr>
            <a:picLocks noChangeAspect="1" noChangeArrowheads="1"/>
          </p:cNvPicPr>
          <p:nvPr/>
        </p:nvPicPr>
        <p:blipFill>
          <a:blip r:embed="rId3" cstate="print"/>
          <a:srcRect t="13575" b="15158"/>
          <a:stretch>
            <a:fillRect/>
          </a:stretch>
        </p:blipFill>
        <p:spPr bwMode="auto">
          <a:xfrm>
            <a:off x="3428992" y="4714884"/>
            <a:ext cx="1929947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7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://lyceum38.kiev.ua/upload/Images%202/%D0%B7%D0%BD%D0%B0%D0%BA%20%D0%BE%D0%BA%D0%BB%D0%B8%D0%BA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Результат пошуку зображень за запитом &quot;дощ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Результат пошуку зображень за запитом &quot;дощ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68" name="AutoShape 4" descr="http://cikavosti.com/wp-content/uploads/2013/05/matematyka-d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://cikavosti.com/wp-content/uploads/2013/05/matematyka-d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://cikavosti.com/wp-content/uploads/2013/05/matematyka-d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кутник 10"/>
          <p:cNvSpPr/>
          <p:nvPr/>
        </p:nvSpPr>
        <p:spPr>
          <a:xfrm>
            <a:off x="571472" y="428604"/>
            <a:ext cx="8001054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/>
            <a:r>
              <a:rPr lang="uk-UA" sz="2800" b="1" i="1" dirty="0" smtClean="0"/>
              <a:t>Розглянемо  детальніше виконання        команди  циклу  з  передумовою</a:t>
            </a:r>
            <a:r>
              <a:rPr lang="en-US" sz="2800" b="1" i="1" dirty="0" smtClean="0"/>
              <a:t> </a:t>
            </a:r>
            <a:r>
              <a:rPr lang="uk-UA" sz="2800" b="1" i="1" dirty="0" smtClean="0"/>
              <a:t>в середовищі</a:t>
            </a:r>
            <a:r>
              <a:rPr lang="en-US" sz="2800" b="1" i="1" dirty="0" smtClean="0"/>
              <a:t> Scratch</a:t>
            </a:r>
            <a:r>
              <a:rPr lang="uk-UA" sz="2800" b="1" i="1" dirty="0" smtClean="0"/>
              <a:t>    </a:t>
            </a:r>
            <a:r>
              <a:rPr lang="uk-UA" sz="2800" b="1" i="1" dirty="0" err="1" smtClean="0">
                <a:solidFill>
                  <a:srgbClr val="FFFF00"/>
                </a:solidFill>
              </a:rPr>
              <a:t>“повторювати</a:t>
            </a:r>
            <a:r>
              <a:rPr lang="uk-UA" sz="2800" b="1" i="1" dirty="0" smtClean="0">
                <a:solidFill>
                  <a:srgbClr val="FFFF00"/>
                </a:solidFill>
              </a:rPr>
              <a:t> поки …” 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642910" y="3714752"/>
            <a:ext cx="792961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239713">
              <a:spcBef>
                <a:spcPts val="0"/>
              </a:spcBef>
            </a:pPr>
            <a:r>
              <a:rPr lang="uk-UA" sz="2400" dirty="0" smtClean="0"/>
              <a:t>Виконавець виконуватиме команду </a:t>
            </a:r>
            <a:r>
              <a:rPr lang="uk-UA" sz="2400" b="1" dirty="0" smtClean="0"/>
              <a:t>переміститись на 10 кроків</a:t>
            </a:r>
            <a:r>
              <a:rPr lang="uk-UA" sz="2400" dirty="0" smtClean="0"/>
              <a:t>,  якщо </a:t>
            </a:r>
            <a:r>
              <a:rPr lang="uk-UA" sz="2400" b="1" dirty="0" smtClean="0"/>
              <a:t>значення х&lt;20 хиба</a:t>
            </a:r>
            <a:r>
              <a:rPr lang="uk-UA" sz="2400" dirty="0" smtClean="0"/>
              <a:t>. 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642910" y="5000636"/>
            <a:ext cx="785818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239713"/>
            <a:r>
              <a:rPr lang="uk-UA" sz="2400" dirty="0" smtClean="0"/>
              <a:t>І навпаки, якщо </a:t>
            </a:r>
            <a:r>
              <a:rPr lang="uk-UA" sz="2400" b="1" dirty="0" smtClean="0"/>
              <a:t>значення х &lt; 20 істина</a:t>
            </a:r>
            <a:r>
              <a:rPr lang="uk-UA" sz="2400" dirty="0" smtClean="0"/>
              <a:t>, виконавець не виконуватиме команду </a:t>
            </a:r>
            <a:r>
              <a:rPr lang="uk-UA" sz="2400" b="1" dirty="0" smtClean="0"/>
              <a:t>переміститись на 10 кроків</a:t>
            </a:r>
            <a:r>
              <a:rPr lang="uk-UA" sz="2400" dirty="0" smtClean="0"/>
              <a:t>, а виконуватиме команду, наступну за цим циклом.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49193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://lyceum38.kiev.ua/upload/Images%202/%D0%B7%D0%BD%D0%B0%D0%BA%20%D0%BE%D0%BA%D0%BB%D0%B8%D0%BA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214282" y="357166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dirty="0" smtClean="0">
                <a:ln w="900" cmpd="sng">
                  <a:solidFill>
                    <a:srgbClr val="2045AE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rgbClr val="2045AE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Цикли з передумовою в </a:t>
            </a:r>
            <a:r>
              <a:rPr lang="en-US" sz="4000" dirty="0" smtClean="0">
                <a:ln w="900" cmpd="sng">
                  <a:solidFill>
                    <a:srgbClr val="2045AE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rgbClr val="2045AE">
                      <a:satMod val="190000"/>
                      <a:tint val="100000"/>
                      <a:alpha val="74000"/>
                    </a:srgbClr>
                  </a:innerShdw>
                </a:effectLst>
              </a:rPr>
              <a:t>SCRATCH</a:t>
            </a:r>
            <a:endParaRPr lang="uk-UA" sz="4000" dirty="0">
              <a:ln w="900" cmpd="sng">
                <a:solidFill>
                  <a:srgbClr val="2045AE">
                    <a:satMod val="190000"/>
                    <a:alpha val="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rgbClr val="2045AE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1030" name="AutoShape 6" descr="Результат пошуку зображень за запитом &quot;дощ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Результат пошуку зображень за запитом &quot;дощ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68" name="AutoShape 4" descr="http://cikavosti.com/wp-content/uploads/2013/05/matematyka-d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://cikavosti.com/wp-content/uploads/2013/05/matematyka-d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://cikavosti.com/wp-content/uploads/2013/05/matematyka-d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59" y="2357430"/>
            <a:ext cx="500807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кутник 16"/>
          <p:cNvSpPr/>
          <p:nvPr/>
        </p:nvSpPr>
        <p:spPr>
          <a:xfrm>
            <a:off x="500034" y="1142984"/>
            <a:ext cx="785818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Розглянемо  іншу команду циклу з передумовою, наприклад, команду </a:t>
            </a:r>
            <a:r>
              <a:rPr lang="uk-UA" sz="2400" b="1" i="1" dirty="0" err="1" smtClean="0">
                <a:solidFill>
                  <a:srgbClr val="FFFF00"/>
                </a:solidFill>
              </a:rPr>
              <a:t>“коли</a:t>
            </a:r>
            <a:r>
              <a:rPr lang="uk-UA" sz="2400" b="1" i="1" dirty="0" smtClean="0">
                <a:solidFill>
                  <a:srgbClr val="FFFF00"/>
                </a:solidFill>
              </a:rPr>
              <a:t> натиснуто клавішу …”</a:t>
            </a:r>
            <a:r>
              <a:rPr lang="uk-UA" sz="2400" b="1" i="1" dirty="0" smtClean="0"/>
              <a:t>.</a:t>
            </a:r>
          </a:p>
          <a:p>
            <a:pPr indent="457200" algn="just"/>
            <a:r>
              <a:rPr lang="uk-UA" sz="2400" b="1" i="1" dirty="0" smtClean="0"/>
              <a:t> Цикл виконується так:</a:t>
            </a:r>
            <a:endParaRPr lang="uk-UA" sz="2400" b="1" i="1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357158" y="4000504"/>
            <a:ext cx="792961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239713"/>
            <a:r>
              <a:rPr lang="ru-RU" dirty="0" smtClean="0"/>
              <a:t>1. </a:t>
            </a:r>
            <a:r>
              <a:rPr lang="uk-UA" sz="2400" dirty="0" smtClean="0"/>
              <a:t>Виконується команда перевірки умови </a:t>
            </a:r>
            <a:r>
              <a:rPr lang="uk-UA" sz="2400" b="1" dirty="0" smtClean="0"/>
              <a:t>натиснуто клавішу стрілка вправо?</a:t>
            </a:r>
            <a:r>
              <a:rPr lang="uk-UA" sz="2400" dirty="0" smtClean="0"/>
              <a:t>.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357158" y="4786322"/>
            <a:ext cx="792961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239713"/>
            <a:r>
              <a:rPr lang="ru-RU" dirty="0" smtClean="0"/>
              <a:t>2. </a:t>
            </a:r>
            <a:r>
              <a:rPr lang="uk-UA" sz="2400" dirty="0" smtClean="0"/>
              <a:t>Якщо результат виконання цієї команди </a:t>
            </a:r>
            <a:r>
              <a:rPr lang="uk-UA" sz="2400" b="1" dirty="0" smtClean="0"/>
              <a:t>істина</a:t>
            </a:r>
            <a:r>
              <a:rPr lang="uk-UA" sz="2400" dirty="0" smtClean="0"/>
              <a:t>, виконується команда </a:t>
            </a:r>
            <a:r>
              <a:rPr lang="uk-UA" sz="2400" b="1" dirty="0" smtClean="0"/>
              <a:t>переміститись на 10 кроків</a:t>
            </a:r>
            <a:r>
              <a:rPr lang="uk-UA" sz="2400" dirty="0" smtClean="0"/>
              <a:t>, після чого знову перевіряється вказана умова, а якщо </a:t>
            </a:r>
            <a:r>
              <a:rPr lang="uk-UA" sz="2400" b="1" dirty="0" smtClean="0"/>
              <a:t>хиба</a:t>
            </a:r>
            <a:r>
              <a:rPr lang="uk-UA" sz="2400" dirty="0" smtClean="0"/>
              <a:t> — команда тіла циклу не виконується.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вмісту 12"/>
          <p:cNvSpPr txBox="1">
            <a:spLocks noGrp="1"/>
          </p:cNvSpPr>
          <p:nvPr>
            <p:ph idx="1"/>
          </p:nvPr>
        </p:nvSpPr>
        <p:spPr>
          <a:xfrm>
            <a:off x="174929" y="500042"/>
            <a:ext cx="8826227" cy="919401"/>
          </a:xfrm>
          <a:prstGeom prst="roundRect">
            <a:avLst/>
          </a:prstGeom>
          <a:solidFill>
            <a:srgbClr val="0070C0"/>
          </a:solidFill>
          <a:ln w="19050"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uk-UA" sz="2400" b="0" dirty="0" smtClean="0">
                <a:solidFill>
                  <a:schemeClr val="bg1"/>
                </a:solidFill>
              </a:rPr>
              <a:t>Зазначимо, що </a:t>
            </a:r>
            <a:r>
              <a:rPr lang="uk-UA" sz="2400" b="0" dirty="0" smtClean="0">
                <a:solidFill>
                  <a:srgbClr val="FFFF00"/>
                </a:solidFill>
              </a:rPr>
              <a:t>серед команд тіла циклу </a:t>
            </a:r>
            <a:r>
              <a:rPr lang="uk-UA" sz="2400" b="0" dirty="0" smtClean="0">
                <a:solidFill>
                  <a:schemeClr val="bg1"/>
                </a:solidFill>
              </a:rPr>
              <a:t>можуть бути як </a:t>
            </a:r>
            <a:r>
              <a:rPr lang="uk-UA" sz="2400" b="0" dirty="0" smtClean="0">
                <a:solidFill>
                  <a:srgbClr val="FFFF00"/>
                </a:solidFill>
              </a:rPr>
              <a:t>лінійні фрагменти</a:t>
            </a:r>
            <a:r>
              <a:rPr lang="uk-UA" sz="2400" b="0" dirty="0" smtClean="0">
                <a:solidFill>
                  <a:schemeClr val="bg1"/>
                </a:solidFill>
              </a:rPr>
              <a:t>, так і </a:t>
            </a:r>
            <a:r>
              <a:rPr lang="uk-UA" sz="2400" b="0" dirty="0" smtClean="0">
                <a:solidFill>
                  <a:srgbClr val="FFFF00"/>
                </a:solidFill>
              </a:rPr>
              <a:t>розгалуження</a:t>
            </a:r>
            <a:r>
              <a:rPr lang="uk-UA" sz="2400" b="0" dirty="0" smtClean="0">
                <a:solidFill>
                  <a:schemeClr val="bg1"/>
                </a:solidFill>
              </a:rPr>
              <a:t>, а також </a:t>
            </a:r>
            <a:r>
              <a:rPr lang="uk-UA" sz="2400" b="0" dirty="0" smtClean="0">
                <a:solidFill>
                  <a:srgbClr val="FFFF00"/>
                </a:solidFill>
              </a:rPr>
              <a:t>інші цикли</a:t>
            </a:r>
            <a:r>
              <a:rPr lang="ru-RU" sz="2400" b="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410" name="AutoShape 2" descr="Результат пошуку зображень за запитом &quot;фото электронная поч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Місце для вмісту 12"/>
          <p:cNvSpPr txBox="1">
            <a:spLocks/>
          </p:cNvSpPr>
          <p:nvPr/>
        </p:nvSpPr>
        <p:spPr bwMode="auto">
          <a:xfrm>
            <a:off x="857224" y="1785926"/>
            <a:ext cx="7429552" cy="510778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uk-UA" sz="2400" dirty="0" smtClean="0"/>
              <a:t>Ми розглянули </a:t>
            </a:r>
            <a:r>
              <a:rPr lang="uk-UA" sz="2400" dirty="0" smtClean="0">
                <a:solidFill>
                  <a:srgbClr val="FFFF00"/>
                </a:solidFill>
              </a:rPr>
              <a:t>три базові структури алгоритмів</a:t>
            </a:r>
            <a:r>
              <a:rPr lang="uk-UA" sz="2400" dirty="0" smtClean="0"/>
              <a:t>: </a:t>
            </a:r>
            <a:endParaRPr lang="ru-RU" sz="2400" dirty="0"/>
          </a:p>
        </p:txBody>
      </p:sp>
      <p:sp>
        <p:nvSpPr>
          <p:cNvPr id="17" name="Місце для вмісту 12"/>
          <p:cNvSpPr txBox="1">
            <a:spLocks/>
          </p:cNvSpPr>
          <p:nvPr/>
        </p:nvSpPr>
        <p:spPr bwMode="auto">
          <a:xfrm>
            <a:off x="259873" y="2462842"/>
            <a:ext cx="2214578" cy="681038"/>
          </a:xfrm>
          <a:prstGeom prst="roundRect">
            <a:avLst/>
          </a:prstGeom>
          <a:solidFill>
            <a:srgbClr val="FFFF00">
              <a:alpha val="33000"/>
            </a:srgb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defTabSz="239713"/>
            <a:r>
              <a:rPr lang="uk-UA" sz="2000" b="1" dirty="0" smtClean="0">
                <a:solidFill>
                  <a:schemeClr val="tx2"/>
                </a:solidFill>
              </a:rPr>
              <a:t>Лінійна </a:t>
            </a:r>
          </a:p>
          <a:p>
            <a:pPr marL="342900" indent="-342900" algn="ctr" defTabSz="239713"/>
            <a:r>
              <a:rPr lang="uk-UA" sz="2000" dirty="0" smtClean="0">
                <a:solidFill>
                  <a:schemeClr val="tx2"/>
                </a:solidFill>
              </a:rPr>
              <a:t>(слідування)</a:t>
            </a:r>
          </a:p>
        </p:txBody>
      </p:sp>
      <p:sp>
        <p:nvSpPr>
          <p:cNvPr id="18" name="Місце для вмісту 12"/>
          <p:cNvSpPr txBox="1">
            <a:spLocks/>
          </p:cNvSpPr>
          <p:nvPr/>
        </p:nvSpPr>
        <p:spPr bwMode="auto">
          <a:xfrm>
            <a:off x="3334915" y="2584958"/>
            <a:ext cx="2549912" cy="681038"/>
          </a:xfrm>
          <a:prstGeom prst="roundRect">
            <a:avLst/>
          </a:prstGeom>
          <a:solidFill>
            <a:srgbClr val="00B050">
              <a:alpha val="33000"/>
            </a:srgb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239713"/>
            <a:r>
              <a:rPr lang="uk-UA" sz="2000" b="1" dirty="0" smtClean="0">
                <a:solidFill>
                  <a:schemeClr val="tx2"/>
                </a:solidFill>
              </a:rPr>
              <a:t>Розгалуження </a:t>
            </a:r>
            <a:r>
              <a:rPr lang="uk-UA" sz="2000" dirty="0" smtClean="0">
                <a:solidFill>
                  <a:schemeClr val="tx2"/>
                </a:solidFill>
              </a:rPr>
              <a:t>(умова) </a:t>
            </a:r>
          </a:p>
        </p:txBody>
      </p:sp>
      <p:sp>
        <p:nvSpPr>
          <p:cNvPr id="19" name="Місце для вмісту 12"/>
          <p:cNvSpPr txBox="1">
            <a:spLocks/>
          </p:cNvSpPr>
          <p:nvPr/>
        </p:nvSpPr>
        <p:spPr bwMode="auto">
          <a:xfrm>
            <a:off x="6501060" y="2467961"/>
            <a:ext cx="2357422" cy="681038"/>
          </a:xfrm>
          <a:prstGeom prst="roundRect">
            <a:avLst/>
          </a:prstGeom>
          <a:solidFill>
            <a:srgbClr val="FFFF00">
              <a:alpha val="33000"/>
            </a:srgb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defTabSz="239713"/>
            <a:r>
              <a:rPr lang="uk-UA" sz="2000" b="1" dirty="0" smtClean="0">
                <a:solidFill>
                  <a:schemeClr val="tx2"/>
                </a:solidFill>
              </a:rPr>
              <a:t>Цикли </a:t>
            </a:r>
          </a:p>
          <a:p>
            <a:pPr marL="342900" indent="-342900" algn="ctr" defTabSz="239713"/>
            <a:r>
              <a:rPr lang="uk-UA" sz="2000" dirty="0" smtClean="0">
                <a:solidFill>
                  <a:schemeClr val="tx2"/>
                </a:solidFill>
              </a:rPr>
              <a:t>(повторення)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00438"/>
            <a:ext cx="260694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84" y="3211985"/>
            <a:ext cx="1100723" cy="21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286124"/>
            <a:ext cx="215286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Місце для вмісту 12"/>
          <p:cNvSpPr txBox="1">
            <a:spLocks/>
          </p:cNvSpPr>
          <p:nvPr/>
        </p:nvSpPr>
        <p:spPr bwMode="auto">
          <a:xfrm>
            <a:off x="88007" y="5496480"/>
            <a:ext cx="8969071" cy="919401"/>
          </a:xfrm>
          <a:prstGeom prst="roundRect">
            <a:avLst/>
          </a:prstGeom>
          <a:solidFill>
            <a:srgbClr val="0070C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just">
              <a:spcBef>
                <a:spcPct val="20000"/>
              </a:spcBef>
              <a:buClr>
                <a:schemeClr val="hlink"/>
              </a:buClr>
            </a:pPr>
            <a:r>
              <a:rPr lang="uk-UA" sz="2400" kern="0" dirty="0" smtClean="0">
                <a:solidFill>
                  <a:srgbClr val="FFFF00"/>
                </a:solidFill>
              </a:rPr>
              <a:t>Доведено</a:t>
            </a:r>
            <a:r>
              <a:rPr lang="uk-UA" sz="2400" kern="0" dirty="0" smtClean="0">
                <a:solidFill>
                  <a:schemeClr val="bg1"/>
                </a:solidFill>
              </a:rPr>
              <a:t>, що </a:t>
            </a:r>
            <a:r>
              <a:rPr lang="uk-UA" sz="2400" kern="0" dirty="0" smtClean="0">
                <a:solidFill>
                  <a:srgbClr val="FFFF00"/>
                </a:solidFill>
              </a:rPr>
              <a:t>використовуючи тільки ці три структури</a:t>
            </a:r>
            <a:r>
              <a:rPr lang="uk-UA" sz="2400" kern="0" dirty="0" smtClean="0">
                <a:solidFill>
                  <a:schemeClr val="bg1"/>
                </a:solidFill>
              </a:rPr>
              <a:t>, можна скласти алгоритм розв'язування будь-якої задачі, якщо він існує.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Працюємо  в робочому зошиті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7200" dirty="0" smtClean="0"/>
              <a:t>Робочий зошит</a:t>
            </a:r>
          </a:p>
          <a:p>
            <a:r>
              <a:rPr lang="uk-UA" sz="7200" dirty="0" smtClean="0"/>
              <a:t> сторінка 38,</a:t>
            </a:r>
          </a:p>
          <a:p>
            <a:r>
              <a:rPr lang="uk-UA" sz="7200" dirty="0" smtClean="0"/>
              <a:t> завдання 2</a:t>
            </a:r>
            <a:endParaRPr lang="ru-RU" sz="7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7688" y="214313"/>
            <a:ext cx="444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16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E:\Сайт\Інформатика 7 кла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2043106" cy="27852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  <a:bevelB w="139700" prst="cross"/>
          </a:sp3d>
        </p:spPr>
      </p:pic>
      <p:sp>
        <p:nvSpPr>
          <p:cNvPr id="9" name="Прямокутник 8"/>
          <p:cNvSpPr/>
          <p:nvPr/>
        </p:nvSpPr>
        <p:spPr>
          <a:xfrm>
            <a:off x="1857356" y="5500702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400" b="1" dirty="0" smtClean="0">
                <a:ln w="900" cmpd="sng">
                  <a:solidFill>
                    <a:srgbClr val="2045AE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2045AE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2045AE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Дякую за увагу</a:t>
            </a:r>
            <a:endParaRPr lang="uk-UA" sz="5400" b="1" dirty="0">
              <a:ln w="900" cmpd="sng">
                <a:solidFill>
                  <a:srgbClr val="2045AE">
                    <a:satMod val="190000"/>
                    <a:alpha val="55000"/>
                  </a:srgbClr>
                </a:solidFill>
                <a:prstDash val="solid"/>
              </a:ln>
              <a:solidFill>
                <a:srgbClr val="2045AE">
                  <a:satMod val="200000"/>
                  <a:tint val="3000"/>
                </a:srgbClr>
              </a:solidFill>
              <a:effectLst>
                <a:innerShdw blurRad="101600" dist="76200" dir="5400000">
                  <a:srgbClr val="2045AE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10" name="Округлена прямокутна виноска 9"/>
          <p:cNvSpPr/>
          <p:nvPr/>
        </p:nvSpPr>
        <p:spPr>
          <a:xfrm>
            <a:off x="3214678" y="1142984"/>
            <a:ext cx="3071834" cy="928694"/>
          </a:xfrm>
          <a:prstGeom prst="wedgeRoundRectCallout">
            <a:avLst>
              <a:gd name="adj1" fmla="val -69758"/>
              <a:gd name="adj2" fmla="val -37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Проаналізувати  </a:t>
            </a:r>
          </a:p>
          <a:p>
            <a:pPr algn="ctr"/>
            <a:r>
              <a:rPr lang="uk-UA" b="1" dirty="0" smtClean="0"/>
              <a:t>ст. 72-76 </a:t>
            </a:r>
          </a:p>
          <a:p>
            <a:pPr algn="ctr"/>
            <a:endParaRPr lang="uk-UA" dirty="0"/>
          </a:p>
        </p:txBody>
      </p:sp>
      <p:pic>
        <p:nvPicPr>
          <p:cNvPr id="3075" name="Picture 3" descr="C:\Users\Admin\Desktop\7 клас інформатика\41.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736"/>
            <a:ext cx="2533664" cy="2375310"/>
          </a:xfrm>
          <a:prstGeom prst="rect">
            <a:avLst/>
          </a:prstGeom>
          <a:noFill/>
        </p:spPr>
      </p:pic>
      <p:sp>
        <p:nvSpPr>
          <p:cNvPr id="11" name="Округлена прямокутна виноска 10"/>
          <p:cNvSpPr/>
          <p:nvPr/>
        </p:nvSpPr>
        <p:spPr>
          <a:xfrm>
            <a:off x="3428992" y="2500306"/>
            <a:ext cx="2786082" cy="714380"/>
          </a:xfrm>
          <a:prstGeom prst="wedgeRoundRectCallout">
            <a:avLst>
              <a:gd name="adj1" fmla="val 63166"/>
              <a:gd name="adj2" fmla="val 1143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Виконати завдання №3  в зошиті с. 38-39 </a:t>
            </a:r>
          </a:p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4143380"/>
            <a:ext cx="7143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</a:rPr>
              <a:t>За бажанням :</a:t>
            </a:r>
          </a:p>
          <a:p>
            <a:r>
              <a:rPr lang="uk-UA" sz="2400" i="1" dirty="0" smtClean="0"/>
              <a:t>Побудувати проект для знаходження суми натуральних чисел, значення якої не перевищує деякого заданого а.</a:t>
            </a:r>
            <a:endParaRPr lang="uk-U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://lyceum38.kiev.ua/upload/Images%202/%D0%B7%D0%BD%D0%B0%D0%BA%20%D0%BE%D0%BA%D0%BB%D0%B8%D0%BA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2214554"/>
            <a:ext cx="3292845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/>
          <p:cNvSpPr/>
          <p:nvPr/>
        </p:nvSpPr>
        <p:spPr>
          <a:xfrm>
            <a:off x="714348" y="0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 smtClean="0">
                <a:ln w="900" cmpd="sng">
                  <a:solidFill>
                    <a:srgbClr val="2045AE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2045AE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2045AE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Працюємо за комп’ютером</a:t>
            </a:r>
            <a:endParaRPr lang="uk-UA" sz="4000" b="1" dirty="0">
              <a:ln w="900" cmpd="sng">
                <a:solidFill>
                  <a:srgbClr val="2045AE">
                    <a:satMod val="190000"/>
                    <a:alpha val="55000"/>
                  </a:srgbClr>
                </a:solidFill>
                <a:prstDash val="solid"/>
              </a:ln>
              <a:solidFill>
                <a:srgbClr val="2045AE">
                  <a:satMod val="200000"/>
                  <a:tint val="3000"/>
                </a:srgbClr>
              </a:solidFill>
              <a:effectLst>
                <a:innerShdw blurRad="101600" dist="76200" dir="5400000">
                  <a:srgbClr val="2045AE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500034" y="1000108"/>
            <a:ext cx="7643866" cy="1071570"/>
          </a:xfrm>
          <a:prstGeom prst="wedgeRoundRectCallout">
            <a:avLst>
              <a:gd name="adj1" fmla="val -666"/>
              <a:gd name="adj2" fmla="val 734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FF0000"/>
                </a:solidFill>
                <a:latin typeface="alebarda" pitchFamily="50" charset="0"/>
              </a:rPr>
              <a:t>Увага</a:t>
            </a:r>
            <a:r>
              <a:rPr lang="ru-RU" b="1" dirty="0" smtClean="0">
                <a:solidFill>
                  <a:srgbClr val="FF0000"/>
                </a:solidFill>
                <a:latin typeface="alebarda" pitchFamily="50" charset="0"/>
              </a:rPr>
              <a:t>!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Під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час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роботи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з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комп’ютером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дотримуйтеся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правил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безпеки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uk-UA" b="1" i="1" dirty="0" smtClean="0">
                <a:latin typeface="alebarda" pitchFamily="50" charset="0"/>
                <a:ea typeface="Adobe Kaiti Std R" pitchFamily="18" charset="-128"/>
              </a:rPr>
              <a:t>та санітарно-гігієнічних норм.</a:t>
            </a:r>
            <a:endParaRPr lang="uk-UA" b="1" dirty="0">
              <a:latin typeface="alebarda" pitchFamily="50" charset="0"/>
              <a:ea typeface="Adobe Kaiti Std R" pitchFamily="18" charset="-128"/>
            </a:endParaRPr>
          </a:p>
        </p:txBody>
      </p:sp>
      <p:pic>
        <p:nvPicPr>
          <p:cNvPr id="4098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71744"/>
            <a:ext cx="343194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Вивчення теми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rgbClr val="0070C0"/>
                </a:solidFill>
              </a:rPr>
              <a:t>Цикл з передумовою – вид циклічної програми в якій спочатку йде перевірка умови, після чого виконується алгоритм</a:t>
            </a:r>
            <a:r>
              <a:rPr lang="uk-UA" sz="4000" dirty="0" smtClean="0"/>
              <a:t>.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://lyceum38.kiev.ua/upload/Images%202/%D0%B7%D0%BD%D0%B0%D0%BA%20%D0%BE%D0%BA%D0%BB%D0%B8%D0%BA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214282" y="357166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dirty="0" smtClean="0">
                <a:ln w="900" cmpd="sng">
                  <a:solidFill>
                    <a:srgbClr val="2045AE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rgbClr val="2045AE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Цикли з передумовою</a:t>
            </a:r>
            <a:endParaRPr lang="uk-UA" sz="4000" dirty="0">
              <a:ln w="900" cmpd="sng">
                <a:solidFill>
                  <a:srgbClr val="2045AE">
                    <a:satMod val="190000"/>
                    <a:alpha val="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rgbClr val="2045AE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1030" name="AutoShape 6" descr="Результат пошуку зображень за запитом &quot;дощ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Результат пошуку зображень за запитом &quot;дощ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68" name="AutoShape 4" descr="http://cikavosti.com/wp-content/uploads/2013/05/matematyka-d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://cikavosti.com/wp-content/uploads/2013/05/matematyka-d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://cikavosti.com/wp-content/uploads/2013/05/matematyka-d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кутник 9"/>
          <p:cNvSpPr/>
          <p:nvPr/>
        </p:nvSpPr>
        <p:spPr>
          <a:xfrm>
            <a:off x="785786" y="1428736"/>
            <a:ext cx="764386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002060"/>
                </a:solidFill>
              </a:rPr>
              <a:t>Розглянемо таку задачу.</a:t>
            </a:r>
          </a:p>
          <a:p>
            <a:pPr indent="457200" algn="just"/>
            <a:r>
              <a:rPr lang="uk-UA" sz="2400" b="1" i="1" dirty="0" smtClean="0">
                <a:solidFill>
                  <a:srgbClr val="FF0000"/>
                </a:solidFill>
              </a:rPr>
              <a:t>Задача 1. </a:t>
            </a:r>
            <a:r>
              <a:rPr lang="uk-UA" sz="2400" b="1" i="1" dirty="0" smtClean="0">
                <a:solidFill>
                  <a:srgbClr val="002060"/>
                </a:solidFill>
              </a:rPr>
              <a:t>Є діжка, відро і колодязь з водою. Використовуючи відро, потрібно наповнити діжку водою.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grpSp>
        <p:nvGrpSpPr>
          <p:cNvPr id="2" name="Групувати 12"/>
          <p:cNvGrpSpPr/>
          <p:nvPr/>
        </p:nvGrpSpPr>
        <p:grpSpPr>
          <a:xfrm>
            <a:off x="500034" y="3071810"/>
            <a:ext cx="8643966" cy="3596602"/>
            <a:chOff x="500034" y="3071810"/>
            <a:chExt cx="8643966" cy="3596602"/>
          </a:xfrm>
        </p:grpSpPr>
        <p:pic>
          <p:nvPicPr>
            <p:cNvPr id="14" name="Picture 3" descr="C:\Users\Admin\Desktop\відро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3714752"/>
              <a:ext cx="2297057" cy="2361460"/>
            </a:xfrm>
            <a:prstGeom prst="rect">
              <a:avLst/>
            </a:prstGeom>
            <a:noFill/>
          </p:spPr>
        </p:pic>
        <p:pic>
          <p:nvPicPr>
            <p:cNvPr id="15" name="Picture 5" descr="C:\Users\Admin\Desktop\відро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3857628"/>
              <a:ext cx="2428892" cy="2496992"/>
            </a:xfrm>
            <a:prstGeom prst="rect">
              <a:avLst/>
            </a:prstGeom>
            <a:noFill/>
          </p:spPr>
        </p:pic>
        <p:pic>
          <p:nvPicPr>
            <p:cNvPr id="16" name="Picture 6" descr="C:\Users\Admin\Desktop\криниця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45487" y="3071810"/>
              <a:ext cx="3498513" cy="359660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://lyceum38.kiev.ua/upload/Images%202/%D0%B7%D0%BD%D0%B0%D0%BA%20%D0%BE%D0%BA%D0%BB%D0%B8%D0%BA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Результат пошуку зображень за запитом &quot;дощ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Результат пошуку зображень за запитом &quot;дощ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68" name="AutoShape 4" descr="http://cikavosti.com/wp-content/uploads/2013/05/matematyka-d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://cikavosti.com/wp-content/uploads/2013/05/matematyka-d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://cikavosti.com/wp-content/uploads/2013/05/matematyka-d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кутник 9"/>
          <p:cNvSpPr/>
          <p:nvPr/>
        </p:nvSpPr>
        <p:spPr>
          <a:xfrm>
            <a:off x="857224" y="285728"/>
            <a:ext cx="757242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tx1"/>
                </a:solidFill>
              </a:rPr>
              <a:t>Оскільки в цій задачі невідомо, чи є вода в діжці, чи діжка порожня, ні ємність діжки, ні ємність відра, то визначити, скільки разів потрібно виконати команди тіла циклу, не можливо.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928662" y="2000240"/>
            <a:ext cx="757242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Алгоритм розв'язування цієї задачі для розглянутого виконавця у </a:t>
            </a:r>
            <a:r>
              <a:rPr lang="uk-UA" sz="2400" b="1" i="1" dirty="0" smtClean="0">
                <a:solidFill>
                  <a:srgbClr val="FF0000"/>
                </a:solidFill>
              </a:rPr>
              <a:t>словесній формі </a:t>
            </a:r>
            <a:r>
              <a:rPr lang="uk-UA" sz="2400" b="1" i="1" dirty="0" smtClean="0"/>
              <a:t>виглядатиме так:</a:t>
            </a:r>
            <a:endParaRPr lang="uk-UA" sz="2400" b="1" i="1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928662" y="3349347"/>
            <a:ext cx="75724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400" i="1" dirty="0" smtClean="0"/>
              <a:t>Перевірити умову </a:t>
            </a:r>
            <a:r>
              <a:rPr lang="uk-UA" sz="2400" b="1" i="1" dirty="0" smtClean="0"/>
              <a:t>«Діжка не повна?»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i="1" dirty="0" smtClean="0">
                <a:solidFill>
                  <a:srgbClr val="002060"/>
                </a:solidFill>
              </a:rPr>
              <a:t>Якщо</a:t>
            </a:r>
            <a:r>
              <a:rPr lang="uk-UA" sz="2400" b="1" i="1" dirty="0" smtClean="0">
                <a:solidFill>
                  <a:srgbClr val="002060"/>
                </a:solidFill>
              </a:rPr>
              <a:t> істина, </a:t>
            </a:r>
            <a:r>
              <a:rPr lang="uk-UA" sz="2400" i="1" dirty="0" smtClean="0">
                <a:solidFill>
                  <a:srgbClr val="002060"/>
                </a:solidFill>
              </a:rPr>
              <a:t>то виконати команду 3,</a:t>
            </a:r>
            <a:r>
              <a:rPr lang="uk-UA" sz="2400" b="1" i="1" dirty="0" smtClean="0">
                <a:solidFill>
                  <a:srgbClr val="002060"/>
                </a:solidFill>
              </a:rPr>
              <a:t> інакше </a:t>
            </a:r>
            <a:r>
              <a:rPr lang="uk-UA" sz="2400" i="1" dirty="0" smtClean="0">
                <a:solidFill>
                  <a:srgbClr val="002060"/>
                </a:solidFill>
              </a:rPr>
              <a:t>(якщо </a:t>
            </a:r>
            <a:r>
              <a:rPr lang="uk-UA" sz="2400" b="1" i="1" dirty="0" smtClean="0">
                <a:solidFill>
                  <a:srgbClr val="002060"/>
                </a:solidFill>
              </a:rPr>
              <a:t>хиба</a:t>
            </a:r>
            <a:r>
              <a:rPr lang="uk-UA" sz="2400" i="1" dirty="0" smtClean="0">
                <a:solidFill>
                  <a:srgbClr val="002060"/>
                </a:solidFill>
              </a:rPr>
              <a:t>)</a:t>
            </a:r>
            <a:r>
              <a:rPr lang="uk-UA" sz="2400" b="1" i="1" dirty="0" smtClean="0">
                <a:solidFill>
                  <a:srgbClr val="002060"/>
                </a:solidFill>
              </a:rPr>
              <a:t> </a:t>
            </a:r>
            <a:r>
              <a:rPr lang="uk-UA" sz="2400" i="1" dirty="0" smtClean="0">
                <a:solidFill>
                  <a:srgbClr val="002060"/>
                </a:solidFill>
              </a:rPr>
              <a:t>виконати команду 6.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i="1" dirty="0" smtClean="0"/>
              <a:t>Наповнити відро водою.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i="1" dirty="0" smtClean="0">
                <a:solidFill>
                  <a:srgbClr val="002060"/>
                </a:solidFill>
              </a:rPr>
              <a:t>Вилити воду з відра в діжку.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i="1" dirty="0" smtClean="0"/>
              <a:t>Виконати команду 1.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i="1" dirty="0" smtClean="0">
                <a:solidFill>
                  <a:srgbClr val="002060"/>
                </a:solidFill>
              </a:rPr>
              <a:t>Закінчити виконання алгоритму.</a:t>
            </a:r>
          </a:p>
          <a:p>
            <a:pPr marL="457200" indent="-457200" algn="just"/>
            <a:endParaRPr lang="uk-UA" b="1" i="1" dirty="0" smtClean="0"/>
          </a:p>
          <a:p>
            <a:pPr marL="457200" indent="-457200" algn="just">
              <a:buFont typeface="+mj-lt"/>
              <a:buAutoNum type="arabicPeriod"/>
            </a:pPr>
            <a:endParaRPr lang="uk-UA" b="1" i="1" dirty="0" smtClean="0"/>
          </a:p>
          <a:p>
            <a:pPr marL="457200" indent="-457200" algn="just">
              <a:buFont typeface="+mj-lt"/>
              <a:buAutoNum type="arabicPeriod"/>
            </a:pPr>
            <a:endParaRPr lang="uk-UA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://lyceum38.kiev.ua/upload/Images%202/%D0%B7%D0%BD%D0%B0%D0%BA%20%D0%BE%D0%BA%D0%BB%D0%B8%D0%BA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Результат пошуку зображень за запитом &quot;дощ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Результат пошуку зображень за запитом &quot;дощ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68" name="AutoShape 4" descr="http://cikavosti.com/wp-content/uploads/2013/05/matematyka-d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://cikavosti.com/wp-content/uploads/2013/05/matematyka-d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071678"/>
            <a:ext cx="4895935" cy="4546704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642910" y="571480"/>
            <a:ext cx="821537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Алгоритм розв'язування цієї  ж задачі у </a:t>
            </a:r>
            <a:r>
              <a:rPr lang="uk-UA" sz="2400" b="1" i="1" dirty="0" smtClean="0">
                <a:solidFill>
                  <a:srgbClr val="FF0000"/>
                </a:solidFill>
              </a:rPr>
              <a:t> вигляді блок схеми </a:t>
            </a:r>
            <a:r>
              <a:rPr lang="uk-UA" sz="2400" b="1" i="1" dirty="0" smtClean="0"/>
              <a:t>виглядатиме так:</a:t>
            </a:r>
            <a:endParaRPr lang="uk-U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5316106" y="2204864"/>
            <a:ext cx="0" cy="10505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решение 5"/>
          <p:cNvSpPr/>
          <p:nvPr/>
        </p:nvSpPr>
        <p:spPr>
          <a:xfrm>
            <a:off x="3641915" y="3255458"/>
            <a:ext cx="3348382" cy="893622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Цвях не забито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766499" y="3702269"/>
            <a:ext cx="87541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66499" y="3702269"/>
            <a:ext cx="0" cy="46805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999135" y="3712625"/>
            <a:ext cx="648072" cy="1148343"/>
            <a:chOff x="6732240" y="2456892"/>
            <a:chExt cx="648072" cy="48951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6732240" y="2456892"/>
              <a:ext cx="64807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7380312" y="2478352"/>
              <a:ext cx="0" cy="468052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766499" y="3343293"/>
            <a:ext cx="105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Істинно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6755678" y="3328523"/>
            <a:ext cx="105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Хибно</a:t>
            </a:r>
            <a:endParaRPr lang="uk-UA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470355" y="4170321"/>
            <a:ext cx="2592288" cy="93610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Вдарити молотком по головці цвяха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734362" y="5106883"/>
            <a:ext cx="0" cy="69838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977619" y="5805264"/>
            <a:ext cx="175674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77619" y="2787406"/>
            <a:ext cx="6508" cy="301785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77619" y="2780071"/>
            <a:ext cx="4338487" cy="366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500042"/>
            <a:ext cx="8429684" cy="2000256"/>
          </a:xfrm>
        </p:spPr>
        <p:txBody>
          <a:bodyPr>
            <a:normAutofit/>
          </a:bodyPr>
          <a:lstStyle/>
          <a:p>
            <a:r>
              <a:rPr lang="uk-UA" sz="40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Courier New" panose="02070309020205020404" pitchFamily="49" charset="0"/>
              </a:rPr>
              <a:t>Чи містить  алгоритм забивання цвяха </a:t>
            </a:r>
            <a:r>
              <a:rPr lang="uk-UA" sz="4000" b="0" dirty="0" smtClean="0">
                <a:solidFill>
                  <a:srgbClr val="0070C0"/>
                </a:solidFill>
                <a:effectLst/>
              </a:rPr>
              <a:t>цикл з передумовою?</a:t>
            </a:r>
            <a:endParaRPr lang="ru-RU" sz="4000" b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420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026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Блок-схема циклу </a:t>
            </a:r>
            <a:r>
              <a:rPr lang="ru-RU" sz="4000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4000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передумовою</a:t>
            </a:r>
            <a:endParaRPr lang="ru-RU" sz="4000" cap="none" spc="0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4000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загальному</a:t>
            </a:r>
            <a:r>
              <a:rPr lang="ru-RU" sz="4000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випадку</a:t>
            </a:r>
            <a:r>
              <a:rPr lang="ru-RU" sz="4000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виглядає</a:t>
            </a:r>
            <a:r>
              <a:rPr lang="ru-RU" sz="4000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так: </a:t>
            </a:r>
            <a:endParaRPr lang="ru-RU" sz="4000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85926"/>
            <a:ext cx="6224165" cy="3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6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Цикл </a:t>
            </a:r>
            <a:r>
              <a:rPr lang="ru-RU" sz="4000" dirty="0" err="1" smtClean="0">
                <a:solidFill>
                  <a:srgbClr val="00B0F0"/>
                </a:solidFill>
              </a:rPr>
              <a:t>з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</a:rPr>
              <a:t>передумовою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r>
              <a:rPr lang="uk-UA" sz="4000" dirty="0" smtClean="0">
                <a:solidFill>
                  <a:srgbClr val="00B0F0"/>
                </a:solidFill>
              </a:rPr>
              <a:t>в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</a:rPr>
              <a:t>Scratch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Команда:			Є і інші команди:</a:t>
            </a:r>
            <a:r>
              <a:rPr lang="ru-RU" dirty="0" smtClean="0"/>
              <a:t>                     </a:t>
            </a:r>
            <a:endParaRPr lang="uk-UA" dirty="0" smtClean="0"/>
          </a:p>
        </p:txBody>
      </p:sp>
      <p:pic>
        <p:nvPicPr>
          <p:cNvPr id="6" name="Рисунок 6" descr="12.gif"/>
          <p:cNvPicPr>
            <a:picLocks noChangeAspect="1" noChangeArrowheads="1"/>
          </p:cNvPicPr>
          <p:nvPr/>
        </p:nvPicPr>
        <p:blipFill>
          <a:blip r:embed="rId2"/>
          <a:srcRect l="67227"/>
          <a:stretch>
            <a:fillRect/>
          </a:stretch>
        </p:blipFill>
        <p:spPr bwMode="auto">
          <a:xfrm>
            <a:off x="714347" y="2214554"/>
            <a:ext cx="301585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14554"/>
            <a:ext cx="35771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4143404" cy="8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813" b="41521" l="31233" r="41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15" t="31725" r="56901" b="57391"/>
          <a:stretch/>
        </p:blipFill>
        <p:spPr bwMode="auto">
          <a:xfrm>
            <a:off x="5357818" y="3214686"/>
            <a:ext cx="2322028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667</TotalTime>
  <Words>451</Words>
  <Application>Microsoft Office PowerPoint</Application>
  <PresentationFormat>Экран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Цикли з передумовою</vt:lpstr>
      <vt:lpstr>Презентация PowerPoint</vt:lpstr>
      <vt:lpstr>Вивчення теми</vt:lpstr>
      <vt:lpstr>Презентация PowerPoint</vt:lpstr>
      <vt:lpstr>Презентация PowerPoint</vt:lpstr>
      <vt:lpstr>Презентация PowerPoint</vt:lpstr>
      <vt:lpstr>Чи містить  алгоритм забивання цвяха цикл з передумовою?</vt:lpstr>
      <vt:lpstr>Презентация PowerPoint</vt:lpstr>
      <vt:lpstr>Цикл з передумовою в Scratch</vt:lpstr>
      <vt:lpstr>Презентация PowerPoint</vt:lpstr>
      <vt:lpstr>Презентация PowerPoint</vt:lpstr>
      <vt:lpstr>Презентация PowerPoint</vt:lpstr>
      <vt:lpstr>Працюємо  в робочому зошиті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Цикли</dc:title>
  <dc:creator>111</dc:creator>
  <cp:lastModifiedBy>Пользователь Windows</cp:lastModifiedBy>
  <cp:revision>77</cp:revision>
  <dcterms:created xsi:type="dcterms:W3CDTF">2016-01-08T17:41:53Z</dcterms:created>
  <dcterms:modified xsi:type="dcterms:W3CDTF">2018-02-08T20:41:21Z</dcterms:modified>
</cp:coreProperties>
</file>