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21" r:id="rId3"/>
    <p:sldId id="1223" r:id="rId4"/>
    <p:sldId id="1224" r:id="rId5"/>
    <p:sldId id="1225" r:id="rId6"/>
    <p:sldId id="1246" r:id="rId7"/>
    <p:sldId id="1247" r:id="rId8"/>
    <p:sldId id="1222" r:id="rId9"/>
    <p:sldId id="1228" r:id="rId10"/>
    <p:sldId id="1229" r:id="rId11"/>
    <p:sldId id="1230" r:id="rId12"/>
    <p:sldId id="1239" r:id="rId13"/>
    <p:sldId id="1240" r:id="rId14"/>
    <p:sldId id="1134" r:id="rId15"/>
    <p:sldId id="709" r:id="rId16"/>
    <p:sldId id="1241" r:id="rId17"/>
    <p:sldId id="1231" r:id="rId18"/>
    <p:sldId id="1232" r:id="rId19"/>
    <p:sldId id="1233" r:id="rId20"/>
    <p:sldId id="1234" r:id="rId21"/>
    <p:sldId id="1235" r:id="rId22"/>
    <p:sldId id="1242" r:id="rId23"/>
    <p:sldId id="1243" r:id="rId24"/>
    <p:sldId id="711" r:id="rId25"/>
    <p:sldId id="929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4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microsoft.com/office/2007/relationships/hdphoto" Target="../media/hdphoto3.wdp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smtClean="0">
                <a:solidFill>
                  <a:srgbClr val="002060"/>
                </a:solidFill>
                <a:latin typeface="Verdana"/>
              </a:rPr>
              <a:t>33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Кодування та декодування інформації</a:t>
            </a:r>
          </a:p>
        </p:txBody>
      </p:sp>
      <p:pic>
        <p:nvPicPr>
          <p:cNvPr id="2" name="Picture 2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572532"/>
            <a:ext cx="24079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125" y="3644298"/>
            <a:ext cx="2336154" cy="23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24" y="3704599"/>
            <a:ext cx="8789305" cy="2662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746" y="2785403"/>
            <a:ext cx="5314950" cy="542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Декодуй повідомлення, подане азбукою Морзе, і  дізнайся, який сигнал лиха прийнятий в усьому світі.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Шарада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загадка, в якій закодовано слово, що складається з кількох частин. Наприклад: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s://encrypted-tbn0.gstatic.com/images?q=tbn:ANd9GcSnCm1rb4vbxzLBO7Kvg67NAqWXaMGrQC8uBhKUJDEuwYCIIZy4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509" y="2278064"/>
            <a:ext cx="4177656" cy="278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008" y="2278064"/>
            <a:ext cx="7103707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Спочатку прийменник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двох букв відгадай.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Будинок за містом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 нього додай.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Це слово всім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добре відоме.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Ти з ним зустрічаєшся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 класі й удома.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1142" y="60765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Задача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0509" y="52435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9838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зберігання або передавання повідомлень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відбувається  </a:t>
            </a:r>
            <a:r>
              <a:rPr lang="uk-UA" sz="2800" b="1" i="1" kern="0" dirty="0">
                <a:solidFill>
                  <a:srgbClr val="FFFF00"/>
                </a:solidFill>
              </a:rPr>
              <a:t>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 повідомлень, тобто подання їх за допомогою визначеного набору символів.  </a:t>
            </a:r>
            <a:r>
              <a:rPr lang="uk-UA" sz="2800" b="1" i="1" kern="0" dirty="0">
                <a:solidFill>
                  <a:srgbClr val="FFFF00"/>
                </a:solidFill>
              </a:rPr>
              <a:t>Символ</a:t>
            </a:r>
            <a:r>
              <a:rPr lang="uk-UA" sz="2800" b="1" i="1" kern="0" dirty="0">
                <a:solidFill>
                  <a:srgbClr val="FFFFFF"/>
                </a:solidFill>
              </a:rPr>
              <a:t>  – це умовне позначення якогось предмета, поняття або явища.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учень пише диктант.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91" y="3951909"/>
            <a:ext cx="9226975" cy="25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 знаєте, що існує лише сім нот, за допомогою яких можна створити (закодувати) будь-яку мелодію.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56761"/>
            <a:ext cx="12050142" cy="1966584"/>
          </a:xfrm>
          <a:prstGeom prst="rect">
            <a:avLst/>
          </a:prstGeom>
        </p:spPr>
      </p:pic>
      <p:pic>
        <p:nvPicPr>
          <p:cNvPr id="9" name="Picture 2" descr="http://yak-prosto.com/images/c/1/yak-navchitisya-chitati-no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078" y="4298240"/>
            <a:ext cx="4341107" cy="23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що перші комп’ютери не мали жорстких дисків і всі програми завантажувалися з дискет? Саме тому в більшості програм кнопка, що позначає команду  Зберегти, має вигляд дискети.</a:t>
            </a:r>
          </a:p>
        </p:txBody>
      </p:sp>
      <p:pic>
        <p:nvPicPr>
          <p:cNvPr id="11" name="Picture 2" descr="save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017" y="3059142"/>
            <a:ext cx="3586124" cy="35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розумієте, що таке кодування повідомлень?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способи кодування текстових повідомлень ви знаєте?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916735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розумієте, що таке декодування повідомлень?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code, computer, css, html, html5, responsive, web ic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096" y="3439955"/>
            <a:ext cx="3253565" cy="32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Розгадайте ребус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Декодування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4" y="1889965"/>
            <a:ext cx="11150701" cy="32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Пронумеруй букви в таблиці та закодуй повідомлення.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03" y="2276591"/>
            <a:ext cx="10396352" cy="715089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БЕЗ ВІРНОГО ДРУГА ВЕЛИКА ТУГА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5973" y="3053672"/>
            <a:ext cx="7968452" cy="3540346"/>
          </a:xfrm>
          <a:prstGeom prst="rect">
            <a:avLst/>
          </a:prstGeom>
        </p:spPr>
      </p:pic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23089"/>
              </p:ext>
            </p:extLst>
          </p:nvPr>
        </p:nvGraphicFramePr>
        <p:xfrm>
          <a:off x="2227913" y="4205800"/>
          <a:ext cx="4464493" cy="443197"/>
        </p:xfrm>
        <a:graphic>
          <a:graphicData uri="http://schemas.openxmlformats.org/drawingml/2006/table">
            <a:tbl>
              <a:tblPr firstRow="1" bandRow="1"/>
              <a:tblGrid>
                <a:gridCol w="405863">
                  <a:extLst>
                    <a:ext uri="{9D8B030D-6E8A-4147-A177-3AD203B41FA5}">
                      <a16:colId xmlns:a16="http://schemas.microsoft.com/office/drawing/2014/main" val="1248614820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26107765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76479634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58466063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9998923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6865842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68399835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4162154159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4788764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78230506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283020856"/>
                    </a:ext>
                  </a:extLst>
                </a:gridCol>
              </a:tblGrid>
              <a:tr h="443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395079"/>
                  </a:ext>
                </a:extLst>
              </a:tr>
            </a:tbl>
          </a:graphicData>
        </a:graphic>
      </p:graphicFrame>
      <p:graphicFrame>
        <p:nvGraphicFramePr>
          <p:cNvPr id="16" name="Таблиця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68661"/>
              </p:ext>
            </p:extLst>
          </p:nvPr>
        </p:nvGraphicFramePr>
        <p:xfrm>
          <a:off x="2227913" y="5178310"/>
          <a:ext cx="4464493" cy="443197"/>
        </p:xfrm>
        <a:graphic>
          <a:graphicData uri="http://schemas.openxmlformats.org/drawingml/2006/table">
            <a:tbl>
              <a:tblPr firstRow="1" bandRow="1"/>
              <a:tblGrid>
                <a:gridCol w="405863">
                  <a:extLst>
                    <a:ext uri="{9D8B030D-6E8A-4147-A177-3AD203B41FA5}">
                      <a16:colId xmlns:a16="http://schemas.microsoft.com/office/drawing/2014/main" val="1248614820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26107765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76479634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58466063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9998923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6865842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68399835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4162154159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4788764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78230506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283020856"/>
                    </a:ext>
                  </a:extLst>
                </a:gridCol>
              </a:tblGrid>
              <a:tr h="443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395079"/>
                  </a:ext>
                </a:extLst>
              </a:tr>
            </a:tbl>
          </a:graphicData>
        </a:graphic>
      </p:graphicFrame>
      <p:graphicFrame>
        <p:nvGraphicFramePr>
          <p:cNvPr id="17" name="Таблиця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94430"/>
              </p:ext>
            </p:extLst>
          </p:nvPr>
        </p:nvGraphicFramePr>
        <p:xfrm>
          <a:off x="2225262" y="6150820"/>
          <a:ext cx="4464493" cy="443197"/>
        </p:xfrm>
        <a:graphic>
          <a:graphicData uri="http://schemas.openxmlformats.org/drawingml/2006/table">
            <a:tbl>
              <a:tblPr firstRow="1" bandRow="1"/>
              <a:tblGrid>
                <a:gridCol w="405863">
                  <a:extLst>
                    <a:ext uri="{9D8B030D-6E8A-4147-A177-3AD203B41FA5}">
                      <a16:colId xmlns:a16="http://schemas.microsoft.com/office/drawing/2014/main" val="1248614820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26107765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76479634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58466063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9998923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6865842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68399835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4162154159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4788764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78230506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283020856"/>
                    </a:ext>
                  </a:extLst>
                </a:gridCol>
              </a:tblGrid>
              <a:tr h="443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39507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084583" y="4698564"/>
            <a:ext cx="294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2 7 10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4583" y="4970522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3 12 21 18 19 4 19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4583" y="5221397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6 21 24 4 1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4583" y="5495542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3 7 16 11 15 1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9407" y="5744230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23 24 4 1</a:t>
            </a:r>
          </a:p>
        </p:txBody>
      </p:sp>
    </p:spTree>
    <p:extLst>
      <p:ext uri="{BB962C8B-B14F-4D97-AF65-F5344CB8AC3E}">
        <p14:creationId xmlns:p14="http://schemas.microsoft.com/office/powerpoint/2010/main" val="15427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прийменник з трьох букв відгадай, Від «коней» дві літери перші додай,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Візьми дві останні від слова «корова»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— І ось ми отримали слово... 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kovel.ua/files/imagecache/800x600s/object/logo/goldenhorsesho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8804" y="3165448"/>
            <a:ext cx="3644641" cy="32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Підкова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27703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Букви закодовані за допомогою прапорців.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270" y="3335353"/>
            <a:ext cx="7920880" cy="31510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022" y="4282994"/>
            <a:ext cx="43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Країна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9662" y="5230635"/>
            <a:ext cx="43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знань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30" y="1749233"/>
            <a:ext cx="8314898" cy="15518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008" y="3365511"/>
            <a:ext cx="392655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Декодуй і назви подане повідомлення.</a:t>
            </a:r>
          </a:p>
        </p:txBody>
      </p:sp>
    </p:spTree>
    <p:extLst>
      <p:ext uri="{BB962C8B-B14F-4D97-AF65-F5344CB8AC3E}">
        <p14:creationId xmlns:p14="http://schemas.microsoft.com/office/powerpoint/2010/main" val="19647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Розгадайте ребус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286192" y="2076524"/>
            <a:ext cx="11341928" cy="3145568"/>
            <a:chOff x="323528" y="2516938"/>
            <a:chExt cx="8311283" cy="230505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2516938"/>
              <a:ext cx="6343650" cy="23050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9336" y="2636912"/>
              <a:ext cx="1895475" cy="1952625"/>
            </a:xfrm>
            <a:prstGeom prst="rect">
              <a:avLst/>
            </a:prstGeom>
          </p:spPr>
        </p:pic>
      </p:grp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Кодування</a:t>
            </a:r>
          </a:p>
        </p:txBody>
      </p:sp>
    </p:spTree>
    <p:extLst>
      <p:ext uri="{BB962C8B-B14F-4D97-AF65-F5344CB8AC3E}">
        <p14:creationId xmlns:p14="http://schemas.microsoft.com/office/powerpoint/2010/main" val="20666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699" y="4776230"/>
            <a:ext cx="8716440" cy="1646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4643" y="489201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5875" y="489201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7107" y="489201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8822" y="4876813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5766" y="4876813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1449" y="4876813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292" y="1863127"/>
            <a:ext cx="8314898" cy="15518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224" y="5558573"/>
            <a:ext cx="1052619" cy="870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851" y="5630581"/>
            <a:ext cx="1067261" cy="7200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979" y="5558573"/>
            <a:ext cx="1080120" cy="8000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533" y="5571849"/>
            <a:ext cx="1116701" cy="8508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6235" y="5568277"/>
            <a:ext cx="1162534" cy="8543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960" y="5630581"/>
            <a:ext cx="1067261" cy="7200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008" y="358981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малюнок. Назви і закодуй назву рослинного символу України.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Букви закодовані за допомогою прапорців.</a:t>
            </a:r>
          </a:p>
        </p:txBody>
      </p:sp>
    </p:spTree>
    <p:extLst>
      <p:ext uri="{BB962C8B-B14F-4D97-AF65-F5344CB8AC3E}">
        <p14:creationId xmlns:p14="http://schemas.microsoft.com/office/powerpoint/2010/main" val="1850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Правило 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: кожну   літеру   повідомлення замінити її порядковим номером в алфавіті.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" y="2278064"/>
            <a:ext cx="4747965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6 19 2 21 19 17 24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3 22 32 6 11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6 19 2 21 7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73" y="2355085"/>
            <a:ext cx="7067377" cy="3937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6" y="4162212"/>
            <a:ext cx="4747965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Доброму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всюди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добре</a:t>
            </a:r>
          </a:p>
        </p:txBody>
      </p:sp>
    </p:spTree>
    <p:extLst>
      <p:ext uri="{BB962C8B-B14F-4D97-AF65-F5344CB8AC3E}">
        <p14:creationId xmlns:p14="http://schemas.microsoft.com/office/powerpoint/2010/main" val="8146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Правило 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: кожну   літеру   повідомлення замінити її порядковим номером в алфавіті.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" y="2278064"/>
            <a:ext cx="4747965" cy="178510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18 1 14 2 12 16 31 29 19 32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21 12 28 15 19 32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24 15 21 1 13 18 11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8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6 18 12 20 21 19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73" y="2278064"/>
            <a:ext cx="7067377" cy="3937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32" y="4174864"/>
            <a:ext cx="4747965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Найбільшою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річкою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України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є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Дніпро</a:t>
            </a:r>
          </a:p>
        </p:txBody>
      </p:sp>
    </p:spTree>
    <p:extLst>
      <p:ext uri="{BB962C8B-B14F-4D97-AF65-F5344CB8AC3E}">
        <p14:creationId xmlns:p14="http://schemas.microsoft.com/office/powerpoint/2010/main" val="29792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Правило 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: кожну літеру повідомлення замі­нили її порядковим номером в алфавіті, але відлік літер починається з кінця алфавіту.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" y="2665521"/>
            <a:ext cx="4747965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30 15 31 27 13 18 33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16 33 20 31 23 4 33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30 15 13 33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19 33 13 14 33 11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932" y="4391841"/>
            <a:ext cx="4747965" cy="206210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Говерла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Найвища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Гора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Карпат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698" y="2657434"/>
            <a:ext cx="7039877" cy="39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3"/>
          <a:stretch/>
        </p:blipFill>
        <p:spPr>
          <a:xfrm>
            <a:off x="1858090" y="1183912"/>
            <a:ext cx="7977204" cy="5332736"/>
          </a:xfrm>
          <a:prstGeom prst="rect">
            <a:avLst/>
          </a:prstGeom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572532"/>
            <a:ext cx="24079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125" y="3644298"/>
            <a:ext cx="2336154" cy="23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Символи, з яких складаються текстові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повідомлення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подати за допомогою жестів, умовних сигналів, інших символів.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kupava.veselun.info/wp-content/uploads/2011/03/sygnal-reguluvalny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2888300"/>
            <a:ext cx="5549159" cy="32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ratorprofi.ru/wp-content/uploads/2012/08/Zhesty-orat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992" y="2888301"/>
            <a:ext cx="3276139" cy="32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kak-bog.ru/sites/default/files/mimika_i_zhesty_zhenshchin_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0131" y="2888301"/>
            <a:ext cx="3332019" cy="33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моряки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передають </a:t>
            </a:r>
            <a:r>
              <a:rPr lang="uk-UA" sz="2800" b="1" i="1" kern="0" dirty="0">
                <a:solidFill>
                  <a:srgbClr val="FFFFFF"/>
                </a:solidFill>
              </a:rPr>
              <a:t>повідомлення з корабля на корабель за допомогою 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семафорної </a:t>
            </a:r>
            <a:r>
              <a:rPr lang="uk-UA" sz="2800" b="1" i="1" kern="0" dirty="0">
                <a:solidFill>
                  <a:srgbClr val="FFFF00"/>
                </a:solidFill>
              </a:rPr>
              <a:t>азбуки</a:t>
            </a:r>
            <a:r>
              <a:rPr lang="uk-UA" sz="2800" b="1" i="1" kern="0" dirty="0">
                <a:solidFill>
                  <a:srgbClr val="FFFFFF"/>
                </a:solidFill>
              </a:rPr>
              <a:t>. Кожній букві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відповідає </a:t>
            </a:r>
            <a:r>
              <a:rPr lang="uk-UA" sz="2800" b="1" i="1" kern="0" dirty="0">
                <a:solidFill>
                  <a:srgbClr val="FFFFFF"/>
                </a:solidFill>
              </a:rPr>
              <a:t>певне положення рук із прапорцями.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60" y="3058365"/>
            <a:ext cx="4504037" cy="3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передавання повідомлень на далекі відстані винайшли </a:t>
            </a:r>
            <a:r>
              <a:rPr lang="uk-UA" sz="2800" b="1" i="1" kern="0" dirty="0">
                <a:solidFill>
                  <a:srgbClr val="FFFF00"/>
                </a:solidFill>
              </a:rPr>
              <a:t>азбуку Морзе</a:t>
            </a:r>
            <a:r>
              <a:rPr lang="uk-UA" sz="2800" b="1" i="1" kern="0" dirty="0">
                <a:solidFill>
                  <a:srgbClr val="FFFFFF"/>
                </a:solidFill>
              </a:rPr>
              <a:t>. Вона складається з крапок і тире, послідовність яких відповідає певним буквам.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722797"/>
            <a:ext cx="12050142" cy="36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такому коді замість крапок поставити цифру 0, замість тире — 1, то повідомлення будуть записані за допомогою лише двох цифр — </a:t>
            </a:r>
            <a:r>
              <a:rPr lang="en-US" sz="2800" b="1" i="1" kern="0" dirty="0">
                <a:solidFill>
                  <a:srgbClr val="FFFF00"/>
                </a:solidFill>
              </a:rPr>
              <a:t>0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profi-forex.org/system/news/A01-13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745" y="2682467"/>
            <a:ext cx="5140271" cy="3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7" y="2682467"/>
            <a:ext cx="656126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Працюючи за комп'ютером, ти вводиш з клавіатури букви, цифри та інші символи. Вони потрапляють у пам'ять комп'ютера у вигляді кодів (послідовності 0 і 1) і зберігаються там закодованими.</a:t>
            </a:r>
          </a:p>
        </p:txBody>
      </p:sp>
    </p:spTree>
    <p:extLst>
      <p:ext uri="{BB962C8B-B14F-4D97-AF65-F5344CB8AC3E}">
        <p14:creationId xmlns:p14="http://schemas.microsoft.com/office/powerpoint/2010/main" val="16723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цифра 1 перетворюється на код 00000001, цифра 3 — на 00000011, буква Б — на 10000001 тощо.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такому коді кожна з цифр 0 або 1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біт</a:t>
            </a:r>
            <a:r>
              <a:rPr lang="uk-UA" sz="2800" b="1" i="1" kern="0" dirty="0">
                <a:solidFill>
                  <a:srgbClr val="FFFFFF"/>
                </a:solidFill>
              </a:rPr>
              <a:t>, а код завдовжки у вісім бітів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байт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www.downstech.com.au/images/compu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657" y="4178401"/>
            <a:ext cx="3835912" cy="23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3648" y="3134038"/>
            <a:ext cx="6082033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 </a:t>
            </a:r>
            <a:r>
              <a:rPr lang="uk-UA" sz="2800" b="1" i="1" kern="0" dirty="0">
                <a:solidFill>
                  <a:srgbClr val="FFFF00"/>
                </a:solidFill>
              </a:rPr>
              <a:t>біт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символ 0 або 1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 </a:t>
            </a:r>
            <a:r>
              <a:rPr lang="uk-UA" sz="2800" b="1" i="1" kern="0" dirty="0">
                <a:solidFill>
                  <a:srgbClr val="FFFF00"/>
                </a:solidFill>
              </a:rPr>
              <a:t>байт</a:t>
            </a:r>
            <a:r>
              <a:rPr lang="uk-UA" sz="2800" b="1" i="1" kern="0" dirty="0">
                <a:solidFill>
                  <a:srgbClr val="FFFFFF"/>
                </a:solidFill>
              </a:rPr>
              <a:t> = 8 біт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317233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binary number system&quot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688" y="3134038"/>
            <a:ext cx="4564461" cy="33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xn--80aqf6ah.com.ua/uploads/posts/2013-01/10-faktv-pro-kodi-shifri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696" y="2709939"/>
            <a:ext cx="6758863" cy="380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Кодування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— це перетворення повідомлень у зручну для передавання, зберігання та опрацювання форму.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03" y="2974621"/>
            <a:ext cx="3801322" cy="1412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658" y="2983034"/>
            <a:ext cx="2873964" cy="1691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3595" y="4866679"/>
            <a:ext cx="2884649" cy="715089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Хом’як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7658" y="4866679"/>
            <a:ext cx="2884649" cy="715089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Рука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Перетворення закодованих повідомлень у зрозумі­лий вигляд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декодуванням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73413</TotalTime>
  <Words>879</Words>
  <Application>Microsoft Office PowerPoint</Application>
  <PresentationFormat>Широкоэкранный</PresentationFormat>
  <Paragraphs>174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Verdana</vt:lpstr>
      <vt:lpstr>Wingdings</vt:lpstr>
      <vt:lpstr>Тема Office</vt:lpstr>
      <vt:lpstr>Кодування та декодування інформації</vt:lpstr>
      <vt:lpstr>Логічна розминка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Asus</cp:lastModifiedBy>
  <cp:revision>976</cp:revision>
  <dcterms:created xsi:type="dcterms:W3CDTF">2016-06-06T19:48:43Z</dcterms:created>
  <dcterms:modified xsi:type="dcterms:W3CDTF">2020-05-01T16:50:51Z</dcterms:modified>
</cp:coreProperties>
</file>