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7" r:id="rId2"/>
    <p:sldId id="552" r:id="rId3"/>
    <p:sldId id="553" r:id="rId4"/>
    <p:sldId id="554" r:id="rId5"/>
    <p:sldId id="555" r:id="rId6"/>
    <p:sldId id="556" r:id="rId7"/>
    <p:sldId id="557" r:id="rId8"/>
    <p:sldId id="558" r:id="rId9"/>
    <p:sldId id="559" r:id="rId10"/>
    <p:sldId id="560" r:id="rId11"/>
    <p:sldId id="561" r:id="rId12"/>
    <p:sldId id="562" r:id="rId13"/>
    <p:sldId id="564" r:id="rId14"/>
    <p:sldId id="565" r:id="rId15"/>
    <p:sldId id="566" r:id="rId16"/>
    <p:sldId id="567" r:id="rId17"/>
    <p:sldId id="568" r:id="rId18"/>
    <p:sldId id="569" r:id="rId19"/>
    <p:sldId id="307" r:id="rId20"/>
    <p:sldId id="308" r:id="rId21"/>
    <p:sldId id="55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4332"/>
    <a:srgbClr val="765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6A0-1217-4E7B-9444-3CA2B7EAE60B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782C8-2FDC-4492-87C1-335491D2F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gradFill>
            <a:gsLst>
              <a:gs pos="53800">
                <a:srgbClr val="69AD7F"/>
              </a:gs>
              <a:gs pos="4167">
                <a:schemeClr val="bg1"/>
              </a:gs>
              <a:gs pos="29000">
                <a:srgbClr val="C24D7A"/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7332" y="116632"/>
            <a:ext cx="4821172" cy="2952328"/>
          </a:xfrm>
        </p:spPr>
        <p:txBody>
          <a:bodyPr/>
          <a:lstStyle>
            <a:lvl1pPr algn="ctr">
              <a:defRPr sz="40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831610"/>
            <a:ext cx="5699686" cy="991249"/>
          </a:xfrm>
          <a:prstGeom prst="rect">
            <a:avLst/>
          </a:prstGeom>
        </p:spPr>
      </p:pic>
      <p:pic>
        <p:nvPicPr>
          <p:cNvPr id="1026" name="Picture 2" descr="F:\Документи\Iнформатика\3 клас\3 kl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836712"/>
            <a:ext cx="4894386" cy="517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fld id="{B0957461-3644-427B-BA45-D419D9B62A95}" type="datetime1">
              <a:rPr lang="ru-RU" smtClean="0"/>
              <a:t>01.05.2020</a:t>
            </a:fld>
            <a:endParaRPr lang="ru-RU"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 lang="ru-RU"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0" y="6237312"/>
            <a:ext cx="78072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defRPr sz="1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5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81EAAB2-19D4-43F8-AB53-7200A68A850B}" type="datetime1">
              <a:rPr lang="ru-RU" smtClean="0"/>
              <a:t>01.05.2020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5"/>
            <a:ext cx="3510390" cy="321569"/>
            <a:chOff x="467544" y="6485698"/>
            <a:chExt cx="4680520" cy="321568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050" i="1" dirty="0">
                  <a:solidFill>
                    <a:srgbClr val="19426B"/>
                  </a:solidFill>
                  <a:latin typeface="Verdana"/>
                </a:rPr>
                <a:t>  </a:t>
              </a:r>
              <a:endParaRPr lang="ru-RU" sz="105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 userDrawn="1">
            <p:ph type="title"/>
          </p:nvPr>
        </p:nvSpPr>
        <p:spPr>
          <a:xfrm>
            <a:off x="878015" y="162512"/>
            <a:ext cx="7420595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2400" b="1" i="0" u="none" strike="noStrike" cap="none" spc="50" normalizeH="0" baseline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824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>
            <a:lvl1pPr>
              <a:defRPr sz="32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12286" y="6513410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>
                <a:latin typeface="+mn-lt"/>
              </a:rPr>
              <a:t>Допомога при вивченні інформатики</a:t>
            </a:r>
            <a:endParaRPr lang="ru-RU" sz="1400" b="1" i="1" dirty="0">
              <a:latin typeface="+mn-lt"/>
            </a:endParaRPr>
          </a:p>
        </p:txBody>
      </p:sp>
      <p:pic>
        <p:nvPicPr>
          <p:cNvPr id="7" name="Picture 2" descr="F:\Документи\Iнформатика\3 клас\3 kl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2" y="6513410"/>
            <a:ext cx="393918" cy="3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8C2BBF-E9D8-4BB8-8BBC-CCD469EE9E08}" type="datetime1">
              <a:rPr lang="ru-RU" smtClean="0"/>
              <a:t>01.05.2020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7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8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2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rgbClr val="BEF4BA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1488" y="8091"/>
            <a:ext cx="9144000" cy="836613"/>
          </a:xfrm>
          <a:prstGeom prst="rect">
            <a:avLst/>
          </a:prstGeom>
          <a:solidFill>
            <a:srgbClr val="3FFF96">
              <a:alpha val="93333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E02481-857D-442F-835B-10F8CC642375}" type="slidenum">
              <a:rPr lang="ru-RU" smtClean="0"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781908" y="70212"/>
            <a:ext cx="7391400" cy="6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uk-UA" dirty="0"/>
              <a:t>Зразок заголовка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/>
          <a:stretch/>
        </p:blipFill>
        <p:spPr bwMode="auto">
          <a:xfrm>
            <a:off x="0" y="98285"/>
            <a:ext cx="972121" cy="76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7996263" y="-18644"/>
            <a:ext cx="1152129" cy="1152129"/>
            <a:chOff x="6918670" y="4507524"/>
            <a:chExt cx="1152129" cy="1152129"/>
          </a:xfrm>
        </p:grpSpPr>
        <p:grpSp>
          <p:nvGrpSpPr>
            <p:cNvPr id="30" name="Группа 29"/>
            <p:cNvGrpSpPr/>
            <p:nvPr userDrawn="1"/>
          </p:nvGrpSpPr>
          <p:grpSpPr>
            <a:xfrm>
              <a:off x="6918670" y="4507524"/>
              <a:ext cx="1152129" cy="1152129"/>
              <a:chOff x="6300437" y="4512405"/>
              <a:chExt cx="1152129" cy="1152129"/>
            </a:xfrm>
          </p:grpSpPr>
          <p:sp>
            <p:nvSpPr>
              <p:cNvPr id="34" name="Oval 18"/>
              <p:cNvSpPr>
                <a:spLocks noChangeArrowheads="1"/>
              </p:cNvSpPr>
              <p:nvPr userDrawn="1"/>
            </p:nvSpPr>
            <p:spPr bwMode="gray">
              <a:xfrm>
                <a:off x="6300437" y="4512405"/>
                <a:ext cx="1152129" cy="11521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35" name="Picture 5"/>
              <p:cNvPicPr>
                <a:picLocks noChangeArrowheads="1"/>
              </p:cNvPicPr>
              <p:nvPr userDrawn="1"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71" r="4541"/>
              <a:stretch/>
            </p:blipFill>
            <p:spPr bwMode="auto">
              <a:xfrm>
                <a:off x="6339623" y="4562998"/>
                <a:ext cx="1041183" cy="1041183"/>
              </a:xfrm>
              <a:prstGeom prst="pie">
                <a:avLst>
                  <a:gd name="adj1" fmla="val 8137671"/>
                  <a:gd name="adj2" fmla="val 13545664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 descr="http://sostav.ua/app/public/images/news/2013/09/26/ftech_04.jpg?rand=0.23995255399495363"/>
              <p:cNvPicPr>
                <a:picLocks noChangeArrowheads="1"/>
              </p:cNvPicPr>
              <p:nvPr userDrawn="1"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55" r="4165"/>
              <a:stretch/>
            </p:blipFill>
            <p:spPr bwMode="auto">
              <a:xfrm>
                <a:off x="6379058" y="4567879"/>
                <a:ext cx="1041183" cy="1041183"/>
              </a:xfrm>
              <a:prstGeom prst="pie">
                <a:avLst>
                  <a:gd name="adj1" fmla="val 18683118"/>
                  <a:gd name="adj2" fmla="val 2837652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0"/>
              <p:cNvPicPr>
                <a:picLocks noChangeArrowheads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5911" y="4586390"/>
                <a:ext cx="1041183" cy="1041183"/>
              </a:xfrm>
              <a:prstGeom prst="pie">
                <a:avLst>
                  <a:gd name="adj1" fmla="val 2825822"/>
                  <a:gd name="adj2" fmla="val 8196733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12" descr="http://static1.repo.aif.ru/1/2c/271241/7e6dd6328aed1f24eda9283e4253632c.jpg"/>
              <p:cNvPicPr>
                <a:picLocks noChangeArrowheads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1326" y="4548104"/>
                <a:ext cx="1041183" cy="1041183"/>
              </a:xfrm>
              <a:prstGeom prst="pie">
                <a:avLst>
                  <a:gd name="adj1" fmla="val 13533095"/>
                  <a:gd name="adj2" fmla="val 18752966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Группа 30"/>
            <p:cNvGrpSpPr/>
            <p:nvPr userDrawn="1"/>
          </p:nvGrpSpPr>
          <p:grpSpPr>
            <a:xfrm>
              <a:off x="7313676" y="4794323"/>
              <a:ext cx="408411" cy="615553"/>
              <a:chOff x="5585091" y="3282173"/>
              <a:chExt cx="1722792" cy="2596574"/>
            </a:xfrm>
          </p:grpSpPr>
          <p:sp>
            <p:nvSpPr>
              <p:cNvPr id="32" name="Oval 23"/>
              <p:cNvSpPr>
                <a:spLocks noChangeArrowheads="1"/>
              </p:cNvSpPr>
              <p:nvPr/>
            </p:nvSpPr>
            <p:spPr bwMode="gray">
              <a:xfrm>
                <a:off x="5652120" y="3861048"/>
                <a:ext cx="1655763" cy="16557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5585091" y="3282173"/>
                <a:ext cx="1410618" cy="259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uk-UA" sz="3400" b="1" i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3</a:t>
                </a:r>
              </a:p>
            </p:txBody>
          </p:sp>
        </p:grpSp>
      </p:grpSp>
      <p:sp>
        <p:nvSpPr>
          <p:cNvPr id="18" name="TextBox 17"/>
          <p:cNvSpPr txBox="1"/>
          <p:nvPr userDrawn="1"/>
        </p:nvSpPr>
        <p:spPr>
          <a:xfrm>
            <a:off x="612286" y="6513410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>
                <a:latin typeface="+mn-lt"/>
              </a:rPr>
              <a:t>Допомога при вивченні інформатики</a:t>
            </a:r>
            <a:endParaRPr lang="ru-RU" sz="1400" b="1" i="1" dirty="0">
              <a:latin typeface="+mn-lt"/>
            </a:endParaRPr>
          </a:p>
        </p:txBody>
      </p:sp>
      <p:pic>
        <p:nvPicPr>
          <p:cNvPr id="19" name="Picture 2" descr="F:\Документи\Iнформатика\3 клас\3 klas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2" y="6513410"/>
            <a:ext cx="393918" cy="3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none" spc="0">
          <a:ln/>
          <a:solidFill>
            <a:schemeClr val="accent3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1960" y="116632"/>
            <a:ext cx="4616544" cy="3790350"/>
          </a:xfrm>
        </p:spPr>
        <p:txBody>
          <a:bodyPr/>
          <a:lstStyle/>
          <a:p>
            <a:r>
              <a:rPr lang="uk-UA" sz="3200" dirty="0"/>
              <a:t>Переміщення текстових вікон/полів та зображень на слайдах.</a:t>
            </a:r>
            <a:endParaRPr lang="uk-UA" sz="3200" dirty="0">
              <a:effectLst/>
            </a:endParaRPr>
          </a:p>
        </p:txBody>
      </p:sp>
      <p:sp>
        <p:nvSpPr>
          <p:cNvPr id="4" name="Округлена прямокутна виноска 7"/>
          <p:cNvSpPr/>
          <p:nvPr/>
        </p:nvSpPr>
        <p:spPr>
          <a:xfrm>
            <a:off x="-1" y="6146611"/>
            <a:ext cx="2576945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i="1" dirty="0"/>
              <a:t>Урок </a:t>
            </a:r>
            <a:r>
              <a:rPr lang="en-US" sz="4000" b="1" i="1" dirty="0" smtClean="0"/>
              <a:t>3</a:t>
            </a:r>
            <a:r>
              <a:rPr lang="uk-UA" sz="4000" b="1" i="1" dirty="0"/>
              <a:t>3</a:t>
            </a:r>
            <a:endParaRPr lang="uk-UA" sz="4000" b="1" i="1" dirty="0"/>
          </a:p>
        </p:txBody>
      </p:sp>
      <p:sp>
        <p:nvSpPr>
          <p:cNvPr id="5" name="AutoShape 2" descr="Картинки по запросу рисунок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рисунок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F:\Документи\Sait\сайт кабінет\icons\презентація (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111" y="4515593"/>
            <a:ext cx="2004750" cy="200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054790-6F0E-4749-A317-588B2B955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93" y="4675304"/>
            <a:ext cx="1845039" cy="184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7329" y="212515"/>
            <a:ext cx="6790466" cy="399615"/>
          </a:xfrm>
        </p:spPr>
        <p:txBody>
          <a:bodyPr>
            <a:noAutofit/>
          </a:bodyPr>
          <a:lstStyle/>
          <a:p>
            <a:r>
              <a:rPr lang="uk-UA" dirty="0"/>
              <a:t>Переміщення текстових вікон/полів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754823"/>
            <a:ext cx="9037607" cy="138499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Текст складається із символів. Об’єкт символ має властивості: розмір, колір, шрифт, стиль накреслення. Вибираючи різні значення цих властивостей, можна змінювати зовнішній вигляд тексту.</a:t>
            </a:r>
          </a:p>
        </p:txBody>
      </p:sp>
      <p:sp>
        <p:nvSpPr>
          <p:cNvPr id="8" name="Округлений прямокутник 6"/>
          <p:cNvSpPr/>
          <p:nvPr/>
        </p:nvSpPr>
        <p:spPr>
          <a:xfrm>
            <a:off x="1249630" y="3116734"/>
            <a:ext cx="2655568" cy="2620769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pic>
        <p:nvPicPr>
          <p:cNvPr id="9" name="Picture 4" descr="http://i.allday.ru/uploads/posts/2009-02/thumbs/1235564258_s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82"/>
          <a:stretch/>
        </p:blipFill>
        <p:spPr bwMode="auto">
          <a:xfrm>
            <a:off x="4892562" y="3229006"/>
            <a:ext cx="3508488" cy="239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84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271" y="258698"/>
            <a:ext cx="6790466" cy="399615"/>
          </a:xfrm>
        </p:spPr>
        <p:txBody>
          <a:bodyPr>
            <a:noAutofit/>
          </a:bodyPr>
          <a:lstStyle/>
          <a:p>
            <a:r>
              <a:rPr lang="uk-UA" dirty="0"/>
              <a:t>Переміщення зображень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754822"/>
            <a:ext cx="9037607" cy="106182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Зміна місця розташування зображення на слайді здійснюється перетягуванням. При цьому вказівник набуде форми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471" y="3099985"/>
            <a:ext cx="2900765" cy="29007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80" y="2950786"/>
            <a:ext cx="2199251" cy="2741393"/>
          </a:xfrm>
          <a:prstGeom prst="rect">
            <a:avLst/>
          </a:prstGeom>
        </p:spPr>
      </p:pic>
      <p:pic>
        <p:nvPicPr>
          <p:cNvPr id="14" name="Picture 2" descr="arrow, cursor, dra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69" y="2396663"/>
            <a:ext cx="396906" cy="39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41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567" y="162549"/>
            <a:ext cx="6790466" cy="399615"/>
          </a:xfrm>
        </p:spPr>
        <p:txBody>
          <a:bodyPr>
            <a:noAutofit/>
          </a:bodyPr>
          <a:lstStyle/>
          <a:p>
            <a:r>
              <a:rPr lang="uk-UA" dirty="0"/>
              <a:t>Переміщення текстових вікон/полів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754822"/>
            <a:ext cx="9037607" cy="106182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Для видалення текстового об’єкта потрібно вибрати точку на його межі та натиснути клавішу </a:t>
            </a:r>
            <a:r>
              <a:rPr lang="uk-UA" sz="2100" b="1" i="1" kern="0" dirty="0" err="1">
                <a:solidFill>
                  <a:srgbClr val="FFFF00"/>
                </a:solidFill>
              </a:rPr>
              <a:t>Delete</a:t>
            </a:r>
            <a:r>
              <a:rPr lang="uk-UA" sz="2100" b="1" i="1" kern="0" dirty="0">
                <a:solidFill>
                  <a:srgbClr val="FFFFFF"/>
                </a:solidFill>
              </a:rPr>
              <a:t> або </a:t>
            </a:r>
            <a:r>
              <a:rPr lang="uk-UA" sz="2100" b="1" i="1" kern="0" dirty="0" err="1">
                <a:solidFill>
                  <a:srgbClr val="FFFF00"/>
                </a:solidFill>
              </a:rPr>
              <a:t>BackSpace</a:t>
            </a:r>
            <a:r>
              <a:rPr lang="uk-UA" sz="2100" b="1" i="1" kern="0" dirty="0">
                <a:solidFill>
                  <a:srgbClr val="FFFF00"/>
                </a:solidFill>
              </a:rPr>
              <a:t> </a:t>
            </a:r>
            <a:r>
              <a:rPr lang="uk-UA" sz="2100" b="1" i="1" kern="0" dirty="0">
                <a:solidFill>
                  <a:srgbClr val="FFFFFF"/>
                </a:solidFill>
              </a:rPr>
              <a:t>на клавіатурі.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058" y="3037486"/>
            <a:ext cx="2967485" cy="1572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круглений прямокутник 4"/>
          <p:cNvSpPr/>
          <p:nvPr/>
        </p:nvSpPr>
        <p:spPr>
          <a:xfrm>
            <a:off x="3654100" y="3450400"/>
            <a:ext cx="486054" cy="433850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135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Округлений прямокутник 5"/>
          <p:cNvSpPr/>
          <p:nvPr/>
        </p:nvSpPr>
        <p:spPr>
          <a:xfrm>
            <a:off x="4356178" y="3884250"/>
            <a:ext cx="432048" cy="433850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1350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2" name="Округлена прямокутна виноска 6"/>
          <p:cNvSpPr/>
          <p:nvPr/>
        </p:nvSpPr>
        <p:spPr>
          <a:xfrm>
            <a:off x="1025236" y="3450401"/>
            <a:ext cx="2061801" cy="325216"/>
          </a:xfrm>
          <a:prstGeom prst="wedgeRoundRectCallout">
            <a:avLst>
              <a:gd name="adj1" fmla="val 82688"/>
              <a:gd name="adj2" fmla="val 1214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kern="0" dirty="0" err="1">
                <a:solidFill>
                  <a:srgbClr val="FFFFFF"/>
                </a:solidFill>
                <a:latin typeface="Verdana"/>
              </a:rPr>
              <a:t>BackSpace</a:t>
            </a:r>
            <a:r>
              <a:rPr lang="en-US" sz="2100" b="1" kern="0" dirty="0">
                <a:solidFill>
                  <a:srgbClr val="FFFFFF"/>
                </a:solidFill>
                <a:latin typeface="Verdana"/>
              </a:rPr>
              <a:t> </a:t>
            </a:r>
            <a:endParaRPr lang="uk-UA" sz="2100" b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" name="Округлена прямокутна виноска 7"/>
          <p:cNvSpPr/>
          <p:nvPr/>
        </p:nvSpPr>
        <p:spPr>
          <a:xfrm>
            <a:off x="6432564" y="3775959"/>
            <a:ext cx="1235918" cy="325216"/>
          </a:xfrm>
          <a:prstGeom prst="wedgeRoundRectCallout">
            <a:avLst>
              <a:gd name="adj1" fmla="val -184718"/>
              <a:gd name="adj2" fmla="val 55656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kern="0" dirty="0">
                <a:solidFill>
                  <a:srgbClr val="FFFFFF"/>
                </a:solidFill>
                <a:latin typeface="Verdana"/>
              </a:rPr>
              <a:t>Delete </a:t>
            </a:r>
            <a:endParaRPr lang="uk-UA" sz="2100" b="1" kern="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082" y="4802353"/>
            <a:ext cx="3780421" cy="8536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49" y="4851131"/>
            <a:ext cx="378042" cy="3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489" y="286407"/>
            <a:ext cx="6790466" cy="399615"/>
          </a:xfrm>
        </p:spPr>
        <p:txBody>
          <a:bodyPr>
            <a:normAutofit fontScale="90000"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7" y="1754822"/>
            <a:ext cx="4626210" cy="203132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85763" indent="-385763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Які об’єкти можна розташувати на слайді?</a:t>
            </a:r>
          </a:p>
          <a:p>
            <a:pPr marL="385763" indent="-385763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100" b="1" i="1" kern="0" dirty="0">
                <a:solidFill>
                  <a:srgbClr val="FFFF00"/>
                </a:solidFill>
              </a:rPr>
              <a:t>Як перемістити зображення на слайді?</a:t>
            </a:r>
          </a:p>
          <a:p>
            <a:pPr marL="385763" indent="-385763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100" b="1" i="1" dirty="0">
                <a:solidFill>
                  <a:schemeClr val="bg1"/>
                </a:solidFill>
              </a:rPr>
              <a:t>Як перемістити текстове вікно/поле на слайді?</a:t>
            </a:r>
            <a:endParaRPr lang="uk-UA" sz="2100" b="1" i="1" kern="0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75F501-E47B-4BDE-92D9-BE88FC821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80" y="1309029"/>
            <a:ext cx="4253968" cy="56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4006" y="1754822"/>
            <a:ext cx="9037607" cy="10618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З'ясуй, які об'єкти містить слайд. Обведи кожний об'єкт на слайді, з'єднай його лініями з відповідною назвою.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74" y="2949196"/>
            <a:ext cx="3800475" cy="2586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60954" y="2986645"/>
            <a:ext cx="2268252" cy="715089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Verdana"/>
              </a:rPr>
              <a:t>Заголовок слайда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60954" y="3887696"/>
            <a:ext cx="2268252" cy="40862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Verdana"/>
              </a:rPr>
              <a:t>Текс слайда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0954" y="4465918"/>
            <a:ext cx="2268252" cy="40862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Verdana"/>
              </a:rPr>
              <a:t>Фотографія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60954" y="5044139"/>
            <a:ext cx="2268252" cy="40862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Verdana"/>
              </a:rPr>
              <a:t>Таблиця</a:t>
            </a:r>
          </a:p>
        </p:txBody>
      </p:sp>
      <p:cxnSp>
        <p:nvCxnSpPr>
          <p:cNvPr id="19" name="Пряма зі стрілкою 18"/>
          <p:cNvCxnSpPr>
            <a:stCxn id="12" idx="1"/>
            <a:endCxn id="20" idx="3"/>
          </p:cNvCxnSpPr>
          <p:nvPr/>
        </p:nvCxnSpPr>
        <p:spPr>
          <a:xfrm flipH="1" flipV="1">
            <a:off x="3624750" y="3178186"/>
            <a:ext cx="1836204" cy="16600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0" name="Округлений прямокутник 17"/>
          <p:cNvSpPr/>
          <p:nvPr/>
        </p:nvSpPr>
        <p:spPr>
          <a:xfrm>
            <a:off x="2382612" y="3043171"/>
            <a:ext cx="1242138" cy="27003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1350" kern="0">
              <a:solidFill>
                <a:srgbClr val="FFFFFF"/>
              </a:solidFill>
              <a:latin typeface="Verdana"/>
            </a:endParaRPr>
          </a:p>
        </p:txBody>
      </p:sp>
      <p:cxnSp>
        <p:nvCxnSpPr>
          <p:cNvPr id="22" name="Пряма зі стрілкою 21"/>
          <p:cNvCxnSpPr>
            <a:stCxn id="16" idx="1"/>
            <a:endCxn id="23" idx="3"/>
          </p:cNvCxnSpPr>
          <p:nvPr/>
        </p:nvCxnSpPr>
        <p:spPr>
          <a:xfrm flipH="1" flipV="1">
            <a:off x="4812882" y="3998190"/>
            <a:ext cx="648072" cy="9381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Округлений прямокутник 19"/>
          <p:cNvSpPr/>
          <p:nvPr/>
        </p:nvSpPr>
        <p:spPr>
          <a:xfrm>
            <a:off x="2814660" y="3433254"/>
            <a:ext cx="1998222" cy="1129872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1350" kern="0">
              <a:solidFill>
                <a:srgbClr val="FFFFFF"/>
              </a:solidFill>
              <a:latin typeface="Verdana"/>
            </a:endParaRPr>
          </a:p>
        </p:txBody>
      </p:sp>
      <p:cxnSp>
        <p:nvCxnSpPr>
          <p:cNvPr id="24" name="Пряма зі стрілкою 23"/>
          <p:cNvCxnSpPr>
            <a:stCxn id="17" idx="1"/>
            <a:endCxn id="25" idx="3"/>
          </p:cNvCxnSpPr>
          <p:nvPr/>
        </p:nvCxnSpPr>
        <p:spPr>
          <a:xfrm flipH="1" flipV="1">
            <a:off x="2814660" y="4021927"/>
            <a:ext cx="2646294" cy="648303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5" name="Округлений прямокутник 22"/>
          <p:cNvSpPr/>
          <p:nvPr/>
        </p:nvSpPr>
        <p:spPr>
          <a:xfrm>
            <a:off x="1245249" y="3322545"/>
            <a:ext cx="1569411" cy="139876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1350" kern="0">
              <a:solidFill>
                <a:srgbClr val="FFFFFF"/>
              </a:solidFill>
              <a:latin typeface="Verdana"/>
            </a:endParaRPr>
          </a:p>
        </p:txBody>
      </p:sp>
      <p:cxnSp>
        <p:nvCxnSpPr>
          <p:cNvPr id="26" name="Пряма зі стрілкою 25"/>
          <p:cNvCxnSpPr>
            <a:stCxn id="18" idx="1"/>
            <a:endCxn id="27" idx="3"/>
          </p:cNvCxnSpPr>
          <p:nvPr/>
        </p:nvCxnSpPr>
        <p:spPr>
          <a:xfrm flipH="1" flipV="1">
            <a:off x="4812882" y="5105993"/>
            <a:ext cx="648072" cy="14245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Округлений прямокутник 25"/>
          <p:cNvSpPr/>
          <p:nvPr/>
        </p:nvSpPr>
        <p:spPr>
          <a:xfrm>
            <a:off x="1248486" y="4750090"/>
            <a:ext cx="3564396" cy="711806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1350" kern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8051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6" grpId="0" animBg="1"/>
      <p:bldP spid="17" grpId="0" animBg="1"/>
      <p:bldP spid="18" grpId="0" animBg="1"/>
      <p:bldP spid="20" grpId="0" animBg="1"/>
      <p:bldP spid="23" grpId="0" animBg="1"/>
      <p:bldP spid="25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4006" y="1754822"/>
            <a:ext cx="9037607" cy="73866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Розгадай кожну частину шаради і дізнайся, про яке слово йдеться.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2861" y="5187499"/>
            <a:ext cx="1026114" cy="51077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Про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3828" y="4546282"/>
            <a:ext cx="2809851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Відповідь: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96" y="2755750"/>
            <a:ext cx="6581277" cy="16254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4691" y="5187499"/>
            <a:ext cx="1205371" cy="51077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грам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5778" y="5187499"/>
            <a:ext cx="558350" cy="51077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17089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4006" y="1754822"/>
            <a:ext cx="9037607" cy="73866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Перестав букви у правильному порядку і відгадай, які слова закодовано. </a:t>
            </a:r>
            <a:r>
              <a:rPr lang="uk-UA" sz="2100" b="1" i="1" kern="0" dirty="0" err="1">
                <a:solidFill>
                  <a:srgbClr val="FFFFFF"/>
                </a:solidFill>
              </a:rPr>
              <a:t>Запиши</a:t>
            </a:r>
            <a:r>
              <a:rPr lang="uk-UA" sz="2100" b="1" i="1" kern="0" dirty="0">
                <a:solidFill>
                  <a:srgbClr val="FFFFFF"/>
                </a:solidFill>
              </a:rPr>
              <a:t> їх.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5352" y="2866823"/>
            <a:ext cx="2916324" cy="4597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  <a:latin typeface="Verdana"/>
              </a:rPr>
              <a:t>ВАКОДУННЯ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5352" y="3398382"/>
            <a:ext cx="2916324" cy="4597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  <a:latin typeface="Verdana"/>
              </a:rPr>
              <a:t>ЗЕПРЕЦІЯНТА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5352" y="3929942"/>
            <a:ext cx="2916324" cy="4597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  <a:latin typeface="Verdana"/>
              </a:rPr>
              <a:t>ТУФОРННЯВАМА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5352" y="4461501"/>
            <a:ext cx="2916324" cy="4597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  <a:latin typeface="Verdana"/>
              </a:rPr>
              <a:t>ННЯЛЕОФОРМ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5352" y="4993061"/>
            <a:ext cx="2916324" cy="4597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  <a:latin typeface="Verdana"/>
              </a:rPr>
              <a:t>КОВЕЦЬНАВИ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19718" y="2866823"/>
            <a:ext cx="2916324" cy="4597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1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9718" y="3398382"/>
            <a:ext cx="2916324" cy="4597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1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9718" y="3929942"/>
            <a:ext cx="2916324" cy="4597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1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9718" y="4461501"/>
            <a:ext cx="2916324" cy="4597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1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9718" y="4993061"/>
            <a:ext cx="2916324" cy="4597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1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9718" y="2888940"/>
            <a:ext cx="2916324" cy="4597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  <a:latin typeface="Verdana"/>
              </a:rPr>
              <a:t>Кодування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19718" y="3420500"/>
            <a:ext cx="2916324" cy="4597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  <a:latin typeface="Verdana"/>
              </a:rPr>
              <a:t>Презентація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19718" y="3952059"/>
            <a:ext cx="2916324" cy="4597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  <a:latin typeface="Verdana"/>
              </a:rPr>
              <a:t>Форматування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19718" y="4483619"/>
            <a:ext cx="2916324" cy="4597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  <a:latin typeface="Verdana"/>
              </a:rPr>
              <a:t>Оформлення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19718" y="5015178"/>
            <a:ext cx="2916324" cy="4597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  <a:latin typeface="Verdana"/>
              </a:rPr>
              <a:t>Виконавець</a:t>
            </a:r>
          </a:p>
        </p:txBody>
      </p:sp>
    </p:spTree>
    <p:extLst>
      <p:ext uri="{BB962C8B-B14F-4D97-AF65-F5344CB8AC3E}">
        <p14:creationId xmlns:p14="http://schemas.microsoft.com/office/powerpoint/2010/main" val="404864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4006" y="1754823"/>
            <a:ext cx="9037607" cy="138499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Розглянь перший приклад. Установи закономірність. Виконай за цим зразком наступні завдання, зафарбувавши потрібні клітинки у квадратиках-відповідях.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/>
          </p:nvPr>
        </p:nvGraphicFramePr>
        <p:xfrm>
          <a:off x="1328496" y="3374994"/>
          <a:ext cx="1751300" cy="1750428"/>
        </p:xfrm>
        <a:graphic>
          <a:graphicData uri="http://schemas.openxmlformats.org/drawingml/2006/table">
            <a:tbl>
              <a:tblPr firstRow="1" bandRow="1"/>
              <a:tblGrid>
                <a:gridCol w="43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Таблиця 7"/>
          <p:cNvGraphicFramePr>
            <a:graphicFrameLocks noGrp="1"/>
          </p:cNvGraphicFramePr>
          <p:nvPr>
            <p:extLst/>
          </p:nvPr>
        </p:nvGraphicFramePr>
        <p:xfrm>
          <a:off x="3639201" y="3374994"/>
          <a:ext cx="1751300" cy="1750428"/>
        </p:xfrm>
        <a:graphic>
          <a:graphicData uri="http://schemas.openxmlformats.org/drawingml/2006/table">
            <a:tbl>
              <a:tblPr firstRow="1" bandRow="1"/>
              <a:tblGrid>
                <a:gridCol w="43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Таблиця 9"/>
          <p:cNvGraphicFramePr>
            <a:graphicFrameLocks noGrp="1"/>
          </p:cNvGraphicFramePr>
          <p:nvPr>
            <p:extLst/>
          </p:nvPr>
        </p:nvGraphicFramePr>
        <p:xfrm>
          <a:off x="6005535" y="3374994"/>
          <a:ext cx="1751300" cy="1750428"/>
        </p:xfrm>
        <a:graphic>
          <a:graphicData uri="http://schemas.openxmlformats.org/drawingml/2006/table">
            <a:tbl>
              <a:tblPr firstRow="1" bandRow="1"/>
              <a:tblGrid>
                <a:gridCol w="43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64700" y="4023067"/>
            <a:ext cx="382117" cy="40505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Verdana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0964" y="4023067"/>
            <a:ext cx="382117" cy="40505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Verdana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8924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/>
          </p:nvPr>
        </p:nvGraphicFramePr>
        <p:xfrm>
          <a:off x="1271243" y="1970838"/>
          <a:ext cx="1751300" cy="1750428"/>
        </p:xfrm>
        <a:graphic>
          <a:graphicData uri="http://schemas.openxmlformats.org/drawingml/2006/table">
            <a:tbl>
              <a:tblPr firstRow="1" bandRow="1"/>
              <a:tblGrid>
                <a:gridCol w="43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Таблиця 6"/>
          <p:cNvGraphicFramePr>
            <a:graphicFrameLocks noGrp="1"/>
          </p:cNvGraphicFramePr>
          <p:nvPr>
            <p:extLst/>
          </p:nvPr>
        </p:nvGraphicFramePr>
        <p:xfrm>
          <a:off x="3581948" y="1970838"/>
          <a:ext cx="1751300" cy="1750428"/>
        </p:xfrm>
        <a:graphic>
          <a:graphicData uri="http://schemas.openxmlformats.org/drawingml/2006/table">
            <a:tbl>
              <a:tblPr firstRow="1" bandRow="1"/>
              <a:tblGrid>
                <a:gridCol w="43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Таблиця 7"/>
          <p:cNvGraphicFramePr>
            <a:graphicFrameLocks noGrp="1"/>
          </p:cNvGraphicFramePr>
          <p:nvPr>
            <p:extLst/>
          </p:nvPr>
        </p:nvGraphicFramePr>
        <p:xfrm>
          <a:off x="5948282" y="1970838"/>
          <a:ext cx="1751300" cy="1750428"/>
        </p:xfrm>
        <a:graphic>
          <a:graphicData uri="http://schemas.openxmlformats.org/drawingml/2006/table">
            <a:tbl>
              <a:tblPr firstRow="1" bandRow="1"/>
              <a:tblGrid>
                <a:gridCol w="43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07448" y="2618911"/>
            <a:ext cx="382117" cy="40505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Verdana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3712" y="2618911"/>
            <a:ext cx="382117" cy="40505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Verdana"/>
              </a:rPr>
              <a:t>=</a:t>
            </a:r>
          </a:p>
        </p:txBody>
      </p:sp>
      <p:graphicFrame>
        <p:nvGraphicFramePr>
          <p:cNvPr id="12" name="Таблиця 11"/>
          <p:cNvGraphicFramePr>
            <a:graphicFrameLocks noGrp="1"/>
          </p:cNvGraphicFramePr>
          <p:nvPr>
            <p:extLst/>
          </p:nvPr>
        </p:nvGraphicFramePr>
        <p:xfrm>
          <a:off x="1283825" y="3915054"/>
          <a:ext cx="1751300" cy="1750428"/>
        </p:xfrm>
        <a:graphic>
          <a:graphicData uri="http://schemas.openxmlformats.org/drawingml/2006/table">
            <a:tbl>
              <a:tblPr firstRow="1" bandRow="1"/>
              <a:tblGrid>
                <a:gridCol w="43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Таблиця 12"/>
          <p:cNvGraphicFramePr>
            <a:graphicFrameLocks noGrp="1"/>
          </p:cNvGraphicFramePr>
          <p:nvPr>
            <p:extLst/>
          </p:nvPr>
        </p:nvGraphicFramePr>
        <p:xfrm>
          <a:off x="3594530" y="3915054"/>
          <a:ext cx="1751300" cy="1750428"/>
        </p:xfrm>
        <a:graphic>
          <a:graphicData uri="http://schemas.openxmlformats.org/drawingml/2006/table">
            <a:tbl>
              <a:tblPr firstRow="1" bandRow="1"/>
              <a:tblGrid>
                <a:gridCol w="43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Таблиця 13"/>
          <p:cNvGraphicFramePr>
            <a:graphicFrameLocks noGrp="1"/>
          </p:cNvGraphicFramePr>
          <p:nvPr>
            <p:extLst/>
          </p:nvPr>
        </p:nvGraphicFramePr>
        <p:xfrm>
          <a:off x="5960864" y="3915054"/>
          <a:ext cx="1751300" cy="1750428"/>
        </p:xfrm>
        <a:graphic>
          <a:graphicData uri="http://schemas.openxmlformats.org/drawingml/2006/table">
            <a:tbl>
              <a:tblPr firstRow="1" bandRow="1"/>
              <a:tblGrid>
                <a:gridCol w="43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120029" y="4563127"/>
            <a:ext cx="382117" cy="40505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Verdana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96293" y="4563127"/>
            <a:ext cx="382117" cy="40505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Verdana"/>
              </a:rPr>
              <a:t>=</a:t>
            </a:r>
          </a:p>
        </p:txBody>
      </p:sp>
      <p:graphicFrame>
        <p:nvGraphicFramePr>
          <p:cNvPr id="17" name="Таблиця 16"/>
          <p:cNvGraphicFramePr>
            <a:graphicFrameLocks noGrp="1"/>
          </p:cNvGraphicFramePr>
          <p:nvPr>
            <p:extLst/>
          </p:nvPr>
        </p:nvGraphicFramePr>
        <p:xfrm>
          <a:off x="5949906" y="1970838"/>
          <a:ext cx="1751300" cy="1750428"/>
        </p:xfrm>
        <a:graphic>
          <a:graphicData uri="http://schemas.openxmlformats.org/drawingml/2006/table">
            <a:tbl>
              <a:tblPr firstRow="1" bandRow="1"/>
              <a:tblGrid>
                <a:gridCol w="43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Таблиця 17"/>
          <p:cNvGraphicFramePr>
            <a:graphicFrameLocks noGrp="1"/>
          </p:cNvGraphicFramePr>
          <p:nvPr>
            <p:extLst/>
          </p:nvPr>
        </p:nvGraphicFramePr>
        <p:xfrm>
          <a:off x="5973012" y="3915054"/>
          <a:ext cx="1751300" cy="1750428"/>
        </p:xfrm>
        <a:graphic>
          <a:graphicData uri="http://schemas.openxmlformats.org/drawingml/2006/table">
            <a:tbl>
              <a:tblPr firstRow="1" bandRow="1"/>
              <a:tblGrid>
                <a:gridCol w="43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46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5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Фізкультхвилинка</a:t>
            </a:r>
          </a:p>
        </p:txBody>
      </p:sp>
      <p:pic>
        <p:nvPicPr>
          <p:cNvPr id="7170" name="Picture 2" descr="http://37.xn--d1aueo.xn--p1ai/img/skolioz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" r="6797"/>
          <a:stretch/>
        </p:blipFill>
        <p:spPr bwMode="auto">
          <a:xfrm>
            <a:off x="0" y="1067594"/>
            <a:ext cx="4486275" cy="537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4486275" y="1693474"/>
            <a:ext cx="4657725" cy="412590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r>
              <a:rPr lang="uk-UA" sz="2000" i="1" dirty="0">
                <a:solidFill>
                  <a:schemeClr val="bg1"/>
                </a:solidFill>
              </a:rPr>
              <a:t>Встаньте, діти, посміхніться,</a:t>
            </a:r>
          </a:p>
          <a:p>
            <a:pPr algn="ctr"/>
            <a:r>
              <a:rPr lang="uk-UA" sz="2000" i="1" dirty="0">
                <a:solidFill>
                  <a:schemeClr val="bg1"/>
                </a:solidFill>
              </a:rPr>
              <a:t>Землі нашій поклоніться</a:t>
            </a:r>
          </a:p>
          <a:p>
            <a:pPr algn="ctr"/>
            <a:r>
              <a:rPr lang="uk-UA" sz="2000" i="1" dirty="0">
                <a:solidFill>
                  <a:schemeClr val="bg1"/>
                </a:solidFill>
              </a:rPr>
              <a:t>За щасливий день вчорашній</a:t>
            </a:r>
          </a:p>
          <a:p>
            <a:pPr algn="ctr"/>
            <a:r>
              <a:rPr lang="uk-UA" sz="2000" i="1" dirty="0">
                <a:solidFill>
                  <a:schemeClr val="bg1"/>
                </a:solidFill>
              </a:rPr>
              <a:t>І до сонця потягніться.</a:t>
            </a:r>
          </a:p>
          <a:p>
            <a:pPr algn="ctr"/>
            <a:r>
              <a:rPr lang="uk-UA" sz="2000" i="1" dirty="0">
                <a:solidFill>
                  <a:schemeClr val="bg1"/>
                </a:solidFill>
              </a:rPr>
              <a:t>В різні боки нахиліться, </a:t>
            </a:r>
          </a:p>
          <a:p>
            <a:pPr algn="ctr"/>
            <a:r>
              <a:rPr lang="uk-UA" sz="2000" i="1" dirty="0">
                <a:solidFill>
                  <a:schemeClr val="bg1"/>
                </a:solidFill>
              </a:rPr>
              <a:t>Веретеном покрутіться,</a:t>
            </a:r>
          </a:p>
          <a:p>
            <a:pPr algn="ctr"/>
            <a:r>
              <a:rPr lang="uk-UA" sz="2000" i="1" dirty="0">
                <a:solidFill>
                  <a:schemeClr val="bg1"/>
                </a:solidFill>
              </a:rPr>
              <a:t>Раз – присядьте, два – присядьте</a:t>
            </a:r>
          </a:p>
          <a:p>
            <a:pPr algn="ctr"/>
            <a:r>
              <a:rPr lang="uk-UA" sz="2000" i="1" dirty="0">
                <a:solidFill>
                  <a:schemeClr val="bg1"/>
                </a:solidFill>
              </a:rPr>
              <a:t>І за парти тихо сядьте</a:t>
            </a:r>
          </a:p>
        </p:txBody>
      </p:sp>
    </p:spTree>
    <p:extLst>
      <p:ext uri="{BB962C8B-B14F-4D97-AF65-F5344CB8AC3E}">
        <p14:creationId xmlns:p14="http://schemas.microsoft.com/office/powerpoint/2010/main" val="109799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397" y="184446"/>
            <a:ext cx="6790466" cy="399615"/>
          </a:xfrm>
        </p:spPr>
        <p:txBody>
          <a:bodyPr>
            <a:noAutofit/>
          </a:bodyPr>
          <a:lstStyle/>
          <a:p>
            <a:r>
              <a:rPr lang="uk-UA" dirty="0"/>
              <a:t>Об’єкти слайда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754822"/>
            <a:ext cx="9037607" cy="41549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Слайд може містити різні об’єкти.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397" y="2208618"/>
            <a:ext cx="6715125" cy="25574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43" y="4786659"/>
            <a:ext cx="975445" cy="9754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44" y="4354088"/>
            <a:ext cx="914400" cy="914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945" y="4680058"/>
            <a:ext cx="1076417" cy="1076417"/>
          </a:xfrm>
          <a:prstGeom prst="rect">
            <a:avLst/>
          </a:prstGeom>
        </p:spPr>
      </p:pic>
      <p:sp>
        <p:nvSpPr>
          <p:cNvPr id="15" name="Округлений прямокутник 10"/>
          <p:cNvSpPr/>
          <p:nvPr/>
        </p:nvSpPr>
        <p:spPr>
          <a:xfrm>
            <a:off x="1555895" y="4550140"/>
            <a:ext cx="1226159" cy="1232543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54565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/>
              <a:t>Працюємо за комп’ютером</a:t>
            </a:r>
          </a:p>
        </p:txBody>
      </p:sp>
      <p:pic>
        <p:nvPicPr>
          <p:cNvPr id="6146" name="Picture 2" descr="F:\Документи\Sait\сайт кабінет\icons\техніка безпе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8" y="1555668"/>
            <a:ext cx="8366393" cy="41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2908" y="7937"/>
            <a:ext cx="5225273" cy="2952328"/>
          </a:xfrm>
        </p:spPr>
        <p:txBody>
          <a:bodyPr/>
          <a:lstStyle/>
          <a:p>
            <a:r>
              <a:rPr lang="ru-RU" sz="3200" dirty="0" err="1">
                <a:effectLst/>
              </a:rPr>
              <a:t>Дякую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за </a:t>
            </a:r>
            <a:r>
              <a:rPr lang="ru-RU" sz="3200" dirty="0" err="1">
                <a:effectLst/>
              </a:rPr>
              <a:t>увагу</a:t>
            </a:r>
            <a:r>
              <a:rPr lang="ru-RU" sz="3200" dirty="0">
                <a:effectLst/>
              </a:rPr>
              <a:t>!!!</a:t>
            </a:r>
          </a:p>
        </p:txBody>
      </p:sp>
      <p:sp>
        <p:nvSpPr>
          <p:cNvPr id="4" name="Округлена прямокутна виноска 7"/>
          <p:cNvSpPr/>
          <p:nvPr/>
        </p:nvSpPr>
        <p:spPr>
          <a:xfrm>
            <a:off x="-1" y="6146611"/>
            <a:ext cx="2576945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i="1"/>
              <a:t>Урок 32</a:t>
            </a:r>
            <a:endParaRPr lang="uk-UA" sz="4000" b="1" i="1" dirty="0"/>
          </a:p>
        </p:txBody>
      </p:sp>
      <p:sp>
        <p:nvSpPr>
          <p:cNvPr id="5" name="AutoShape 2" descr="Картинки по запросу рисунок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рисунок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F:\Документи\Sait\сайт кабінет\icons\презентація (8).png">
            <a:extLst>
              <a:ext uri="{FF2B5EF4-FFF2-40B4-BE49-F238E27FC236}">
                <a16:creationId xmlns:a16="http://schemas.microsoft.com/office/drawing/2014/main" id="{230A857E-1745-4DD4-8FC8-F2D79DEAD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111" y="4515593"/>
            <a:ext cx="2004750" cy="200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158B24-429A-4320-B667-DA8DB886B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93" y="4675304"/>
            <a:ext cx="1845039" cy="184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3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794" y="184806"/>
            <a:ext cx="6790466" cy="399615"/>
          </a:xfrm>
        </p:spPr>
        <p:txBody>
          <a:bodyPr>
            <a:noAutofit/>
          </a:bodyPr>
          <a:lstStyle/>
          <a:p>
            <a:r>
              <a:rPr lang="uk-UA" dirty="0"/>
              <a:t>Об’єкти слайда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112" y="2208619"/>
            <a:ext cx="5786210" cy="35036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9794" y="1754822"/>
            <a:ext cx="7991819" cy="41549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Розглянь малюнок. Які об’єкти містить слайд?</a:t>
            </a:r>
          </a:p>
        </p:txBody>
      </p:sp>
    </p:spTree>
    <p:extLst>
      <p:ext uri="{BB962C8B-B14F-4D97-AF65-F5344CB8AC3E}">
        <p14:creationId xmlns:p14="http://schemas.microsoft.com/office/powerpoint/2010/main" val="21037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576" y="249461"/>
            <a:ext cx="6790466" cy="399615"/>
          </a:xfrm>
        </p:spPr>
        <p:txBody>
          <a:bodyPr>
            <a:noAutofit/>
          </a:bodyPr>
          <a:lstStyle/>
          <a:p>
            <a:r>
              <a:rPr lang="uk-UA" dirty="0"/>
              <a:t>Текстові об’єкти слайда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754822"/>
            <a:ext cx="9037607" cy="106182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Більшість слайдів містить два текстові об’єкти: </a:t>
            </a:r>
            <a:r>
              <a:rPr lang="uk-UA" sz="2100" b="1" i="1" kern="0" dirty="0">
                <a:solidFill>
                  <a:srgbClr val="FFFF00"/>
                </a:solidFill>
              </a:rPr>
              <a:t>Заголовок слайда </a:t>
            </a:r>
            <a:r>
              <a:rPr lang="uk-UA" sz="2100" b="1" i="1" kern="0" dirty="0">
                <a:solidFill>
                  <a:srgbClr val="FFFFFF"/>
                </a:solidFill>
              </a:rPr>
              <a:t>і  </a:t>
            </a:r>
            <a:r>
              <a:rPr lang="uk-UA" sz="2100" b="1" i="1" kern="0" dirty="0">
                <a:solidFill>
                  <a:srgbClr val="FFFF00"/>
                </a:solidFill>
              </a:rPr>
              <a:t>Текст слайда</a:t>
            </a:r>
            <a:r>
              <a:rPr lang="uk-UA" sz="2100" b="1" i="1" kern="0" dirty="0">
                <a:solidFill>
                  <a:srgbClr val="FFFFFF"/>
                </a:solidFill>
              </a:rPr>
              <a:t>. Текст слайда, як правило, подається у вигляді списку.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6" y="3055441"/>
            <a:ext cx="9037607" cy="227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7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707" y="166334"/>
            <a:ext cx="6790466" cy="399615"/>
          </a:xfrm>
        </p:spPr>
        <p:txBody>
          <a:bodyPr>
            <a:noAutofit/>
          </a:bodyPr>
          <a:lstStyle/>
          <a:p>
            <a:r>
              <a:rPr lang="uk-UA" dirty="0"/>
              <a:t>Текстові об’єкти слайда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754822"/>
            <a:ext cx="9037607" cy="106182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Додавати інші текстові об’єкти до слайдів мож­на за допомогою команди вкладки </a:t>
            </a:r>
            <a:r>
              <a:rPr lang="uk-UA" sz="2100" b="1" i="1" kern="0" dirty="0">
                <a:solidFill>
                  <a:srgbClr val="FFFF00"/>
                </a:solidFill>
              </a:rPr>
              <a:t>Вставлення </a:t>
            </a:r>
            <a:r>
              <a:rPr lang="uk-UA" sz="2100" b="1" i="1" kern="0" dirty="0">
                <a:solidFill>
                  <a:srgbClr val="FFFFFF"/>
                </a:solidFill>
              </a:rPr>
              <a:t>→ </a:t>
            </a:r>
            <a:r>
              <a:rPr lang="uk-UA" sz="2100" b="1" i="1" kern="0" dirty="0">
                <a:solidFill>
                  <a:srgbClr val="FFFF00"/>
                </a:solidFill>
              </a:rPr>
              <a:t>Текстове поле</a:t>
            </a:r>
            <a:r>
              <a:rPr lang="uk-UA" sz="2100" b="1" i="1" kern="0" dirty="0">
                <a:solidFill>
                  <a:srgbClr val="FFFFFF"/>
                </a:solidFill>
              </a:rPr>
              <a:t>. </a:t>
            </a:r>
          </a:p>
        </p:txBody>
      </p:sp>
      <p:grpSp>
        <p:nvGrpSpPr>
          <p:cNvPr id="8" name="Групувати 7"/>
          <p:cNvGrpSpPr/>
          <p:nvPr/>
        </p:nvGrpSpPr>
        <p:grpSpPr>
          <a:xfrm>
            <a:off x="54006" y="3037487"/>
            <a:ext cx="9037607" cy="2382450"/>
            <a:chOff x="251521" y="3546358"/>
            <a:chExt cx="8568950" cy="225890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1393690" y="2410703"/>
              <a:ext cx="2252391" cy="4536730"/>
            </a:xfrm>
            <a:prstGeom prst="flowChartDocumen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645225" y="2623504"/>
              <a:ext cx="2252391" cy="4098100"/>
            </a:xfrm>
            <a:prstGeom prst="flowChartDocumen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Прямокутник 13"/>
          <p:cNvSpPr/>
          <p:nvPr/>
        </p:nvSpPr>
        <p:spPr>
          <a:xfrm>
            <a:off x="2517566" y="3444305"/>
            <a:ext cx="1540084" cy="4936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6016192" y="3897780"/>
            <a:ext cx="887529" cy="11885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</p:spTree>
    <p:extLst>
      <p:ext uri="{BB962C8B-B14F-4D97-AF65-F5344CB8AC3E}">
        <p14:creationId xmlns:p14="http://schemas.microsoft.com/office/powerpoint/2010/main" val="34170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576" y="304880"/>
            <a:ext cx="6790466" cy="399615"/>
          </a:xfrm>
        </p:spPr>
        <p:txBody>
          <a:bodyPr>
            <a:noAutofit/>
          </a:bodyPr>
          <a:lstStyle/>
          <a:p>
            <a:r>
              <a:rPr lang="uk-UA" dirty="0"/>
              <a:t>Переміщення текстових вікон/полів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394604"/>
            <a:ext cx="9037607" cy="170816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Ти вже знаєш, що на титульному слайді вказуються назва презентації та дані про її автора. Для введення цих відомостей на слайді розміщено дві рамки.</a:t>
            </a: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Усередині рамки міститься підказка про те, який текст потрібно ввести, наприклад </a:t>
            </a:r>
            <a:r>
              <a:rPr lang="uk-UA" sz="2100" b="1" i="1" kern="0" dirty="0">
                <a:solidFill>
                  <a:srgbClr val="FFFF00"/>
                </a:solidFill>
              </a:rPr>
              <a:t>Заголовок слайда</a:t>
            </a:r>
            <a:r>
              <a:rPr lang="uk-UA" sz="21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2682"/>
            <a:ext cx="9037607" cy="16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6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652" y="323352"/>
            <a:ext cx="6790466" cy="399615"/>
          </a:xfrm>
        </p:spPr>
        <p:txBody>
          <a:bodyPr>
            <a:noAutofit/>
          </a:bodyPr>
          <a:lstStyle/>
          <a:p>
            <a:r>
              <a:rPr lang="uk-UA" dirty="0"/>
              <a:t>Переміщення текстових вікон/полів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754823"/>
            <a:ext cx="9037607" cy="138499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Для переміщення текстових вікон/полів слід перетягнути їх при наведенні вказівника на межу об’єкта. При цьому межа замість штрихової стає суцільною, а вказівник набуває вигляду.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642" y="3410221"/>
            <a:ext cx="6688334" cy="12081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80" y="4150508"/>
            <a:ext cx="693049" cy="69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109" y="277171"/>
            <a:ext cx="6790466" cy="399615"/>
          </a:xfrm>
        </p:spPr>
        <p:txBody>
          <a:bodyPr>
            <a:noAutofit/>
          </a:bodyPr>
          <a:lstStyle/>
          <a:p>
            <a:r>
              <a:rPr lang="uk-UA" dirty="0"/>
              <a:t>Переміщення текстових вікон/полів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754823"/>
            <a:ext cx="9037607" cy="170816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100" b="1" i="1" kern="0" dirty="0">
                <a:solidFill>
                  <a:srgbClr val="FFFFFF"/>
                </a:solidFill>
              </a:rPr>
              <a:t>Текст на слайді можна вводити тільки в текстове поле, обмежене прямокутною рамкою. Розмір текстового поля можна змінювати за допомогою спеціальних маркерів шляхом розтягування, стискання або обертання.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958" y="3626923"/>
            <a:ext cx="2455686" cy="19256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342" y="3683817"/>
            <a:ext cx="2376264" cy="184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0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34" y="118106"/>
            <a:ext cx="6790466" cy="399615"/>
          </a:xfrm>
        </p:spPr>
        <p:txBody>
          <a:bodyPr>
            <a:noAutofit/>
          </a:bodyPr>
          <a:lstStyle/>
          <a:p>
            <a:r>
              <a:rPr lang="uk-UA" dirty="0"/>
              <a:t>Текстове поле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840" y="1947387"/>
            <a:ext cx="5355595" cy="15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9961" y="1946356"/>
            <a:ext cx="378042" cy="405051"/>
          </a:xfrm>
          <a:prstGeom prst="wedgeRoundRectCallout">
            <a:avLst>
              <a:gd name="adj1" fmla="val -167688"/>
              <a:gd name="adj2" fmla="val 62500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0" dirty="0">
                <a:solidFill>
                  <a:srgbClr val="FFFFFF"/>
                </a:solidFill>
                <a:latin typeface="Verdana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7182" y="3448441"/>
            <a:ext cx="378042" cy="405051"/>
          </a:xfrm>
          <a:prstGeom prst="wedgeRoundRectCallout">
            <a:avLst>
              <a:gd name="adj1" fmla="val -147531"/>
              <a:gd name="adj2" fmla="val -99471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0" dirty="0">
                <a:solidFill>
                  <a:srgbClr val="FFFFFF"/>
                </a:solidFill>
                <a:latin typeface="Verdana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79080" y="1754815"/>
            <a:ext cx="378042" cy="405051"/>
          </a:xfrm>
          <a:prstGeom prst="wedgeRoundRectCallout">
            <a:avLst>
              <a:gd name="adj1" fmla="val 94347"/>
              <a:gd name="adj2" fmla="val 51134"/>
              <a:gd name="adj3" fmla="val 16667"/>
            </a:avLst>
          </a:prstGeom>
          <a:solidFill>
            <a:srgbClr val="D2472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0" dirty="0">
                <a:solidFill>
                  <a:srgbClr val="FFFFFF"/>
                </a:solidFill>
                <a:latin typeface="Verdana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9819" y="2511930"/>
            <a:ext cx="378042" cy="405051"/>
          </a:xfrm>
          <a:prstGeom prst="wedgeRoundRectCallout">
            <a:avLst>
              <a:gd name="adj1" fmla="val 71311"/>
              <a:gd name="adj2" fmla="val 34084"/>
              <a:gd name="adj3" fmla="val 16667"/>
            </a:avLst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0" dirty="0">
                <a:solidFill>
                  <a:srgbClr val="FFFFFF"/>
                </a:solidFill>
                <a:latin typeface="Verdana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5865" y="2556121"/>
            <a:ext cx="378042" cy="405051"/>
          </a:xfrm>
          <a:prstGeom prst="wedgeRoundRectCallout">
            <a:avLst>
              <a:gd name="adj1" fmla="val -78423"/>
              <a:gd name="adj2" fmla="val 22718"/>
              <a:gd name="adj3" fmla="val 16667"/>
            </a:avLst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0" dirty="0">
                <a:solidFill>
                  <a:srgbClr val="FFFFFF"/>
                </a:solidFill>
                <a:latin typeface="Verdana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29819" y="1957891"/>
            <a:ext cx="378042" cy="405051"/>
          </a:xfrm>
          <a:prstGeom prst="wedgeRoundRectCallout">
            <a:avLst>
              <a:gd name="adj1" fmla="val 79949"/>
              <a:gd name="adj2" fmla="val 6818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0" dirty="0">
                <a:solidFill>
                  <a:srgbClr val="FFFFFF"/>
                </a:solidFill>
                <a:latin typeface="Verdana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9819" y="3256900"/>
            <a:ext cx="378042" cy="405051"/>
          </a:xfrm>
          <a:prstGeom prst="wedgeRoundRectCallout">
            <a:avLst>
              <a:gd name="adj1" fmla="val 71311"/>
              <a:gd name="adj2" fmla="val -4263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0" dirty="0">
                <a:solidFill>
                  <a:srgbClr val="FFFFFF"/>
                </a:solidFill>
                <a:latin typeface="Verdana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22812" y="1892350"/>
            <a:ext cx="378042" cy="405051"/>
          </a:xfrm>
          <a:prstGeom prst="wedgeRoundRectCallout">
            <a:avLst>
              <a:gd name="adj1" fmla="val -72664"/>
              <a:gd name="adj2" fmla="val 76708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0" dirty="0">
                <a:solidFill>
                  <a:srgbClr val="FFFFFF"/>
                </a:solidFill>
                <a:latin typeface="Verdana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17260" y="3399477"/>
            <a:ext cx="378042" cy="405051"/>
          </a:xfrm>
          <a:prstGeom prst="wedgeRoundRectCallout">
            <a:avLst>
              <a:gd name="adj1" fmla="val -69785"/>
              <a:gd name="adj2" fmla="val -71055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0" dirty="0">
                <a:solidFill>
                  <a:srgbClr val="FFFFFF"/>
                </a:solidFill>
                <a:latin typeface="Verdana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83664" y="3872817"/>
            <a:ext cx="6237854" cy="408623"/>
          </a:xfrm>
          <a:prstGeom prst="roundRect">
            <a:avLst/>
          </a:prstGeom>
          <a:solidFill>
            <a:srgbClr val="D2472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Verdana"/>
              </a:rPr>
              <a:t>1. Маркер обертання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83664" y="4382053"/>
            <a:ext cx="6237854" cy="40862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Verdana"/>
              </a:rPr>
              <a:t>2. Маркер зміни висоти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83664" y="4936127"/>
            <a:ext cx="6237854" cy="40862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Verdana"/>
              </a:rPr>
              <a:t>3. Маркер зміни ширини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83664" y="5490201"/>
            <a:ext cx="6237854" cy="395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725" b="1" i="1" kern="0" dirty="0">
                <a:solidFill>
                  <a:srgbClr val="FFFFFF"/>
                </a:solidFill>
                <a:latin typeface="Verdana"/>
              </a:rPr>
              <a:t>4. Маркер зміни розмірів без втрати пропорції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74925" y="3336026"/>
            <a:ext cx="1952786" cy="408623"/>
          </a:xfrm>
          <a:prstGeom prst="wedgeRoundRectCallout">
            <a:avLst>
              <a:gd name="adj1" fmla="val 47196"/>
              <a:gd name="adj2" fmla="val -125046"/>
              <a:gd name="adj3" fmla="val 16667"/>
            </a:avLst>
          </a:prstGeom>
          <a:solidFill>
            <a:srgbClr val="D2472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Verdana"/>
              </a:rPr>
              <a:t>Курсор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88723" y="1857785"/>
            <a:ext cx="973085" cy="408623"/>
          </a:xfrm>
          <a:prstGeom prst="wedgeRoundRectCallout">
            <a:avLst>
              <a:gd name="adj1" fmla="val 46639"/>
              <a:gd name="adj2" fmla="val 90916"/>
              <a:gd name="adj3" fmla="val 16667"/>
            </a:avLst>
          </a:prstGeom>
          <a:solidFill>
            <a:srgbClr val="D2472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Verdana"/>
              </a:rPr>
              <a:t>Межа</a:t>
            </a:r>
          </a:p>
        </p:txBody>
      </p:sp>
    </p:spTree>
    <p:extLst>
      <p:ext uri="{BB962C8B-B14F-4D97-AF65-F5344CB8AC3E}">
        <p14:creationId xmlns:p14="http://schemas.microsoft.com/office/powerpoint/2010/main" val="127145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3">
  <a:themeElements>
    <a:clrScheme name="Другая 55">
      <a:dk1>
        <a:srgbClr val="00843C"/>
      </a:dk1>
      <a:lt1>
        <a:srgbClr val="FFFFFF"/>
      </a:lt1>
      <a:dk2>
        <a:srgbClr val="091B2D"/>
      </a:dk2>
      <a:lt2>
        <a:srgbClr val="091B2D"/>
      </a:lt2>
      <a:accent1>
        <a:srgbClr val="00843C"/>
      </a:accent1>
      <a:accent2>
        <a:srgbClr val="00632C"/>
      </a:accent2>
      <a:accent3>
        <a:srgbClr val="00843C"/>
      </a:accent3>
      <a:accent4>
        <a:srgbClr val="00632C"/>
      </a:accent4>
      <a:accent5>
        <a:srgbClr val="00843C"/>
      </a:accent5>
      <a:accent6>
        <a:srgbClr val="00B050"/>
      </a:accent6>
      <a:hlink>
        <a:srgbClr val="00843C"/>
      </a:hlink>
      <a:folHlink>
        <a:srgbClr val="00843C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</Template>
  <TotalTime>1011</TotalTime>
  <Words>471</Words>
  <Application>Microsoft Office PowerPoint</Application>
  <PresentationFormat>Экран (4:3)</PresentationFormat>
  <Paragraphs>91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Cambria</vt:lpstr>
      <vt:lpstr>Courier New</vt:lpstr>
      <vt:lpstr>Libre Baskerville</vt:lpstr>
      <vt:lpstr>Source Sans Pro</vt:lpstr>
      <vt:lpstr>Verdana</vt:lpstr>
      <vt:lpstr>Wingdings</vt:lpstr>
      <vt:lpstr>3</vt:lpstr>
      <vt:lpstr>Переміщення текстових вікон/полів та зображень на слайдах.</vt:lpstr>
      <vt:lpstr>Об’єкти слайда</vt:lpstr>
      <vt:lpstr>Об’єкти слайда</vt:lpstr>
      <vt:lpstr>Текстові об’єкти слайда</vt:lpstr>
      <vt:lpstr>Текстові об’єкти слайда</vt:lpstr>
      <vt:lpstr>Переміщення текстових вікон/полів</vt:lpstr>
      <vt:lpstr>Переміщення текстових вікон/полів</vt:lpstr>
      <vt:lpstr>Переміщення текстових вікон/полів</vt:lpstr>
      <vt:lpstr>Текстове поле</vt:lpstr>
      <vt:lpstr>Переміщення текстових вікон/полів</vt:lpstr>
      <vt:lpstr>Переміщення зображень</vt:lpstr>
      <vt:lpstr>Переміщення текстових вікон/полів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Фізкультхвилинка</vt:lpstr>
      <vt:lpstr>Працюємо за комп’ютером</vt:lpstr>
      <vt:lpstr>Дякую за увагу!!!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інформації в житті людини</dc:title>
  <dc:creator>vchytel-inf.at.ua</dc:creator>
  <cp:lastModifiedBy>Asus</cp:lastModifiedBy>
  <cp:revision>159</cp:revision>
  <dcterms:created xsi:type="dcterms:W3CDTF">2015-10-20T21:14:13Z</dcterms:created>
  <dcterms:modified xsi:type="dcterms:W3CDTF">2020-05-01T16:25:57Z</dcterms:modified>
</cp:coreProperties>
</file>