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76" r:id="rId7"/>
    <p:sldId id="277" r:id="rId8"/>
    <p:sldId id="278" r:id="rId9"/>
  </p:sldIdLst>
  <p:sldSz cx="9144000" cy="5143500" type="screen16x9"/>
  <p:notesSz cx="9144000" cy="6858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14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80220">
            <a:off x="1176059" y="1006160"/>
            <a:ext cx="4540741" cy="2051726"/>
          </a:xfrm>
        </p:spPr>
        <p:txBody>
          <a:bodyPr/>
          <a:lstStyle>
            <a:lvl1pPr>
              <a:defRPr b="1">
                <a:solidFill>
                  <a:srgbClr val="FF0066"/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219822"/>
            <a:ext cx="4824536" cy="1152432"/>
          </a:xfrm>
        </p:spPr>
        <p:txBody>
          <a:bodyPr/>
          <a:lstStyle>
            <a:lvl1pPr marL="0" indent="0" algn="ctr">
              <a:buNone/>
              <a:defRPr>
                <a:solidFill>
                  <a:srgbClr val="9933FF"/>
                </a:solidFill>
                <a:latin typeface="Constant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4D18E-55E3-447A-82E2-E2CD9B418E22}" type="datetimeFigureOut">
              <a:rPr lang="uk-UA"/>
              <a:pPr>
                <a:defRPr/>
              </a:pPr>
              <a:t>28.04.2020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F7571-0438-47F3-8FE6-71A1A0D969A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7F47E-27A4-4E5B-B196-835EE50F9D1E}" type="datetimeFigureOut">
              <a:rPr lang="uk-UA"/>
              <a:pPr>
                <a:defRPr/>
              </a:pPr>
              <a:t>28.04.2020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DAA3-2ACF-4227-9CE3-59A25AB82E3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AD9F-1592-4494-8224-B1C41BE686A2}" type="datetimeFigureOut">
              <a:rPr lang="uk-UA"/>
              <a:pPr>
                <a:defRPr/>
              </a:pPr>
              <a:t>28.04.2020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CB78-F2CF-4993-A4A3-DD793F8F277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7FE53-FFD6-4B22-BA43-FCFCE212FC32}" type="datetimeFigureOut">
              <a:rPr lang="uk-UA"/>
              <a:pPr>
                <a:defRPr/>
              </a:pPr>
              <a:t>28.04.2020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2AF12-B76D-4DF3-8233-28540D9FC0E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3435846"/>
            <a:ext cx="6984777" cy="1080120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FF00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409732"/>
            <a:ext cx="5760640" cy="86409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933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8018-A649-4C44-99A1-BE879F6BEB84}" type="datetimeFigureOut">
              <a:rPr lang="uk-UA"/>
              <a:pPr>
                <a:defRPr/>
              </a:pPr>
              <a:t>28.04.2020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08C75-285C-4339-8A8C-A8D8277A4B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200151"/>
            <a:ext cx="366821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66821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9FDB1-0198-4486-97ED-C82D3659A813}" type="datetimeFigureOut">
              <a:rPr lang="uk-UA"/>
              <a:pPr>
                <a:defRPr/>
              </a:pPr>
              <a:t>28.04.2020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F75BA-75DC-4CFF-B6BC-8118DED1D36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51335"/>
            <a:ext cx="37418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1631156"/>
            <a:ext cx="366980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3743399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743399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D1B2-83B6-458A-881A-B6E767780E62}" type="datetimeFigureOut">
              <a:rPr lang="uk-UA"/>
              <a:pPr>
                <a:defRPr/>
              </a:pPr>
              <a:t>28.04.2020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72F21-8281-4AC1-83F0-8C6BD048E9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6BEA-66B9-47C0-9723-83300E3C926C}" type="datetimeFigureOut">
              <a:rPr lang="uk-UA"/>
              <a:pPr>
                <a:defRPr/>
              </a:pPr>
              <a:t>28.04.2020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A99B-8380-4343-A195-C68054CABEE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7C5FB-96D6-466C-B5BA-1C9012EFBC15}" type="datetimeFigureOut">
              <a:rPr lang="uk-UA"/>
              <a:pPr>
                <a:defRPr/>
              </a:pPr>
              <a:t>28.04.2020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B37C-2731-4F3C-AB73-3AC87224E4C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681540"/>
            <a:ext cx="252028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627535"/>
            <a:ext cx="4464496" cy="3942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491631"/>
            <a:ext cx="2736304" cy="29703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45B5-8E39-49B9-840C-D9B5E70F1413}" type="datetimeFigureOut">
              <a:rPr lang="uk-UA"/>
              <a:pPr>
                <a:defRPr/>
              </a:pPr>
              <a:t>28.04.2020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42A8-2DD6-4F77-900A-E1F6F936F1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39752" y="735546"/>
            <a:ext cx="4464496" cy="27003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0FC7-2FDD-4AAC-8D31-3238E281C5B6}" type="datetimeFigureOut">
              <a:rPr lang="uk-UA"/>
              <a:pPr>
                <a:defRPr/>
              </a:pPr>
              <a:t>28.04.2020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AF7D0-AFF3-41DF-961D-50B121DC445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27088" y="574675"/>
            <a:ext cx="74898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27088" y="1274763"/>
            <a:ext cx="74898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3B6904-529E-4221-B9FB-3B964EA65B84}" type="datetimeFigureOut">
              <a:rPr lang="uk-UA"/>
              <a:pPr>
                <a:defRPr/>
              </a:pPr>
              <a:t>28.04.2020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07AC37-3844-4375-BAA7-32D44BA7A7B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86" r:id="rId8"/>
    <p:sldLayoutId id="2147483687" r:id="rId9"/>
    <p:sldLayoutId id="2147483678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600CC"/>
          </a:solidFill>
          <a:latin typeface="Century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 rot="21380220">
            <a:off x="1176338" y="1006475"/>
            <a:ext cx="4540250" cy="2051050"/>
          </a:xfrm>
        </p:spPr>
        <p:txBody>
          <a:bodyPr/>
          <a:lstStyle/>
          <a:p>
            <a:pPr eaLnBrk="1" hangingPunct="1"/>
            <a:r>
              <a:rPr lang="uk-UA" smtClean="0">
                <a:latin typeface="Century"/>
              </a:rPr>
              <a:t>Тема:</a:t>
            </a:r>
            <a:r>
              <a:rPr lang="ru-RU" smtClean="0">
                <a:solidFill>
                  <a:srgbClr val="6600CC"/>
                </a:solidFill>
                <a:latin typeface="Century"/>
              </a:rPr>
              <a:t>Битва на морі</a:t>
            </a:r>
            <a:r>
              <a:rPr lang="ru-RU" b="0" smtClean="0">
                <a:solidFill>
                  <a:srgbClr val="6600CC"/>
                </a:solidFill>
                <a:latin typeface="Century"/>
              </a:rPr>
              <a:t> </a:t>
            </a:r>
            <a:endParaRPr lang="uk-UA" b="0" smtClean="0">
              <a:solidFill>
                <a:srgbClr val="6600CC"/>
              </a:solidFill>
              <a:latin typeface="Century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213" y="3219450"/>
            <a:ext cx="4824412" cy="1152525"/>
          </a:xfrm>
        </p:spPr>
        <p:txBody>
          <a:bodyPr/>
          <a:lstStyle/>
          <a:p>
            <a:pPr eaLnBrk="1" hangingPunct="1"/>
            <a:r>
              <a:rPr lang="uk-UA" smtClean="0"/>
              <a:t>Урок образотворчого мистецтва в </a:t>
            </a:r>
            <a:r>
              <a:rPr lang="en-US" smtClean="0"/>
              <a:t>6</a:t>
            </a:r>
            <a:r>
              <a:rPr lang="uk-UA" smtClean="0"/>
              <a:t> класі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187450" y="3148013"/>
            <a:ext cx="7489825" cy="593725"/>
          </a:xfrm>
        </p:spPr>
        <p:txBody>
          <a:bodyPr/>
          <a:lstStyle/>
          <a:p>
            <a:pPr algn="l" eaLnBrk="1" hangingPunct="1"/>
            <a:r>
              <a:rPr lang="ru-RU" sz="2400" smtClean="0">
                <a:latin typeface="Century"/>
              </a:rPr>
              <a:t>Зображення морських битв також належить до батального жанру і має свої особливості. Створення таких картин вимагає від художника не тільки глибоких знань про кораблі різних часів і вміння їх малювати, а й зображати море, небо, скелі в різний проміжок доби Й пори року. Адже деякі історичні битви на морі були довготривалими та відбувалися навіть вночі.</a:t>
            </a:r>
            <a:br>
              <a:rPr lang="ru-RU" sz="2400" smtClean="0">
                <a:latin typeface="Century"/>
              </a:rPr>
            </a:br>
            <a:r>
              <a:rPr lang="ru-RU" smtClean="0">
                <a:latin typeface="Century"/>
              </a:rPr>
              <a:t/>
            </a:r>
            <a:br>
              <a:rPr lang="ru-RU" smtClean="0">
                <a:latin typeface="Century"/>
              </a:rPr>
            </a:br>
            <a:endParaRPr lang="ru-RU" smtClean="0">
              <a:latin typeface="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258888" y="4300538"/>
            <a:ext cx="7489825" cy="700087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entury"/>
              </a:rPr>
              <a:t/>
            </a:r>
            <a:br>
              <a:rPr lang="en-US" sz="2400" smtClean="0">
                <a:latin typeface="Century"/>
              </a:rPr>
            </a:br>
            <a:r>
              <a:rPr lang="en-US" sz="2400" smtClean="0">
                <a:latin typeface="Century"/>
              </a:rPr>
              <a:t/>
            </a:r>
            <a:br>
              <a:rPr lang="en-US" sz="2400" smtClean="0">
                <a:latin typeface="Century"/>
              </a:rPr>
            </a:br>
            <a:endParaRPr lang="ru-RU" smtClean="0">
              <a:latin typeface="Century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339975" y="627063"/>
            <a:ext cx="459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/>
              <a:t>Іван Айвазовський. Бій у Хіопській затоці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987425"/>
            <a:ext cx="60198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827088" y="555625"/>
            <a:ext cx="7345362" cy="1368425"/>
          </a:xfrm>
        </p:spPr>
        <p:txBody>
          <a:bodyPr/>
          <a:lstStyle/>
          <a:p>
            <a:pPr eaLnBrk="1" hangingPunct="1"/>
            <a:r>
              <a:rPr lang="en-US" sz="1800" smtClean="0">
                <a:latin typeface="Century"/>
              </a:rPr>
              <a:t/>
            </a:r>
            <a:br>
              <a:rPr lang="en-US" sz="1800" smtClean="0">
                <a:latin typeface="Century"/>
              </a:rPr>
            </a:br>
            <a:r>
              <a:rPr lang="ru-RU" sz="1800" smtClean="0">
                <a:latin typeface="Century"/>
              </a:rPr>
              <a:t>Цікаві форми човнів і кораблів з виразними контурами здавна зачаровували художників. Зображення суден можна побачити на єгипетських папірусах і фресках, античних вазах, гобеленах та ілюстраціях у старовинних книжках на історичну тематику.</a:t>
            </a:r>
            <a:r>
              <a:rPr lang="ru-RU" smtClean="0">
                <a:latin typeface="Century"/>
              </a:rPr>
              <a:t> </a:t>
            </a:r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900113" y="1995488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187450" y="4298950"/>
            <a:ext cx="6430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/>
              <a:t>Санторінська фреска із зображенням мінойських кораблів </a:t>
            </a:r>
          </a:p>
        </p:txBody>
      </p:sp>
      <p:pic>
        <p:nvPicPr>
          <p:cNvPr id="16390" name="Picture 6" descr="image4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284413"/>
            <a:ext cx="7559675" cy="2125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Century"/>
            </a:endParaRPr>
          </a:p>
        </p:txBody>
      </p:sp>
      <p:sp>
        <p:nvSpPr>
          <p:cNvPr id="17410" name="AutoShape 6" descr="800x764ximage404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1403350" y="4300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835150" y="771525"/>
            <a:ext cx="590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/>
              <a:t>Грецький військовий корабель на античній вазі</a:t>
            </a:r>
            <a:r>
              <a:rPr lang="uk-UA"/>
              <a:t> </a:t>
            </a:r>
          </a:p>
        </p:txBody>
      </p:sp>
      <p:pic>
        <p:nvPicPr>
          <p:cNvPr id="17415" name="Picture 7" descr="image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203325"/>
            <a:ext cx="6408737" cy="3259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000" smtClean="0">
                <a:latin typeface="Century"/>
              </a:rPr>
              <a:t>      </a:t>
            </a:r>
            <a:r>
              <a:rPr lang="ru-RU" sz="2000" smtClean="0">
                <a:latin typeface="Century"/>
              </a:rPr>
              <a:t>Декой. Віллєм ван де Вельде малює морську битву</a:t>
            </a:r>
            <a:r>
              <a:rPr lang="ru-RU" smtClean="0">
                <a:latin typeface="Century"/>
              </a:rPr>
              <a:t> 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827088" y="4156075"/>
            <a:ext cx="7489825" cy="32956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18435" name="AutoShape 4" descr="800x700ximage406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8" name="Picture 6" descr="image4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276350"/>
            <a:ext cx="4608512" cy="316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Century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Практичне завдання</a:t>
            </a:r>
          </a:p>
          <a:p>
            <a:pPr lvl="1">
              <a:lnSpc>
                <a:spcPct val="90000"/>
              </a:lnSpc>
            </a:pPr>
            <a:r>
              <a:rPr lang="ru-RU" sz="2400" smtClean="0"/>
              <a:t>Намалюйте композицію «Битва на морі» (акварель).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Поради</a:t>
            </a:r>
          </a:p>
          <a:p>
            <a:pPr lvl="1">
              <a:lnSpc>
                <a:spcPct val="90000"/>
              </a:lnSpc>
            </a:pPr>
            <a:r>
              <a:rPr lang="ru-RU" sz="2400" smtClean="0"/>
              <a:t>Продумайте сюжет композиції битви на морі. Намітьте обриси кораблів, поступово їх деталізуйте. Зобразіть бурхливі хвилі та грізні хмари, які суголосні героїчній події.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Century"/>
              </a:rPr>
              <a:t>Схематичні зображення вітрильників</a:t>
            </a:r>
            <a:r>
              <a:rPr lang="ru-RU" sz="4000" smtClean="0">
                <a:latin typeface="Century"/>
              </a:rPr>
              <a:t> 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827088" y="1276350"/>
            <a:ext cx="7489825" cy="32956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276350"/>
            <a:ext cx="6264275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4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Тема44</Template>
  <TotalTime>139</TotalTime>
  <Words>156</Words>
  <Application>Microsoft Office PowerPoint</Application>
  <PresentationFormat>Экран (16:9)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Century</vt:lpstr>
      <vt:lpstr>Constantia</vt:lpstr>
      <vt:lpstr>Calibri</vt:lpstr>
      <vt:lpstr>Тема44</vt:lpstr>
      <vt:lpstr>Тема44</vt:lpstr>
      <vt:lpstr>Тема44</vt:lpstr>
      <vt:lpstr>Тема44</vt:lpstr>
      <vt:lpstr>Тема44</vt:lpstr>
      <vt:lpstr>Тема:Битва на морі </vt:lpstr>
      <vt:lpstr>Зображення морських битв також належить до батального жанру і має свої особливості. Створення таких картин вимагає від художника не тільки глибоких знань про кораблі різних часів і вміння їх малювати, а й зображати море, небо, скелі в різний проміжок доби Й пори року. Адже деякі історичні битви на морі були довготривалими та відбувалися навіть вночі.  </vt:lpstr>
      <vt:lpstr>  </vt:lpstr>
      <vt:lpstr> Цікаві форми човнів і кораблів з виразними контурами здавна зачаровували художників. Зображення суден можна побачити на єгипетських папірусах і фресках, античних вазах, гобеленах та ілюстраціях у старовинних книжках на історичну тематику. </vt:lpstr>
      <vt:lpstr>Слайд 5</vt:lpstr>
      <vt:lpstr>      Декой. Віллєм ван де Вельде малює морську битву </vt:lpstr>
      <vt:lpstr>Слайд 7</vt:lpstr>
      <vt:lpstr>Схематичні зображення вітрильників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СМ. Сучасний дизайн та імідж людини.</dc:title>
  <dc:creator>таня</dc:creator>
  <cp:lastModifiedBy>Admin</cp:lastModifiedBy>
  <cp:revision>11</cp:revision>
  <dcterms:created xsi:type="dcterms:W3CDTF">2018-03-31T19:32:53Z</dcterms:created>
  <dcterms:modified xsi:type="dcterms:W3CDTF">2020-04-28T06:54:16Z</dcterms:modified>
</cp:coreProperties>
</file>