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875" r:id="rId3"/>
    <p:sldId id="929" r:id="rId4"/>
    <p:sldId id="930" r:id="rId5"/>
    <p:sldId id="931" r:id="rId6"/>
    <p:sldId id="932" r:id="rId7"/>
    <p:sldId id="933" r:id="rId8"/>
    <p:sldId id="935" r:id="rId9"/>
    <p:sldId id="936" r:id="rId10"/>
    <p:sldId id="937" r:id="rId11"/>
    <p:sldId id="938" r:id="rId12"/>
    <p:sldId id="939" r:id="rId13"/>
    <p:sldId id="940" r:id="rId14"/>
    <p:sldId id="943" r:id="rId15"/>
    <p:sldId id="944" r:id="rId16"/>
    <p:sldId id="861" r:id="rId17"/>
    <p:sldId id="643" r:id="rId18"/>
    <p:sldId id="644" r:id="rId19"/>
    <p:sldId id="304" r:id="rId20"/>
  </p:sldIdLst>
  <p:sldSz cx="12192000" cy="6858000"/>
  <p:notesSz cx="6858000" cy="9144000"/>
  <p:custDataLst>
    <p:tags r:id="rId23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2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34" autoAdjust="0"/>
    <p:restoredTop sz="94660"/>
  </p:normalViewPr>
  <p:slideViewPr>
    <p:cSldViewPr snapToGrid="0">
      <p:cViewPr varScale="1">
        <p:scale>
          <a:sx n="46" d="100"/>
          <a:sy n="46" d="100"/>
        </p:scale>
        <p:origin x="69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 описати в середовищі </a:t>
          </a:r>
          <a:r>
            <a:rPr lang="uk-UA" i="1" noProof="0" dirty="0" err="1"/>
            <a:t>Скретч</a:t>
          </a:r>
          <a:r>
            <a:rPr lang="uk-UA" i="1" noProof="0" dirty="0"/>
            <a:t> алгоритми з повторенням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/>
            <a:t>Ти дізнаєшся</a:t>
          </a:r>
          <a:endParaRPr lang="uk-UA" b="1" i="1" dirty="0"/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 algn="just"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створювати проекти, що реалізують складні алгоритми;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dirty="0"/>
            <a:t>Пригадай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3FBDC0BD-40E6-447C-A5AA-DB93E620E238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і розгалуженням;</a:t>
          </a:r>
        </a:p>
      </dgm:t>
    </dgm:pt>
    <dgm:pt modelId="{99B047A5-14A3-45F1-A56C-B9591A433F8B}" type="parTrans" cxnId="{525F89C0-84CD-42ED-BD52-12B0D6177A41}">
      <dgm:prSet/>
      <dgm:spPr/>
      <dgm:t>
        <a:bodyPr/>
        <a:lstStyle/>
        <a:p>
          <a:endParaRPr lang="uk-UA"/>
        </a:p>
      </dgm:t>
    </dgm:pt>
    <dgm:pt modelId="{BB1DF1FF-45FD-4B62-BEFA-EBD8BB719519}" type="sibTrans" cxnId="{525F89C0-84CD-42ED-BD52-12B0D6177A41}">
      <dgm:prSet/>
      <dgm:spPr/>
      <dgm:t>
        <a:bodyPr/>
        <a:lstStyle/>
        <a:p>
          <a:endParaRPr lang="uk-UA"/>
        </a:p>
      </dgm:t>
    </dgm:pt>
    <dgm:pt modelId="{6ED80F0A-BC13-4113-A19B-2C9E33AD52BC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групи команд у середовищі </a:t>
          </a:r>
          <a:r>
            <a:rPr lang="uk-UA" i="1" noProof="0" dirty="0" err="1"/>
            <a:t>Скретч</a:t>
          </a:r>
          <a:r>
            <a:rPr lang="uk-UA" i="1" noProof="0" dirty="0"/>
            <a:t>.</a:t>
          </a:r>
        </a:p>
      </dgm:t>
    </dgm:pt>
    <dgm:pt modelId="{F52A1C62-AC6F-40FA-BBF6-42D4A0D2FB11}" type="parTrans" cxnId="{27145527-2B6E-45A3-A827-BF2156D8D440}">
      <dgm:prSet/>
      <dgm:spPr/>
      <dgm:t>
        <a:bodyPr/>
        <a:lstStyle/>
        <a:p>
          <a:endParaRPr lang="uk-UA"/>
        </a:p>
      </dgm:t>
    </dgm:pt>
    <dgm:pt modelId="{889BE027-0837-4709-9CAE-E8B9424B6824}" type="sibTrans" cxnId="{27145527-2B6E-45A3-A827-BF2156D8D440}">
      <dgm:prSet/>
      <dgm:spPr/>
      <dgm:t>
        <a:bodyPr/>
        <a:lstStyle/>
        <a:p>
          <a:endParaRPr lang="uk-UA"/>
        </a:p>
      </dgm:t>
    </dgm:pt>
    <dgm:pt modelId="{5C34EAC1-092F-4F38-AA03-8D2929095185}">
      <dgm:prSet/>
      <dgm:spPr/>
      <dgm:t>
        <a:bodyPr/>
        <a:lstStyle/>
        <a:p>
          <a:pPr algn="just"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створювати та використовувати власні блоки команд у середовищі </a:t>
          </a:r>
          <a:r>
            <a:rPr lang="uk-UA" i="1" noProof="0" dirty="0" err="1">
              <a:solidFill>
                <a:schemeClr val="bg1"/>
              </a:solidFill>
            </a:rPr>
            <a:t>Скретч</a:t>
          </a:r>
          <a:r>
            <a:rPr lang="uk-UA" i="1" noProof="0" dirty="0">
              <a:solidFill>
                <a:schemeClr val="bg1"/>
              </a:solidFill>
            </a:rPr>
            <a:t>.</a:t>
          </a:r>
        </a:p>
      </dgm:t>
    </dgm:pt>
    <dgm:pt modelId="{31B4337D-4333-4546-8FC2-5AD3946B525F}" type="parTrans" cxnId="{A4A567FB-A0AA-48FC-BD04-C94A8369164C}">
      <dgm:prSet/>
      <dgm:spPr/>
      <dgm:t>
        <a:bodyPr/>
        <a:lstStyle/>
        <a:p>
          <a:endParaRPr lang="uk-UA"/>
        </a:p>
      </dgm:t>
    </dgm:pt>
    <dgm:pt modelId="{18D45854-758D-486E-A42B-93C9ABDF6A2C}" type="sibTrans" cxnId="{A4A567FB-A0AA-48FC-BD04-C94A8369164C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920247C1-2986-42F5-80B5-9FA4FBD0D7C5}" type="presOf" srcId="{3FBDC0BD-40E6-447C-A5AA-DB93E620E238}" destId="{025CB6B8-CA2B-431B-8414-06FEB88A9357}" srcOrd="0" destOrd="1" presId="urn:microsoft.com/office/officeart/2005/8/layout/vList2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27145527-2B6E-45A3-A827-BF2156D8D440}" srcId="{60CDE318-31FA-4F04-9607-291D96EE6197}" destId="{6ED80F0A-BC13-4113-A19B-2C9E33AD52BC}" srcOrd="2" destOrd="0" parTransId="{F52A1C62-AC6F-40FA-BBF6-42D4A0D2FB11}" sibTransId="{889BE027-0837-4709-9CAE-E8B9424B6824}"/>
    <dgm:cxn modelId="{525F89C0-84CD-42ED-BD52-12B0D6177A41}" srcId="{60CDE318-31FA-4F04-9607-291D96EE6197}" destId="{3FBDC0BD-40E6-447C-A5AA-DB93E620E238}" srcOrd="1" destOrd="0" parTransId="{99B047A5-14A3-45F1-A56C-B9591A433F8B}" sibTransId="{BB1DF1FF-45FD-4B62-BEFA-EBD8BB719519}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2B0DE45F-58CE-4181-8F59-DAD989C9998A}" type="presOf" srcId="{6ED80F0A-BC13-4113-A19B-2C9E33AD52BC}" destId="{025CB6B8-CA2B-431B-8414-06FEB88A9357}" srcOrd="0" destOrd="2" presId="urn:microsoft.com/office/officeart/2005/8/layout/vList2"/>
    <dgm:cxn modelId="{6FE4F473-C2E8-42AB-9A71-8A143884532F}" type="presOf" srcId="{5C34EAC1-092F-4F38-AA03-8D2929095185}" destId="{FAB089FA-E62B-4CA2-81E6-4269C82BD344}" srcOrd="0" destOrd="1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A4A567FB-A0AA-48FC-BD04-C94A8369164C}" srcId="{03BE68DC-2A40-40DE-8DA8-DFADED8E1DB4}" destId="{5C34EAC1-092F-4F38-AA03-8D2929095185}" srcOrd="1" destOrd="0" parTransId="{31B4337D-4333-4546-8FC2-5AD3946B525F}" sibTransId="{18D45854-758D-486E-A42B-93C9ABDF6A2C}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визначають об'єкти проекту та їх зображення;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виділяють події проекту та добирають відповідні команди для їх реалізації;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задають метод розв'язування завдання, виділяють базові алгоритмічні структури: слідування, розгалуження, повторення, а також різні їх комбінації;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створюють алгоритм і подають його словесно або у вигляді схеми.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 custLinFactNeighborY="-83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4" custScaleY="160005" custLinFactNeighborY="-12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/>
      <dgm:spPr/>
      <dgm:t>
        <a:bodyPr/>
        <a:lstStyle/>
        <a:p>
          <a:r>
            <a:rPr lang="uk-UA" b="1" i="1" noProof="0" dirty="0">
              <a:solidFill>
                <a:srgbClr val="002060"/>
              </a:solidFill>
            </a:rPr>
            <a:t>алгоритм описують мовою середовища виконання алгоритмів 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b="1" i="1"/>
        </a:p>
      </dgm:t>
    </dgm:pt>
    <dgm:pt modelId="{710B442C-69F8-43CB-AC0E-8FBFECC5AC10}" type="sibTrans" cxnId="{76465998-EBCE-4C05-ADEE-C1430D25230E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9672D0FE-FD98-44E8-8FC5-FFBDCB668F57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noProof="0" dirty="0"/>
            <a:t>перевіряють його правильність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b="1" i="1"/>
        </a:p>
      </dgm:t>
    </dgm:pt>
    <dgm:pt modelId="{33BDFB39-484F-49E3-A06C-69E36B24AB17}" type="sibTrans" cxnId="{54531BAE-3FD7-42FB-96B7-221E9B9E1BE8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7066BC1C-376E-4712-B695-CCB0DDF0D40E}">
      <dgm:prSet phldrT="[Текст]"/>
      <dgm:spPr/>
      <dgm:t>
        <a:bodyPr/>
        <a:lstStyle/>
        <a:p>
          <a:r>
            <a:rPr lang="uk-UA" b="1" i="1" noProof="0" dirty="0"/>
            <a:t>зберігають разом з усіма об'єктами у файлі проекту.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b="1" i="1"/>
        </a:p>
      </dgm:t>
    </dgm:pt>
    <dgm:pt modelId="{66F12583-0E12-4B55-BA19-55BF93511EBE}" type="sibTrans" cxnId="{B76BB4B4-6CFA-4272-95F4-12F6E63388A7}">
      <dgm:prSet/>
      <dgm:spPr/>
      <dgm:t>
        <a:bodyPr/>
        <a:lstStyle/>
        <a:p>
          <a:endParaRPr lang="uk-UA" b="1" i="1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DE27BCB7-FBBD-41AB-92A8-25BB82837D05}" type="pres">
      <dgm:prSet presAssocID="{9BAFEA03-2235-4AA1-A280-6B9B79FC826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48475-3A72-4282-A7E2-E1FA6E7405A3}" type="pres">
      <dgm:prSet presAssocID="{9BAFEA03-2235-4AA1-A280-6B9B79FC826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5D2C8-A92A-4865-87E9-A87784D21A56}" type="pres">
      <dgm:prSet presAssocID="{9BAFEA03-2235-4AA1-A280-6B9B79FC826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98724-F0BF-42B0-9DD4-2E7B480097DD}" type="pres">
      <dgm:prSet presAssocID="{9BAFEA03-2235-4AA1-A280-6B9B79FC826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79B1A-FF17-4F85-9F41-FE26B7B9FE9C}" type="pres">
      <dgm:prSet presAssocID="{9BAFEA03-2235-4AA1-A280-6B9B79FC826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C77D5-B016-41D1-BB6D-FA8DA5D830B1}" type="pres">
      <dgm:prSet presAssocID="{9BAFEA03-2235-4AA1-A280-6B9B79FC826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8F072-7AD4-4A43-A208-DC8FCBDCD2F7}" type="pres">
      <dgm:prSet presAssocID="{9BAFEA03-2235-4AA1-A280-6B9B79FC826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36B8D-AD6A-4E46-83BB-0E4CC412B8E5}" type="pres">
      <dgm:prSet presAssocID="{9BAFEA03-2235-4AA1-A280-6B9B79FC826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F3963-2E24-4C3E-8CAA-B102F0BFE656}" type="presOf" srcId="{B64DB2D8-7AEE-40AF-9FD6-5A3051345C1E}" destId="{31DC77D5-B016-41D1-BB6D-FA8DA5D830B1}" srcOrd="1" destOrd="0" presId="urn:microsoft.com/office/officeart/2005/8/layout/vProcess5"/>
    <dgm:cxn modelId="{5AB3F979-3E8B-486F-A983-8C9B9E7487E6}" type="presOf" srcId="{7066BC1C-376E-4712-B695-CCB0DDF0D40E}" destId="{D3536B8D-AD6A-4E46-83BB-0E4CC412B8E5}" srcOrd="1" destOrd="0" presId="urn:microsoft.com/office/officeart/2005/8/layout/vProcess5"/>
    <dgm:cxn modelId="{661C579A-A125-4B16-B7AB-E139CF587B03}" type="presOf" srcId="{9672D0FE-FD98-44E8-8FC5-FFBDCB668F57}" destId="{BD948475-3A72-4282-A7E2-E1FA6E7405A3}" srcOrd="0" destOrd="0" presId="urn:microsoft.com/office/officeart/2005/8/layout/vProcess5"/>
    <dgm:cxn modelId="{63AF141A-428A-4F74-A981-5C5424200CA1}" type="presOf" srcId="{B64DB2D8-7AEE-40AF-9FD6-5A3051345C1E}" destId="{DE27BCB7-FBBD-41AB-92A8-25BB82837D05}" srcOrd="0" destOrd="0" presId="urn:microsoft.com/office/officeart/2005/8/layout/vProcess5"/>
    <dgm:cxn modelId="{1BC1A640-A2A5-4684-881E-BDEFC1A090AF}" type="presOf" srcId="{710B442C-69F8-43CB-AC0E-8FBFECC5AC10}" destId="{DDE98724-F0BF-42B0-9DD4-2E7B480097DD}" srcOrd="0" destOrd="0" presId="urn:microsoft.com/office/officeart/2005/8/layout/vProcess5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DBBF0E0F-0C8D-44C3-A30E-B2ACD7BC0526}" type="presOf" srcId="{9672D0FE-FD98-44E8-8FC5-FFBDCB668F57}" destId="{CE78F072-7AD4-4A43-A208-DC8FCBDCD2F7}" srcOrd="1" destOrd="0" presId="urn:microsoft.com/office/officeart/2005/8/layout/vProcess5"/>
    <dgm:cxn modelId="{ACA26F4F-97E8-490E-9DCC-6DD5C85D287F}" type="presOf" srcId="{7066BC1C-376E-4712-B695-CCB0DDF0D40E}" destId="{1145D2C8-A92A-4865-87E9-A87784D21A56}" srcOrd="0" destOrd="0" presId="urn:microsoft.com/office/officeart/2005/8/layout/vProcess5"/>
    <dgm:cxn modelId="{EB8C049E-F208-43B5-A232-5AA14E247A6B}" type="presOf" srcId="{33BDFB39-484F-49E3-A06C-69E36B24AB17}" destId="{35679B1A-FF17-4F85-9F41-FE26B7B9FE9C}" srcOrd="0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3BF807D5-3513-4EF3-9395-415EAB2F7B63}" type="presParOf" srcId="{ADA37DD7-FAE6-400D-BADB-FFA90717EE37}" destId="{DE27BCB7-FBBD-41AB-92A8-25BB82837D05}" srcOrd="1" destOrd="0" presId="urn:microsoft.com/office/officeart/2005/8/layout/vProcess5"/>
    <dgm:cxn modelId="{AE38D618-51CF-4766-90CF-849AD7204C0F}" type="presParOf" srcId="{ADA37DD7-FAE6-400D-BADB-FFA90717EE37}" destId="{BD948475-3A72-4282-A7E2-E1FA6E7405A3}" srcOrd="2" destOrd="0" presId="urn:microsoft.com/office/officeart/2005/8/layout/vProcess5"/>
    <dgm:cxn modelId="{780364D0-548C-4748-9CD1-9C1A03F9099F}" type="presParOf" srcId="{ADA37DD7-FAE6-400D-BADB-FFA90717EE37}" destId="{1145D2C8-A92A-4865-87E9-A87784D21A56}" srcOrd="3" destOrd="0" presId="urn:microsoft.com/office/officeart/2005/8/layout/vProcess5"/>
    <dgm:cxn modelId="{7CD4FC85-3655-4524-BB81-1415E3EE4C49}" type="presParOf" srcId="{ADA37DD7-FAE6-400D-BADB-FFA90717EE37}" destId="{DDE98724-F0BF-42B0-9DD4-2E7B480097DD}" srcOrd="4" destOrd="0" presId="urn:microsoft.com/office/officeart/2005/8/layout/vProcess5"/>
    <dgm:cxn modelId="{ECEEDE37-E751-400F-A0A1-59CE2AB59A5F}" type="presParOf" srcId="{ADA37DD7-FAE6-400D-BADB-FFA90717EE37}" destId="{35679B1A-FF17-4F85-9F41-FE26B7B9FE9C}" srcOrd="5" destOrd="0" presId="urn:microsoft.com/office/officeart/2005/8/layout/vProcess5"/>
    <dgm:cxn modelId="{72E9E481-5764-41CB-BDA0-B0ABCE24F524}" type="presParOf" srcId="{ADA37DD7-FAE6-400D-BADB-FFA90717EE37}" destId="{31DC77D5-B016-41D1-BB6D-FA8DA5D830B1}" srcOrd="6" destOrd="0" presId="urn:microsoft.com/office/officeart/2005/8/layout/vProcess5"/>
    <dgm:cxn modelId="{943AEB27-C690-45E2-8226-97B6E24D883F}" type="presParOf" srcId="{ADA37DD7-FAE6-400D-BADB-FFA90717EE37}" destId="{CE78F072-7AD4-4A43-A208-DC8FCBDCD2F7}" srcOrd="7" destOrd="0" presId="urn:microsoft.com/office/officeart/2005/8/layout/vProcess5"/>
    <dgm:cxn modelId="{185CA434-89C1-4F28-8ECB-5F2B9CA426D6}" type="presParOf" srcId="{ADA37DD7-FAE6-400D-BADB-FFA90717EE37}" destId="{D3536B8D-AD6A-4E46-83BB-0E4CC412B8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342699"/>
          <a:ext cx="12050141" cy="86346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/>
            <a:t>Пригадай</a:t>
          </a:r>
        </a:p>
      </dsp:txBody>
      <dsp:txXfrm>
        <a:off x="42151" y="384850"/>
        <a:ext cx="11965839" cy="779158"/>
      </dsp:txXfrm>
    </dsp:sp>
    <dsp:sp modelId="{025CB6B8-CA2B-431B-8414-06FEB88A9357}">
      <dsp:nvSpPr>
        <dsp:cNvPr id="0" name=""/>
        <dsp:cNvSpPr/>
      </dsp:nvSpPr>
      <dsp:spPr>
        <a:xfrm>
          <a:off x="0" y="1232897"/>
          <a:ext cx="12050141" cy="145314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2800" i="1" kern="1200" noProof="0" dirty="0"/>
            <a:t>як описати в середовищі </a:t>
          </a:r>
          <a:r>
            <a:rPr lang="uk-UA" sz="2800" i="1" kern="1200" noProof="0" dirty="0" err="1"/>
            <a:t>Скретч</a:t>
          </a:r>
          <a:r>
            <a:rPr lang="uk-UA" sz="2800" i="1" kern="1200" noProof="0" dirty="0"/>
            <a:t> алгоритми з повторенням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2800" i="1" kern="1200" noProof="0" dirty="0"/>
            <a:t>і розгалуженням;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2800" i="1" kern="1200" noProof="0" dirty="0"/>
            <a:t>групи команд у середовищі </a:t>
          </a:r>
          <a:r>
            <a:rPr lang="uk-UA" sz="2800" i="1" kern="1200" noProof="0" dirty="0" err="1"/>
            <a:t>Скретч</a:t>
          </a:r>
          <a:r>
            <a:rPr lang="uk-UA" sz="2800" i="1" kern="1200" noProof="0" dirty="0"/>
            <a:t>.</a:t>
          </a:r>
        </a:p>
      </dsp:txBody>
      <dsp:txXfrm>
        <a:off x="0" y="1232897"/>
        <a:ext cx="12050141" cy="1453140"/>
      </dsp:txXfrm>
    </dsp:sp>
    <dsp:sp modelId="{79A6FD81-FCF4-4CE0-8871-588E983C05B5}">
      <dsp:nvSpPr>
        <dsp:cNvPr id="0" name=""/>
        <dsp:cNvSpPr/>
      </dsp:nvSpPr>
      <dsp:spPr>
        <a:xfrm>
          <a:off x="0" y="2686037"/>
          <a:ext cx="12050141" cy="863460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/>
            <a:t>Ти дізнаєшся</a:t>
          </a:r>
          <a:endParaRPr lang="uk-UA" sz="3600" b="1" i="1" kern="1200" dirty="0"/>
        </a:p>
      </dsp:txBody>
      <dsp:txXfrm>
        <a:off x="42151" y="2728188"/>
        <a:ext cx="11965839" cy="779158"/>
      </dsp:txXfrm>
    </dsp:sp>
    <dsp:sp modelId="{FAB089FA-E62B-4CA2-81E6-4269C82BD344}">
      <dsp:nvSpPr>
        <dsp:cNvPr id="0" name=""/>
        <dsp:cNvSpPr/>
      </dsp:nvSpPr>
      <dsp:spPr>
        <a:xfrm>
          <a:off x="0" y="3549497"/>
          <a:ext cx="12050141" cy="137862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5720" rIns="256032" bIns="4572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як створювати проекти, що реалізують складні алгоритми;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як створювати та використовувати власні блоки команд у середовищі </a:t>
          </a:r>
          <a:r>
            <a:rPr lang="uk-UA" sz="2800" i="1" kern="1200" noProof="0" dirty="0" err="1">
              <a:solidFill>
                <a:schemeClr val="bg1"/>
              </a:solidFill>
            </a:rPr>
            <a:t>Скретч</a:t>
          </a:r>
          <a:r>
            <a:rPr lang="uk-UA" sz="2800" i="1" kern="1200" noProof="0" dirty="0">
              <a:solidFill>
                <a:schemeClr val="bg1"/>
              </a:solidFill>
            </a:rPr>
            <a:t>.</a:t>
          </a:r>
        </a:p>
      </dsp:txBody>
      <dsp:txXfrm>
        <a:off x="0" y="3549497"/>
        <a:ext cx="12050141" cy="1378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63389" y="236701"/>
          <a:ext cx="1089262" cy="76248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1</a:t>
          </a:r>
        </a:p>
      </dsp:txBody>
      <dsp:txXfrm rot="-5400000">
        <a:off x="1" y="454554"/>
        <a:ext cx="762483" cy="326779"/>
      </dsp:txXfrm>
    </dsp:sp>
    <dsp:sp modelId="{3F244AEF-BD16-4508-9A5A-9640B519654B}">
      <dsp:nvSpPr>
        <dsp:cNvPr id="0" name=""/>
        <dsp:cNvSpPr/>
      </dsp:nvSpPr>
      <dsp:spPr>
        <a:xfrm rot="5400000">
          <a:off x="5982495" y="-5216506"/>
          <a:ext cx="847634" cy="11287658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визначають об'єкти проекту та їх зображення;</a:t>
          </a:r>
        </a:p>
      </dsp:txBody>
      <dsp:txXfrm rot="-5400000">
        <a:off x="762483" y="44884"/>
        <a:ext cx="11246280" cy="764878"/>
      </dsp:txXfrm>
    </dsp:sp>
    <dsp:sp modelId="{CA699784-EE11-48B7-BD5B-E6C7811778B0}">
      <dsp:nvSpPr>
        <dsp:cNvPr id="0" name=""/>
        <dsp:cNvSpPr/>
      </dsp:nvSpPr>
      <dsp:spPr>
        <a:xfrm rot="5400000">
          <a:off x="-163389" y="1275441"/>
          <a:ext cx="1089262" cy="762483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2</a:t>
          </a:r>
        </a:p>
      </dsp:txBody>
      <dsp:txXfrm rot="-5400000">
        <a:off x="1" y="1493294"/>
        <a:ext cx="762483" cy="326779"/>
      </dsp:txXfrm>
    </dsp:sp>
    <dsp:sp modelId="{E5CB376A-E1F5-4E26-86CA-E248F361C893}">
      <dsp:nvSpPr>
        <dsp:cNvPr id="0" name=""/>
        <dsp:cNvSpPr/>
      </dsp:nvSpPr>
      <dsp:spPr>
        <a:xfrm rot="5400000">
          <a:off x="5970604" y="-4177767"/>
          <a:ext cx="871417" cy="11287658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виділяють події проекту та добирають відповідні команди для їх реалізації;</a:t>
          </a:r>
        </a:p>
      </dsp:txBody>
      <dsp:txXfrm rot="-5400000">
        <a:off x="762484" y="1072892"/>
        <a:ext cx="11245119" cy="786339"/>
      </dsp:txXfrm>
    </dsp:sp>
    <dsp:sp modelId="{D547829D-0660-4ECE-8B9B-4DD150AEB617}">
      <dsp:nvSpPr>
        <dsp:cNvPr id="0" name=""/>
        <dsp:cNvSpPr/>
      </dsp:nvSpPr>
      <dsp:spPr>
        <a:xfrm rot="5400000">
          <a:off x="-163389" y="2353440"/>
          <a:ext cx="1089262" cy="76248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2571293"/>
        <a:ext cx="762483" cy="326779"/>
      </dsp:txXfrm>
    </dsp:sp>
    <dsp:sp modelId="{9E04A936-A0BD-4697-B593-D6F4E69814DB}">
      <dsp:nvSpPr>
        <dsp:cNvPr id="0" name=""/>
        <dsp:cNvSpPr/>
      </dsp:nvSpPr>
      <dsp:spPr>
        <a:xfrm rot="5400000">
          <a:off x="5839878" y="-3099743"/>
          <a:ext cx="1132868" cy="11287658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noProof="0" dirty="0">
              <a:solidFill>
                <a:srgbClr val="002060"/>
              </a:solidFill>
            </a:rPr>
            <a:t>задають метод розв'язування завдання, виділяють базові алгоритмічні структури: слідування, розгалуження, повторення, а також різні їх комбінації;</a:t>
          </a:r>
        </a:p>
      </dsp:txBody>
      <dsp:txXfrm rot="-5400000">
        <a:off x="762483" y="2032954"/>
        <a:ext cx="11232356" cy="1022264"/>
      </dsp:txXfrm>
    </dsp:sp>
    <dsp:sp modelId="{52803C1C-157C-4C4C-B9E1-A477114FB6F8}">
      <dsp:nvSpPr>
        <dsp:cNvPr id="0" name=""/>
        <dsp:cNvSpPr/>
      </dsp:nvSpPr>
      <dsp:spPr>
        <a:xfrm rot="5400000">
          <a:off x="-163389" y="3483644"/>
          <a:ext cx="1089262" cy="76248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4</a:t>
          </a:r>
        </a:p>
      </dsp:txBody>
      <dsp:txXfrm rot="-5400000">
        <a:off x="1" y="3701497"/>
        <a:ext cx="762483" cy="326779"/>
      </dsp:txXfrm>
    </dsp:sp>
    <dsp:sp modelId="{2DAD2266-D1F5-4340-BFC3-C47B398908AF}">
      <dsp:nvSpPr>
        <dsp:cNvPr id="0" name=""/>
        <dsp:cNvSpPr/>
      </dsp:nvSpPr>
      <dsp:spPr>
        <a:xfrm rot="5400000">
          <a:off x="5970604" y="-1969563"/>
          <a:ext cx="871417" cy="11287658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створюють алгоритм і подають його словесно або у вигляді схеми.</a:t>
          </a:r>
        </a:p>
      </dsp:txBody>
      <dsp:txXfrm rot="-5400000">
        <a:off x="762484" y="3281096"/>
        <a:ext cx="11245119" cy="7863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BCB7-FBBD-41AB-92A8-25BB82837D05}">
      <dsp:nvSpPr>
        <dsp:cNvPr id="0" name=""/>
        <dsp:cNvSpPr/>
      </dsp:nvSpPr>
      <dsp:spPr>
        <a:xfrm>
          <a:off x="0" y="0"/>
          <a:ext cx="10093705" cy="14170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noProof="0" dirty="0">
              <a:solidFill>
                <a:srgbClr val="002060"/>
              </a:solidFill>
            </a:rPr>
            <a:t>алгоритм описують мовою середовища виконання алгоритмів </a:t>
          </a:r>
        </a:p>
      </dsp:txBody>
      <dsp:txXfrm>
        <a:off x="41503" y="41503"/>
        <a:ext cx="8564647" cy="1333997"/>
      </dsp:txXfrm>
    </dsp:sp>
    <dsp:sp modelId="{BD948475-3A72-4282-A7E2-E1FA6E7405A3}">
      <dsp:nvSpPr>
        <dsp:cNvPr id="0" name=""/>
        <dsp:cNvSpPr/>
      </dsp:nvSpPr>
      <dsp:spPr>
        <a:xfrm>
          <a:off x="890621" y="1653171"/>
          <a:ext cx="10093705" cy="141700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noProof="0" dirty="0"/>
            <a:t>перевіряють його правильність</a:t>
          </a:r>
        </a:p>
      </dsp:txBody>
      <dsp:txXfrm>
        <a:off x="932124" y="1694674"/>
        <a:ext cx="8199026" cy="1333997"/>
      </dsp:txXfrm>
    </dsp:sp>
    <dsp:sp modelId="{1145D2C8-A92A-4865-87E9-A87784D21A56}">
      <dsp:nvSpPr>
        <dsp:cNvPr id="0" name=""/>
        <dsp:cNvSpPr/>
      </dsp:nvSpPr>
      <dsp:spPr>
        <a:xfrm>
          <a:off x="1781242" y="3306342"/>
          <a:ext cx="10093705" cy="14170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noProof="0" dirty="0"/>
            <a:t>зберігають разом з усіма об'єктами у файлі проекту.</a:t>
          </a:r>
        </a:p>
      </dsp:txBody>
      <dsp:txXfrm>
        <a:off x="1822745" y="3347845"/>
        <a:ext cx="8199026" cy="1333997"/>
      </dsp:txXfrm>
    </dsp:sp>
    <dsp:sp modelId="{DDE98724-F0BF-42B0-9DD4-2E7B480097DD}">
      <dsp:nvSpPr>
        <dsp:cNvPr id="0" name=""/>
        <dsp:cNvSpPr/>
      </dsp:nvSpPr>
      <dsp:spPr>
        <a:xfrm>
          <a:off x="9172653" y="1074561"/>
          <a:ext cx="921052" cy="921052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i="1" kern="1200"/>
        </a:p>
      </dsp:txBody>
      <dsp:txXfrm>
        <a:off x="9379890" y="1074561"/>
        <a:ext cx="506578" cy="693092"/>
      </dsp:txXfrm>
    </dsp:sp>
    <dsp:sp modelId="{35679B1A-FF17-4F85-9F41-FE26B7B9FE9C}">
      <dsp:nvSpPr>
        <dsp:cNvPr id="0" name=""/>
        <dsp:cNvSpPr/>
      </dsp:nvSpPr>
      <dsp:spPr>
        <a:xfrm>
          <a:off x="10063274" y="2718285"/>
          <a:ext cx="921052" cy="921052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i="1" kern="1200"/>
        </a:p>
      </dsp:txBody>
      <dsp:txXfrm>
        <a:off x="10270511" y="2718285"/>
        <a:ext cx="506578" cy="693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9E43B9CB-76C8-4132-9124-6FFC852FE3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1E3CFB3-BD9B-4178-B6EB-4CE9EDFB6E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6E3A9-5263-4C80-9796-ED76191F90EC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31BA4C6-A53A-4006-9B82-1BC5FD7041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98B9FC1-B2C6-4AFE-8F02-D7F6BC870D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96217-2C49-47C2-A289-D332435746C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9861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DFE43-77A1-4A3C-B288-2A71C923E908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B3261-87EF-4172-93C0-D2393ADEAA4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812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3261-87EF-4172-93C0-D2393ADEAA44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342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3261-87EF-4172-93C0-D2393ADEAA44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46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3261-87EF-4172-93C0-D2393ADEAA44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57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3261-87EF-4172-93C0-D2393ADEAA44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92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2503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Розв’язання задачі методом поділу на </a:t>
            </a:r>
            <a:r>
              <a:rPr lang="uk-UA" sz="5400" dirty="0" err="1"/>
              <a:t>підзадачі</a:t>
            </a:r>
            <a:endParaRPr lang="uk-UA" sz="54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30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3A3364-5E9F-406D-8323-8593CD9CCB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algorithm, diagram, flowchart, usability, workflow icon">
            <a:extLst>
              <a:ext uri="{FF2B5EF4-FFF2-40B4-BE49-F238E27FC236}">
                <a16:creationId xmlns:a16="http://schemas.microsoft.com/office/drawing/2014/main" id="{141C142B-6F30-44C2-BAE1-7F99D4DA8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2250" y="3557045"/>
            <a:ext cx="2649486" cy="26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створювати та використовувати власні блоки команд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нового блоку обирають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 блок </a:t>
            </a:r>
            <a:r>
              <a:rPr lang="uk-UA" sz="2800" b="1" i="1" kern="0" dirty="0">
                <a:solidFill>
                  <a:srgbClr val="FFFFFF"/>
                </a:solidFill>
              </a:rPr>
              <a:t>і в заголовку блоку вводять його ім'я.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991C49-AADE-4D7C-B9A2-165C7724D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233" y="2418185"/>
            <a:ext cx="8601533" cy="365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1E92A0C-497A-4140-9E0C-D4AB3D7542C5}"/>
              </a:ext>
            </a:extLst>
          </p:cNvPr>
          <p:cNvSpPr/>
          <p:nvPr/>
        </p:nvSpPr>
        <p:spPr>
          <a:xfrm>
            <a:off x="2250730" y="3586096"/>
            <a:ext cx="1102070" cy="81318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10552E-D0B4-4F8E-899A-D3A0C313AAE0}"/>
              </a:ext>
            </a:extLst>
          </p:cNvPr>
          <p:cNvSpPr txBox="1"/>
          <p:nvPr/>
        </p:nvSpPr>
        <p:spPr>
          <a:xfrm>
            <a:off x="3808296" y="3179065"/>
            <a:ext cx="3435783" cy="954107"/>
          </a:xfrm>
          <a:prstGeom prst="wedgeRectCallout">
            <a:avLst>
              <a:gd name="adj1" fmla="val -83433"/>
              <a:gd name="adj2" fmla="val 3710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Тут вказують ім’я блоку</a:t>
            </a:r>
          </a:p>
        </p:txBody>
      </p:sp>
    </p:spTree>
    <p:extLst>
      <p:ext uri="{BB962C8B-B14F-4D97-AF65-F5344CB8AC3E}">
        <p14:creationId xmlns:p14="http://schemas.microsoft.com/office/powerpoint/2010/main" val="23353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створювати та використовувати власні блоки команд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якщо створити власний блок з назвою </a:t>
            </a:r>
            <a:r>
              <a:rPr lang="uk-UA" sz="2800" b="1" i="1" kern="0" dirty="0">
                <a:solidFill>
                  <a:srgbClr val="FFFF00"/>
                </a:solidFill>
              </a:rPr>
              <a:t>Квадрат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C7348-9FBA-4923-9C06-CB146654BF9E}"/>
              </a:ext>
            </a:extLst>
          </p:cNvPr>
          <p:cNvSpPr txBox="1"/>
          <p:nvPr/>
        </p:nvSpPr>
        <p:spPr>
          <a:xfrm>
            <a:off x="72008" y="378154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 області скриптів отримаємо команду оголошення блоку </a:t>
            </a:r>
            <a:r>
              <a:rPr lang="uk-UA" sz="2800" b="1" i="1" kern="0" dirty="0">
                <a:solidFill>
                  <a:srgbClr val="FFFF00"/>
                </a:solidFill>
              </a:rPr>
              <a:t>Квадрат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E8580D-6A29-488C-9936-8F47B2BFF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33" y="2313273"/>
            <a:ext cx="4258128" cy="12858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1288B-A343-40C7-BEC8-F0004AFEE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228" y="2355432"/>
            <a:ext cx="2698222" cy="12437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A7E301-A6F1-4F2D-95FA-752AF38926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971" y="4845723"/>
            <a:ext cx="3680058" cy="1631027"/>
          </a:xfrm>
          <a:prstGeom prst="rect">
            <a:avLst/>
          </a:prstGeom>
        </p:spPr>
      </p:pic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87A0F3C1-1367-4B96-9D7E-8C636FC74054}"/>
              </a:ext>
            </a:extLst>
          </p:cNvPr>
          <p:cNvSpPr/>
          <p:nvPr/>
        </p:nvSpPr>
        <p:spPr>
          <a:xfrm rot="10800000">
            <a:off x="5793753" y="2434110"/>
            <a:ext cx="1152128" cy="954107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41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створювати та використовувати власні блоки команд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команди оголошення блоку приєднують інші команди, які будуть реалізовувати потрібну </a:t>
            </a:r>
            <a:r>
              <a:rPr lang="uk-UA" sz="2800" b="1" i="1" kern="0" dirty="0" err="1">
                <a:solidFill>
                  <a:srgbClr val="FFFFFF"/>
                </a:solidFill>
              </a:rPr>
              <a:t>підзадачу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6FA0A-4AAD-4AB8-8567-02276457F780}"/>
              </a:ext>
            </a:extLst>
          </p:cNvPr>
          <p:cNvSpPr txBox="1"/>
          <p:nvPr/>
        </p:nvSpPr>
        <p:spPr>
          <a:xfrm>
            <a:off x="70929" y="2242295"/>
            <a:ext cx="6563551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на малюнку відображено команди, котрі можна приєднати до блоку </a:t>
            </a:r>
            <a:r>
              <a:rPr lang="uk-UA" sz="2800" b="1" i="1" kern="0" dirty="0">
                <a:solidFill>
                  <a:srgbClr val="FFFF00"/>
                </a:solidFill>
              </a:rPr>
              <a:t>Квадрат</a:t>
            </a:r>
            <a:r>
              <a:rPr lang="uk-UA" sz="2800" b="1" i="1" kern="0" dirty="0">
                <a:solidFill>
                  <a:srgbClr val="FFFFFF"/>
                </a:solidFill>
              </a:rPr>
              <a:t>, виконання яких дає змогу отримати малюнок на сцені: квадрат зі сторонами завдовжки 100 кроків.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3B1E32-36A1-41FF-A47F-153FBBEDBE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560" y="2242295"/>
            <a:ext cx="5354511" cy="451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6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створювати та використовувати власні блоки команд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блоків основної програми приєднують у потрібному місці створений блок, обравши його з групи команд </a:t>
            </a:r>
            <a:r>
              <a:rPr lang="uk-UA" sz="2800" b="1" i="1" kern="0" dirty="0">
                <a:solidFill>
                  <a:srgbClr val="FFFF00"/>
                </a:solidFill>
              </a:rPr>
              <a:t>Ваші блоки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01E1C-F0CD-46B8-A34A-9B7E72CEA2FC}"/>
              </a:ext>
            </a:extLst>
          </p:cNvPr>
          <p:cNvSpPr txBox="1"/>
          <p:nvPr/>
        </p:nvSpPr>
        <p:spPr>
          <a:xfrm>
            <a:off x="72008" y="2675542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блок </a:t>
            </a:r>
            <a:r>
              <a:rPr lang="uk-UA" sz="2800" b="1" i="1" kern="0" dirty="0">
                <a:solidFill>
                  <a:srgbClr val="FFFF00"/>
                </a:solidFill>
              </a:rPr>
              <a:t>Квадрат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використати у програмі для проекту, у якому на сцені будуть малюватись квадрати з межею різної товщини та кольору, значення яких задаються випадково з деякого діапазону, з поворотом на 15° за годинниковою стрілкою.</a:t>
            </a:r>
          </a:p>
        </p:txBody>
      </p:sp>
    </p:spTree>
    <p:extLst>
      <p:ext uri="{BB962C8B-B14F-4D97-AF65-F5344CB8AC3E}">
        <p14:creationId xmlns:p14="http://schemas.microsoft.com/office/powerpoint/2010/main" val="19347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створювати та використовувати власні блоки команд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Проект, у якому на сцені малюються квадрати.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280030-DAD1-461A-8C8B-1F3FE4790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495" y="1801824"/>
            <a:ext cx="9117656" cy="40008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1267F4-6B88-4427-9B09-BCD49F234C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9" y="1801824"/>
            <a:ext cx="2795271" cy="40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5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Розгалуження</a:t>
            </a:r>
          </a:p>
        </p:txBody>
      </p:sp>
      <p:pic>
        <p:nvPicPr>
          <p:cNvPr id="10" name="Picture 6" descr="http://img.cliparto.com/pic/xl/183539/3078613-jeans-pocke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59316" y="1324316"/>
            <a:ext cx="2438775" cy="320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006115" y="4337399"/>
            <a:ext cx="2555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6600" b="1" dirty="0">
                <a:solidFill>
                  <a:srgbClr val="19426B"/>
                </a:solidFill>
                <a:latin typeface="Arial" panose="020B0604020202020204" pitchFamily="34" charset="0"/>
              </a:rPr>
              <a:t>Н=НН</a:t>
            </a:r>
          </a:p>
        </p:txBody>
      </p:sp>
      <p:pic>
        <p:nvPicPr>
          <p:cNvPr id="13" name="Picture 8" descr="http://sostavproduktov.ru/sites/default/files/styles/article_body/public/pictures/hleb/makaronnie/vermishel/vermishel.jpg?itok=ANFV0nS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0733" y="1366730"/>
            <a:ext cx="3419582" cy="30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15510" y="4347993"/>
            <a:ext cx="2555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6600" b="1" dirty="0">
                <a:solidFill>
                  <a:srgbClr val="19426B"/>
                </a:solidFill>
                <a:latin typeface="Arial" panose="020B0604020202020204" pitchFamily="34" charset="0"/>
              </a:rPr>
              <a:t>Ш=Ж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191" y="1307272"/>
            <a:ext cx="432048" cy="6891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143" y="1296140"/>
            <a:ext cx="432048" cy="689116"/>
          </a:xfrm>
          <a:prstGeom prst="rect">
            <a:avLst/>
          </a:prstGeom>
        </p:spPr>
      </p:pic>
      <p:pic>
        <p:nvPicPr>
          <p:cNvPr id="20" name="Picture 10" descr="https://c2.staticflickr.com/8/7149/6811727869_b0fbdc8344_b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692" y="1366730"/>
            <a:ext cx="2731402" cy="41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58" y="1366730"/>
            <a:ext cx="432048" cy="6891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608" y="1372935"/>
            <a:ext cx="432048" cy="689116"/>
          </a:xfrm>
          <a:prstGeom prst="rect">
            <a:avLst/>
          </a:prstGeom>
        </p:spPr>
      </p:pic>
      <p:sp>
        <p:nvSpPr>
          <p:cNvPr id="2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45511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ED91EF-7973-4E25-A220-BF281DE60DC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яким алгоритмом 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створюють складні проекти?</a:t>
            </a:r>
          </a:p>
        </p:txBody>
      </p:sp>
      <p:pic>
        <p:nvPicPr>
          <p:cNvPr id="10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7650B343-8FBA-4A1B-84D3-F962F1E6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FDFCEB-3268-4D08-BE3E-7582968CD7F5}"/>
              </a:ext>
            </a:extLst>
          </p:cNvPr>
          <p:cNvSpPr txBox="1"/>
          <p:nvPr/>
        </p:nvSpPr>
        <p:spPr>
          <a:xfrm>
            <a:off x="66384" y="2237424"/>
            <a:ext cx="12055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Чому доцільно розбити складну задачу на </a:t>
            </a:r>
            <a:r>
              <a:rPr lang="uk-UA" sz="2800" b="1" i="1" kern="0" dirty="0" err="1">
                <a:solidFill>
                  <a:srgbClr val="002060"/>
                </a:solidFill>
              </a:rPr>
              <a:t>підзадачі</a:t>
            </a:r>
            <a:r>
              <a:rPr lang="uk-UA" sz="2800" b="1" i="1" kern="0" dirty="0">
                <a:solidFill>
                  <a:srgbClr val="002060"/>
                </a:solidFill>
              </a:rPr>
              <a:t> під час складання алгоритму її розв'язування?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260DE-22C0-4669-80E1-1B4258363C4E}"/>
              </a:ext>
            </a:extLst>
          </p:cNvPr>
          <p:cNvSpPr txBox="1"/>
          <p:nvPr/>
        </p:nvSpPr>
        <p:spPr>
          <a:xfrm>
            <a:off x="72008" y="3278085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якому випадку припиняють розбиття основної задачі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підзадачі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E5310C-DFC6-4F3B-9823-BC1C32F7BFAE}"/>
              </a:ext>
            </a:extLst>
          </p:cNvPr>
          <p:cNvSpPr txBox="1"/>
          <p:nvPr/>
        </p:nvSpPr>
        <p:spPr>
          <a:xfrm>
            <a:off x="74907" y="4333624"/>
            <a:ext cx="1045939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описати </a:t>
            </a:r>
            <a:r>
              <a:rPr lang="uk-UA" sz="2800" b="1" i="1" kern="0" dirty="0" err="1">
                <a:solidFill>
                  <a:srgbClr val="002060"/>
                </a:solidFill>
              </a:rPr>
              <a:t>підзадачу</a:t>
            </a:r>
            <a:r>
              <a:rPr lang="uk-UA" sz="2800" b="1" i="1" kern="0" dirty="0">
                <a:solidFill>
                  <a:srgbClr val="002060"/>
                </a:solidFill>
              </a:rPr>
              <a:t> в середовищі </a:t>
            </a:r>
            <a:r>
              <a:rPr lang="uk-UA" sz="2800" b="1" i="1" kern="0" dirty="0" err="1">
                <a:solidFill>
                  <a:srgbClr val="002060"/>
                </a:solidFill>
              </a:rPr>
              <a:t>Скретч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39DDEE-5D58-403B-B3F5-5CD0E7449229}"/>
              </a:ext>
            </a:extLst>
          </p:cNvPr>
          <p:cNvSpPr txBox="1"/>
          <p:nvPr/>
        </p:nvSpPr>
        <p:spPr>
          <a:xfrm>
            <a:off x="66384" y="4958276"/>
            <a:ext cx="10467913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викликати на виконання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підзадачу</a:t>
            </a:r>
            <a:r>
              <a:rPr lang="uk-UA" sz="2800" b="1" i="1" kern="0" dirty="0">
                <a:solidFill>
                  <a:srgbClr val="FFFFFF"/>
                </a:solidFill>
              </a:rPr>
              <a:t>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90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184-188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187-188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новою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8954EB53-0BB9-4FA0-B170-9EC96EF3D694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30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9BA0E3-7E2F-40CC-BBC7-8201F62BEE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" name="Picture 2" descr="algorithm, flow diagram, flowchart, usability, workflow icon">
            <a:extLst>
              <a:ext uri="{FF2B5EF4-FFF2-40B4-BE49-F238E27FC236}">
                <a16:creationId xmlns:a16="http://schemas.microsoft.com/office/drawing/2014/main" id="{E1F86FE0-25E0-4F63-9B95-A541FF215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8012" y="3661661"/>
            <a:ext cx="2342716" cy="23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Складні алгоритми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D108AA3B-AE82-4BDB-A905-82C23EFAD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473681"/>
              </p:ext>
            </p:extLst>
          </p:nvPr>
        </p:nvGraphicFramePr>
        <p:xfrm>
          <a:off x="72008" y="87663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516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створювати проекти, що реалізують складні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можна створювати складні проекти, наприклад,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A2D27886-66CA-40DA-8D0B-7458F90B66DB}"/>
              </a:ext>
            </a:extLst>
          </p:cNvPr>
          <p:cNvSpPr/>
          <p:nvPr/>
        </p:nvSpPr>
        <p:spPr>
          <a:xfrm>
            <a:off x="72007" y="2237424"/>
            <a:ext cx="3973050" cy="16436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мультиплікації за мотивами відомих казок чи власних історій,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8C071AA-C09F-4CDC-9525-0A0D0E4359B2}"/>
              </a:ext>
            </a:extLst>
          </p:cNvPr>
          <p:cNvSpPr/>
          <p:nvPr/>
        </p:nvSpPr>
        <p:spPr>
          <a:xfrm>
            <a:off x="4110552" y="2237424"/>
            <a:ext cx="3641528" cy="16436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розробляти комп'ютерні ігри чи тренажери,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BDF0CE86-7AD8-4B11-BD94-CF1BE3C66C73}"/>
              </a:ext>
            </a:extLst>
          </p:cNvPr>
          <p:cNvSpPr/>
          <p:nvPr/>
        </p:nvSpPr>
        <p:spPr>
          <a:xfrm>
            <a:off x="7823200" y="2237424"/>
            <a:ext cx="4298950" cy="16436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моделювати процеси, що відбуваються у природі, чи взаємодію частин механізмів.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231A83-1845-486D-9AE0-7364BE6B42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6" y="3940801"/>
            <a:ext cx="3973049" cy="2571760"/>
          </a:xfrm>
          <a:prstGeom prst="rect">
            <a:avLst/>
          </a:prstGeom>
        </p:spPr>
      </p:pic>
      <p:pic>
        <p:nvPicPr>
          <p:cNvPr id="1028" name="Picture 4" descr="controller, game controller, video game icon">
            <a:extLst>
              <a:ext uri="{FF2B5EF4-FFF2-40B4-BE49-F238E27FC236}">
                <a16:creationId xmlns:a16="http://schemas.microsoft.com/office/drawing/2014/main" id="{461DBFE4-EB58-4012-887C-3B9EBE70D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0280" y="3940801"/>
            <a:ext cx="2631440" cy="263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 пошуку зображень за запитом &quot;процес&quot;">
            <a:extLst>
              <a:ext uri="{FF2B5EF4-FFF2-40B4-BE49-F238E27FC236}">
                <a16:creationId xmlns:a16="http://schemas.microsoft.com/office/drawing/2014/main" id="{9FDEF073-CE3A-4905-A958-454A5A06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7675" y="394080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5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створювати проекти, що реалізують складні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Процес підготовки проекту для реалізації в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складається з декількох етапів: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B7C9AF3-53D3-41B9-B955-447E8C95C0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473669"/>
              </p:ext>
            </p:extLst>
          </p:nvPr>
        </p:nvGraphicFramePr>
        <p:xfrm>
          <a:off x="72008" y="2278064"/>
          <a:ext cx="12050142" cy="441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095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6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створювати проекти, що реалізують складні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Далі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AE0E5CF-C2A5-48B5-9CF9-84A85230A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028644"/>
              </p:ext>
            </p:extLst>
          </p:nvPr>
        </p:nvGraphicFramePr>
        <p:xfrm>
          <a:off x="247202" y="1801824"/>
          <a:ext cx="11874948" cy="472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guardar, save icon">
            <a:extLst>
              <a:ext uri="{FF2B5EF4-FFF2-40B4-BE49-F238E27FC236}">
                <a16:creationId xmlns:a16="http://schemas.microsoft.com/office/drawing/2014/main" id="{5F3774EF-6FE2-443C-A29E-7CA150F8A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202" y="5079378"/>
            <a:ext cx="1527633" cy="152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54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6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створювати проекти, що реалізують складні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Складні задачі подають у вигляді послідовності окремих під-задач. Наприклад, задачі </a:t>
            </a:r>
            <a:r>
              <a:rPr lang="uk-UA" sz="2800" b="1" i="1" kern="0" dirty="0">
                <a:solidFill>
                  <a:srgbClr val="FFFF00"/>
                </a:solidFill>
              </a:rPr>
              <a:t>Зберегти проект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надамо</a:t>
            </a:r>
            <a:r>
              <a:rPr lang="uk-UA" sz="2800" b="1" i="1" kern="0" dirty="0">
                <a:solidFill>
                  <a:srgbClr val="FFFFFF"/>
                </a:solidFill>
              </a:rPr>
              <a:t> ім'я </a:t>
            </a:r>
            <a:r>
              <a:rPr lang="en-US" sz="2800" b="1" i="1" kern="0" dirty="0">
                <a:solidFill>
                  <a:srgbClr val="FFFF00"/>
                </a:solidFill>
              </a:rPr>
              <a:t>Z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Тоді </a:t>
            </a:r>
            <a:r>
              <a:rPr lang="en-US" sz="2800" b="1" i="1" kern="0" dirty="0">
                <a:solidFill>
                  <a:srgbClr val="FFFFFF"/>
                </a:solidFill>
              </a:rPr>
              <a:t>Z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подати у вигляді послідовності окремих </a:t>
            </a:r>
            <a:r>
              <a:rPr lang="uk-UA" sz="2800" b="1" i="1" kern="0" dirty="0" err="1">
                <a:solidFill>
                  <a:srgbClr val="FFFFFF"/>
                </a:solidFill>
              </a:rPr>
              <a:t>підзадач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1479DE-7045-4508-B039-37CD75DF15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921" y="3073705"/>
            <a:ext cx="10126157" cy="343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9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створювати проекти, що реалізують складні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Опис кожної </a:t>
            </a:r>
            <a:r>
              <a:rPr lang="uk-UA" sz="2800" b="1" i="1" kern="0" dirty="0" err="1">
                <a:solidFill>
                  <a:srgbClr val="FFFFFF"/>
                </a:solidFill>
              </a:rPr>
              <a:t>підзадачі</a:t>
            </a:r>
            <a:r>
              <a:rPr lang="uk-UA" sz="2800" b="1" i="1" kern="0" dirty="0">
                <a:solidFill>
                  <a:srgbClr val="FFFFFF"/>
                </a:solidFill>
              </a:rPr>
              <a:t> також може здійснюватися з використанням трьох базових алгоритмічних структур:</a:t>
            </a:r>
          </a:p>
        </p:txBody>
      </p:sp>
      <p:sp>
        <p:nvSpPr>
          <p:cNvPr id="15" name="Стрілка вліво 8">
            <a:extLst>
              <a:ext uri="{FF2B5EF4-FFF2-40B4-BE49-F238E27FC236}">
                <a16:creationId xmlns:a16="http://schemas.microsoft.com/office/drawing/2014/main" id="{420548AC-E0A0-4BBB-8596-0AEB99DCC82F}"/>
              </a:ext>
            </a:extLst>
          </p:cNvPr>
          <p:cNvSpPr/>
          <p:nvPr/>
        </p:nvSpPr>
        <p:spPr bwMode="auto">
          <a:xfrm rot="19650813">
            <a:off x="2153654" y="2245813"/>
            <a:ext cx="1008112" cy="684317"/>
          </a:xfrm>
          <a:prstGeom prst="leftArrow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Стрілка вліво 9">
            <a:extLst>
              <a:ext uri="{FF2B5EF4-FFF2-40B4-BE49-F238E27FC236}">
                <a16:creationId xmlns:a16="http://schemas.microsoft.com/office/drawing/2014/main" id="{FE786216-00E5-4EBB-8B25-2F8A18B74D19}"/>
              </a:ext>
            </a:extLst>
          </p:cNvPr>
          <p:cNvSpPr/>
          <p:nvPr/>
        </p:nvSpPr>
        <p:spPr bwMode="auto">
          <a:xfrm rot="1949187" flipH="1">
            <a:off x="8752878" y="2245813"/>
            <a:ext cx="1008112" cy="684317"/>
          </a:xfrm>
          <a:prstGeom prst="leftArrow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Стрілка вліво 10">
            <a:extLst>
              <a:ext uri="{FF2B5EF4-FFF2-40B4-BE49-F238E27FC236}">
                <a16:creationId xmlns:a16="http://schemas.microsoft.com/office/drawing/2014/main" id="{6DA8B388-8BD9-4C41-94E8-31A52FB5EC09}"/>
              </a:ext>
            </a:extLst>
          </p:cNvPr>
          <p:cNvSpPr/>
          <p:nvPr/>
        </p:nvSpPr>
        <p:spPr bwMode="auto">
          <a:xfrm rot="16200000">
            <a:off x="5453266" y="2357986"/>
            <a:ext cx="1008112" cy="684317"/>
          </a:xfrm>
          <a:prstGeom prst="leftArrow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F1CADB7-B308-4009-89D7-44CBF5B9E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046" y="3715463"/>
            <a:ext cx="3063675" cy="2340648"/>
          </a:xfrm>
          <a:prstGeom prst="rect">
            <a:avLst/>
          </a:prstGeom>
        </p:spPr>
      </p:pic>
      <p:pic>
        <p:nvPicPr>
          <p:cNvPr id="19" name="Picture 4" descr="http://tic.uis.edu.co/ava/pluginfile.php/169759/course/section/36985/Decisi%C3%B3n.jpg">
            <a:extLst>
              <a:ext uri="{FF2B5EF4-FFF2-40B4-BE49-F238E27FC236}">
                <a16:creationId xmlns:a16="http://schemas.microsoft.com/office/drawing/2014/main" id="{6B2267F6-D0EE-4B8B-91BB-6D350B582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481" y="3929654"/>
            <a:ext cx="2926690" cy="21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122B989-77AB-428D-9AB8-3C7BD214E4B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55" y="3715463"/>
            <a:ext cx="2938947" cy="21692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F621567-263D-4CBA-BBE5-3B58C5A6D2A5}"/>
              </a:ext>
            </a:extLst>
          </p:cNvPr>
          <p:cNvSpPr txBox="1"/>
          <p:nvPr/>
        </p:nvSpPr>
        <p:spPr>
          <a:xfrm>
            <a:off x="72007" y="2994324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Слідування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6AD91B-9624-413E-A451-3DF876BA4A72}"/>
              </a:ext>
            </a:extLst>
          </p:cNvPr>
          <p:cNvSpPr txBox="1"/>
          <p:nvPr/>
        </p:nvSpPr>
        <p:spPr>
          <a:xfrm>
            <a:off x="4110553" y="3274540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Розгалуження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3B863A-938D-44CA-B444-DF45E720AC29}"/>
              </a:ext>
            </a:extLst>
          </p:cNvPr>
          <p:cNvSpPr txBox="1"/>
          <p:nvPr/>
        </p:nvSpPr>
        <p:spPr>
          <a:xfrm>
            <a:off x="8149099" y="2994324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Повторення</a:t>
            </a:r>
          </a:p>
        </p:txBody>
      </p:sp>
    </p:spTree>
    <p:extLst>
      <p:ext uri="{BB962C8B-B14F-4D97-AF65-F5344CB8AC3E}">
        <p14:creationId xmlns:p14="http://schemas.microsoft.com/office/powerpoint/2010/main" val="14970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створювати проекти, що реалізують складні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988479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таку деталізацію окремих </a:t>
            </a:r>
            <a:r>
              <a:rPr lang="uk-UA" sz="2800" b="1" i="1" kern="0" dirty="0" err="1">
                <a:solidFill>
                  <a:srgbClr val="FFFFFF"/>
                </a:solidFill>
              </a:rPr>
              <a:t>підзадач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продовжувати доти, поки буде одержано набір команд, кожну з яких зможе виконати обраний виконавець.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58CC8-A431-4A04-BA25-AF6CC05B0C03}"/>
              </a:ext>
            </a:extLst>
          </p:cNvPr>
          <p:cNvSpPr txBox="1"/>
          <p:nvPr/>
        </p:nvSpPr>
        <p:spPr>
          <a:xfrm>
            <a:off x="72008" y="3169175"/>
            <a:ext cx="988479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такому разі говорять, що при розв'язуванні задачі використовується </a:t>
            </a:r>
            <a:r>
              <a:rPr lang="uk-UA" sz="2800" b="1" i="1" kern="0" dirty="0">
                <a:solidFill>
                  <a:srgbClr val="FFFF00"/>
                </a:solidFill>
              </a:rPr>
              <a:t>метод уточнення алгоритму зверху вниз</a:t>
            </a:r>
            <a:r>
              <a:rPr lang="uk-UA" sz="2800" b="1" i="1" kern="0" dirty="0">
                <a:solidFill>
                  <a:srgbClr val="FFFFFF"/>
                </a:solidFill>
              </a:rPr>
              <a:t>, або </a:t>
            </a:r>
            <a:r>
              <a:rPr lang="uk-UA" sz="2800" b="1" i="1" kern="0" dirty="0">
                <a:solidFill>
                  <a:srgbClr val="FFFF00"/>
                </a:solidFill>
              </a:rPr>
              <a:t>методом поділу на </a:t>
            </a:r>
            <a:r>
              <a:rPr lang="uk-UA" sz="2800" b="1" i="1" kern="0" dirty="0" err="1">
                <a:solidFill>
                  <a:srgbClr val="FFFF00"/>
                </a:solidFill>
              </a:rPr>
              <a:t>підзадачі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074" name="Picture 2" descr="algorithm, analytics, business, process, sequence, workflow icon">
            <a:extLst>
              <a:ext uri="{FF2B5EF4-FFF2-40B4-BE49-F238E27FC236}">
                <a16:creationId xmlns:a16="http://schemas.microsoft.com/office/drawing/2014/main" id="{D7C1B1E4-D53A-4F31-8234-ADAD368BE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459" b="36979"/>
          <a:stretch/>
        </p:blipFill>
        <p:spPr bwMode="auto">
          <a:xfrm rot="5400000">
            <a:off x="8447539" y="2829063"/>
            <a:ext cx="5487402" cy="224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6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створювати та використовувати власні блоки команд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Опис </a:t>
            </a:r>
            <a:r>
              <a:rPr lang="uk-UA" sz="2800" b="1" i="1" kern="0" dirty="0" err="1">
                <a:solidFill>
                  <a:srgbClr val="FFFFFF"/>
                </a:solidFill>
              </a:rPr>
              <a:t>підзадач</a:t>
            </a:r>
            <a:r>
              <a:rPr lang="uk-UA" sz="2800" b="1" i="1" kern="0" dirty="0">
                <a:solidFill>
                  <a:srgbClr val="FFFFFF"/>
                </a:solidFill>
              </a:rPr>
              <a:t> 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реалізують через створення </a:t>
            </a:r>
            <a:r>
              <a:rPr lang="uk-UA" sz="2800" b="1" i="1" kern="0" dirty="0">
                <a:solidFill>
                  <a:srgbClr val="FFFF00"/>
                </a:solidFill>
              </a:rPr>
              <a:t>власних блоків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45ED70-409D-4306-A10A-CAEC16A63E8D}"/>
              </a:ext>
            </a:extLst>
          </p:cNvPr>
          <p:cNvSpPr txBox="1"/>
          <p:nvPr/>
        </p:nvSpPr>
        <p:spPr>
          <a:xfrm>
            <a:off x="70929" y="223742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створити власний блок у списку груп команд, обирають фіолетову групу.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767B8A-3CBE-4177-B9A7-030DC132DA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889" y="3347622"/>
            <a:ext cx="4663631" cy="3056391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EB0909B-01E6-44FA-A34B-9A43F8F619E9}"/>
              </a:ext>
            </a:extLst>
          </p:cNvPr>
          <p:cNvSpPr/>
          <p:nvPr/>
        </p:nvSpPr>
        <p:spPr>
          <a:xfrm>
            <a:off x="6122762" y="5818195"/>
            <a:ext cx="2053497" cy="42258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97779443-78AF-49B9-B1BB-88AD44C39804}"/>
              </a:ext>
            </a:extLst>
          </p:cNvPr>
          <p:cNvSpPr/>
          <p:nvPr/>
        </p:nvSpPr>
        <p:spPr>
          <a:xfrm rot="18900000">
            <a:off x="7687826" y="506898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95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ad8e998f7dbdf37c1a8985c50d1b2165108aff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159385</TotalTime>
  <Words>724</Words>
  <Application>Microsoft Office PowerPoint</Application>
  <PresentationFormat>Широкоэкранный</PresentationFormat>
  <Paragraphs>98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Розв’язання задачі методом поділу на підзадачі</vt:lpstr>
      <vt:lpstr>Складні алгоритми</vt:lpstr>
      <vt:lpstr>Як створювати проекти, що реалізують складні алгоритми?</vt:lpstr>
      <vt:lpstr>Як створювати проекти, що реалізують складні алгоритми?</vt:lpstr>
      <vt:lpstr>Як створювати проекти, що реалізують складні алгоритми?</vt:lpstr>
      <vt:lpstr>Як створювати проекти, що реалізують складні алгоритми?</vt:lpstr>
      <vt:lpstr>Як створювати проекти, що реалізують складні алгоритми?</vt:lpstr>
      <vt:lpstr>Як створювати проекти, що реалізують складні алгоритми?</vt:lpstr>
      <vt:lpstr>Як створювати та використовувати власні блоки команд у середовищі Скретч?</vt:lpstr>
      <vt:lpstr>Як створювати та використовувати власні блоки команд у середовищі Скретч?</vt:lpstr>
      <vt:lpstr>Як створювати та використовувати власні блоки команд у середовищі Скретч?</vt:lpstr>
      <vt:lpstr>Як створювати та використовувати власні блоки команд у середовищі Скретч?</vt:lpstr>
      <vt:lpstr>Як створювати та використовувати власні блоки команд у середовищі Скретч?</vt:lpstr>
      <vt:lpstr>Як створювати та використовувати власні блоки команд у середовищі Скретч?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Asus</cp:lastModifiedBy>
  <cp:revision>744</cp:revision>
  <dcterms:created xsi:type="dcterms:W3CDTF">2016-06-06T19:48:43Z</dcterms:created>
  <dcterms:modified xsi:type="dcterms:W3CDTF">2020-05-01T17:11:34Z</dcterms:modified>
</cp:coreProperties>
</file>