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99" r:id="rId3"/>
    <p:sldId id="1200" r:id="rId4"/>
    <p:sldId id="1201" r:id="rId5"/>
    <p:sldId id="1202" r:id="rId6"/>
    <p:sldId id="1203" r:id="rId7"/>
    <p:sldId id="1222" r:id="rId8"/>
    <p:sldId id="1221" r:id="rId9"/>
    <p:sldId id="1218" r:id="rId10"/>
    <p:sldId id="1219" r:id="rId11"/>
    <p:sldId id="1220" r:id="rId12"/>
    <p:sldId id="1204" r:id="rId13"/>
    <p:sldId id="1205" r:id="rId14"/>
    <p:sldId id="1134" r:id="rId15"/>
    <p:sldId id="711" r:id="rId16"/>
    <p:sldId id="929" r:id="rId17"/>
    <p:sldId id="30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8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3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Зберігання інформації. Носії інформації.</a:t>
            </a:r>
          </a:p>
        </p:txBody>
      </p:sp>
      <p:pic>
        <p:nvPicPr>
          <p:cNvPr id="1026" name="Picture 2" descr="disk, harddisk, hdd ic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182" y="3664390"/>
            <a:ext cx="2511418" cy="251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uter, data, device, office, storage, usb icon ic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018" y="3664390"/>
            <a:ext cx="1882970" cy="188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mory car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6211" y="4550647"/>
            <a:ext cx="1625160" cy="16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909364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Пристрої </a:t>
            </a:r>
            <a:r>
              <a:rPr lang="uk-UA" sz="2800" b="1" i="1" kern="0" dirty="0">
                <a:solidFill>
                  <a:srgbClr val="FFFF00"/>
                </a:solidFill>
              </a:rPr>
              <a:t>флеш-пам'яті</a:t>
            </a:r>
            <a:r>
              <a:rPr lang="uk-UA" sz="2800" b="1" i="1" kern="0" dirty="0">
                <a:solidFill>
                  <a:srgbClr val="FFFFFF"/>
                </a:solidFill>
              </a:rPr>
              <a:t> останнім часом набули широкого розповсюдження і використовуються не тільки як пристрої для перенесення даних між комп'ютерами, але і як основний пристрій зовнішньої пам'яті в переносних комп'ютерах 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5167081"/>
            <a:ext cx="1194264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нетбуках, планшетних комп'ютерах, не кажучи вже про мобільні пристрої, а також фото- і відеокамери. </a:t>
            </a:r>
            <a:r>
              <a:rPr lang="uk-UA" sz="2800" b="1" i="1" kern="0" dirty="0">
                <a:solidFill>
                  <a:srgbClr val="FFFF00"/>
                </a:solidFill>
              </a:rPr>
              <a:t>Флеш-пам'ять</a:t>
            </a:r>
            <a:r>
              <a:rPr lang="uk-UA" sz="2800" b="1" i="1" kern="0" dirty="0">
                <a:solidFill>
                  <a:srgbClr val="FFFFFF"/>
                </a:solidFill>
              </a:rPr>
              <a:t> значно зменшила використання оптичних дисків.</a:t>
            </a:r>
          </a:p>
        </p:txBody>
      </p:sp>
      <p:pic>
        <p:nvPicPr>
          <p:cNvPr id="3076" name="Picture 4" descr="http://alltablets.ru/images/content/news/10-2011/kingston_flash_mem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1462" y="1182249"/>
            <a:ext cx="4805136" cy="39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Сучасні носії повідомлень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5762736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Зі збільшенням ємності пристроїв флеш-пам'яті вони почали активно використовуватися і як замінники накопичувачів на жорстких магнітних дисках. Такі пристрої отримали назву </a:t>
            </a:r>
            <a:r>
              <a:rPr lang="uk-UA" sz="2800" b="1" i="1" kern="0" dirty="0" err="1">
                <a:solidFill>
                  <a:srgbClr val="FFFF00"/>
                </a:solidFill>
              </a:rPr>
              <a:t>твердотілих</a:t>
            </a:r>
            <a:r>
              <a:rPr lang="uk-UA" sz="2800" b="1" i="1" kern="0" dirty="0">
                <a:solidFill>
                  <a:srgbClr val="FFFF00"/>
                </a:solidFill>
              </a:rPr>
              <a:t> накопичувачів </a:t>
            </a:r>
            <a:r>
              <a:rPr lang="uk-UA" sz="2800" b="1" i="1" kern="0" dirty="0">
                <a:solidFill>
                  <a:srgbClr val="FFFFFF"/>
                </a:solidFill>
              </a:rPr>
              <a:t>або </a:t>
            </a:r>
            <a:r>
              <a:rPr lang="en-US" sz="2800" b="1" i="1" kern="0" dirty="0">
                <a:solidFill>
                  <a:srgbClr val="FFFF00"/>
                </a:solidFill>
              </a:rPr>
              <a:t>SSD-</a:t>
            </a:r>
            <a:r>
              <a:rPr lang="uk-UA" sz="2800" b="1" i="1" kern="0" dirty="0">
                <a:solidFill>
                  <a:srgbClr val="FFFF00"/>
                </a:solidFill>
              </a:rPr>
              <a:t>дисків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100" name="Picture 4" descr="http://img.kr.news.samsung.com/kr/wp-content/uploads/2013/04/SSD_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0385" y="1196763"/>
            <a:ext cx="6034873" cy="54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Сучасні носії повідомлень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0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4809708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Повідомлення, зафіксовані на носії у вигляді, зручному для зберігання й опрацювання, утворюють </a:t>
            </a: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Picture 2" descr="http://image.tsn.ua/media/images2/original/Nov2012/3836968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4105" y="1196763"/>
            <a:ext cx="6978045" cy="5233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hape 120"/>
          <p:cNvSpPr/>
          <p:nvPr/>
        </p:nvSpPr>
        <p:spPr>
          <a:xfrm>
            <a:off x="291446" y="2514364"/>
            <a:ext cx="5135959" cy="398756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1" name="Shape 121"/>
          <p:cNvSpPr/>
          <p:nvPr/>
        </p:nvSpPr>
        <p:spPr>
          <a:xfrm>
            <a:off x="5836038" y="2454244"/>
            <a:ext cx="6079638" cy="404768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 - зафіксовані повідомлення, тобто збережені на носії</a:t>
            </a:r>
          </a:p>
        </p:txBody>
      </p:sp>
      <p:pic>
        <p:nvPicPr>
          <p:cNvPr id="13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4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Уявляєш, оптичний диск може вмістити стільки текстових даних, що якщо їх надрукувати і покласти аркуші один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одний</a:t>
            </a:r>
            <a:r>
              <a:rPr lang="uk-UA" sz="2800" b="1" i="1" kern="0" dirty="0">
                <a:solidFill>
                  <a:srgbClr val="FFFFFF"/>
                </a:solidFill>
              </a:rPr>
              <a:t>, то висота цих аркушів становитиме аж 70 метрів!</a:t>
            </a:r>
          </a:p>
        </p:txBody>
      </p:sp>
      <p:pic>
        <p:nvPicPr>
          <p:cNvPr id="12" name="Picture 2" descr="cd, disc, 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080" y="3198848"/>
            <a:ext cx="3097448" cy="309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arbc.ru/img/enterprise/52390/makulatur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396" y="3139856"/>
            <a:ext cx="2867246" cy="36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73"/>
          <a:stretch/>
        </p:blipFill>
        <p:spPr>
          <a:xfrm>
            <a:off x="1858090" y="1183912"/>
            <a:ext cx="7977204" cy="5332736"/>
          </a:xfrm>
          <a:prstGeom prst="rect">
            <a:avLst/>
          </a:prstGeom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2" descr="disk, harddisk, hdd ic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182" y="3664390"/>
            <a:ext cx="2511418" cy="251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omputer, data, device, office, storage, usb icon ic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018" y="3664390"/>
            <a:ext cx="1882970" cy="188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emory car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6211" y="4550647"/>
            <a:ext cx="1625160" cy="16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Носії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Довгий час люди зберігали інформацію у своїй пам’яті. Пісні, думи, казки передавалися усно з по­коління в покоління.</a:t>
            </a:r>
          </a:p>
        </p:txBody>
      </p:sp>
      <p:pic>
        <p:nvPicPr>
          <p:cNvPr id="9" name="Picture 2" descr="http://www.poznavayka.org/wp-content/uploads/2013/11/pamya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2488" y="2704308"/>
            <a:ext cx="3768946" cy="378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uwm.com.ua/sites/default/files/memory-impair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2299" y="2704308"/>
            <a:ext cx="4221506" cy="379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Носії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Згодом для зберігання різних повідомлень  почали використовувати підручні засоби. Люди висікали на скелях та </a:t>
            </a:r>
            <a:r>
              <a:rPr lang="uk-UA" sz="2800" b="1" i="1" kern="0" dirty="0" err="1">
                <a:solidFill>
                  <a:srgbClr val="FFFFFF"/>
                </a:solidFill>
              </a:rPr>
              <a:t>каменях</a:t>
            </a:r>
            <a:r>
              <a:rPr lang="uk-UA" sz="2800" b="1" i="1" kern="0" dirty="0">
                <a:solidFill>
                  <a:srgbClr val="FFFFFF"/>
                </a:solidFill>
              </a:rPr>
              <a:t> зображення, робили на палицях зарубки, розмальовували посуд.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65" y="3108078"/>
            <a:ext cx="2195091" cy="334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http://topxlist.ru/wp-content/uploads/2012/09/fin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667" y="3239519"/>
            <a:ext cx="3530757" cy="31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123" y="3108078"/>
            <a:ext cx="2230141" cy="3390539"/>
          </a:xfrm>
          <a:prstGeom prst="rect">
            <a:avLst/>
          </a:prstGeom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Носії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виникненням писемності стало можливим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зберігати текстові повідомлення. Для збереження таких повідомлень використовували </a:t>
            </a:r>
            <a:r>
              <a:rPr lang="uk-UA" sz="2800" b="1" i="1" kern="0" dirty="0">
                <a:solidFill>
                  <a:srgbClr val="FFFF00"/>
                </a:solidFill>
              </a:rPr>
              <a:t>папірус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пер­гамент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папір</a:t>
            </a:r>
            <a:r>
              <a:rPr lang="uk-UA" sz="2800" b="1" i="1" kern="0" dirty="0">
                <a:solidFill>
                  <a:srgbClr val="FFFFFF"/>
                </a:solidFill>
              </a:rPr>
              <a:t> тощо.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94" y="3115817"/>
            <a:ext cx="11566256" cy="3351442"/>
          </a:xfrm>
          <a:prstGeom prst="rect">
            <a:avLst/>
          </a:prstGeom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Носії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69" y="4117497"/>
            <a:ext cx="2391043" cy="22622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665" y="3645256"/>
            <a:ext cx="2998000" cy="14162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612" y="4117497"/>
            <a:ext cx="1802478" cy="27405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484" y="3692900"/>
            <a:ext cx="2041583" cy="23726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0790" y="4915996"/>
            <a:ext cx="2372650" cy="17289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Об’єкти, на яких зберігаються повідомлення,  називають  </a:t>
            </a:r>
            <a:r>
              <a:rPr lang="uk-UA" sz="2800" b="1" i="1" kern="0" dirty="0">
                <a:solidFill>
                  <a:srgbClr val="FFFF00"/>
                </a:solidFill>
              </a:rPr>
              <a:t>носіями повідомлень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0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66392" y="25683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носії повідомлень зображені на малюнках? Які повідомлення можна зберігати на цих носіях?</a:t>
            </a:r>
          </a:p>
        </p:txBody>
      </p:sp>
      <p:pic>
        <p:nvPicPr>
          <p:cNvPr id="22" name="Picture 2" descr="help, question mark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91" y="26084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75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Сучасні носії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3" name="Picture 2" descr="http://writers-pavilion.com/wp-content/uploads/2012/08/Types-of-Computer-Memory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830" y="4083965"/>
            <a:ext cx="3542889" cy="266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Shape 217"/>
          <p:cNvSpPr/>
          <p:nvPr/>
        </p:nvSpPr>
        <p:spPr>
          <a:xfrm>
            <a:off x="10353006" y="4148528"/>
            <a:ext cx="1600645" cy="151711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pic>
        <p:nvPicPr>
          <p:cNvPr id="35" name="Picture 6" descr="http://img2.elmir.ua/img/60604/1024/768/usb_flesh_nakopitel_32gb_goodram_twister_silv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221" y="4148529"/>
            <a:ext cx="1908220" cy="145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ompact, flash, memory, mount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9920" y="5343086"/>
            <a:ext cx="1406172" cy="140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hape 216"/>
          <p:cNvSpPr/>
          <p:nvPr/>
        </p:nvSpPr>
        <p:spPr>
          <a:xfrm>
            <a:off x="5405560" y="4110985"/>
            <a:ext cx="2632387" cy="2558653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8" name="TextBox 37"/>
          <p:cNvSpPr txBox="1"/>
          <p:nvPr/>
        </p:nvSpPr>
        <p:spPr>
          <a:xfrm>
            <a:off x="1403648" y="177587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Пам’ять комп’ютера </a:t>
            </a:r>
            <a:r>
              <a:rPr lang="uk-UA" sz="2800" b="1" i="1" kern="0" dirty="0">
                <a:solidFill>
                  <a:srgbClr val="FFFFFF"/>
                </a:solidFill>
              </a:rPr>
              <a:t>— це запам’ятовуючий при­стрій, призначений для зберігання даних. Пам’ять комп’ютера поділяють на:</a:t>
            </a:r>
          </a:p>
        </p:txBody>
      </p:sp>
      <p:pic>
        <p:nvPicPr>
          <p:cNvPr id="39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40" y="18141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2007" y="3281983"/>
            <a:ext cx="5972331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uk-UA" sz="4000" b="1" i="1" dirty="0">
                <a:solidFill>
                  <a:srgbClr val="FFFFFF"/>
                </a:solidFill>
              </a:rPr>
              <a:t>Внутрішня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49819" y="3281983"/>
            <a:ext cx="5972331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uk-UA" sz="4000" b="1" i="1" dirty="0">
                <a:solidFill>
                  <a:srgbClr val="FFFFFF"/>
                </a:solidFill>
              </a:rPr>
              <a:t>Зовнішня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Комп’ютер, як і людина, теж має пам’ять.</a:t>
            </a:r>
          </a:p>
        </p:txBody>
      </p:sp>
    </p:spTree>
    <p:extLst>
      <p:ext uri="{BB962C8B-B14F-4D97-AF65-F5344CB8AC3E}">
        <p14:creationId xmlns:p14="http://schemas.microsoft.com/office/powerpoint/2010/main" val="266493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Сучасні носії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внутрішній</a:t>
            </a:r>
            <a:r>
              <a:rPr lang="uk-UA" sz="2800" b="1" i="1" kern="0" dirty="0">
                <a:solidFill>
                  <a:srgbClr val="FFFFFF"/>
                </a:solidFill>
              </a:rPr>
              <a:t> пам’яті розміщуються всі дані, з якими в цей момент працює комп’ютер.  </a:t>
            </a:r>
            <a:r>
              <a:rPr lang="uk-UA" sz="2800" b="1" i="1" kern="0" dirty="0">
                <a:solidFill>
                  <a:srgbClr val="FFFF00"/>
                </a:solidFill>
              </a:rPr>
              <a:t>Зовнішня</a:t>
            </a:r>
            <a:r>
              <a:rPr lang="uk-UA" sz="2800" b="1" i="1" kern="0" dirty="0">
                <a:solidFill>
                  <a:srgbClr val="FFFFFF"/>
                </a:solidFill>
              </a:rPr>
              <a:t> пам’ять призначена для зберігання даних протягом довгого часу. Зовнішні запам’ятовуючі пристрої є </a:t>
            </a:r>
            <a:r>
              <a:rPr lang="uk-UA" sz="2800" b="1" i="1" kern="0" dirty="0">
                <a:solidFill>
                  <a:srgbClr val="FFFF00"/>
                </a:solidFill>
              </a:rPr>
              <a:t>носіями даних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toptenbest2014.com/wp-content/uploads/2014/01/Top-10-Best-Computer-Memory-Upgrade-2014-Lis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6" y="3259029"/>
            <a:ext cx="3688012" cy="2766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emory, stic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6029" y="3915520"/>
            <a:ext cx="1724201" cy="17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mdata.yandex.net/i?path=b0813213258_img_id75453549825127329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986" y="3167589"/>
            <a:ext cx="2517249" cy="29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cbs-sykt.ru/content/347/mo1001_4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2963" y="3970456"/>
            <a:ext cx="2931379" cy="166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25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Сучасні носії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сучасних носіїв повідомлень належать:</a:t>
            </a:r>
          </a:p>
        </p:txBody>
      </p:sp>
      <p:sp>
        <p:nvSpPr>
          <p:cNvPr id="18" name="Shape 217"/>
          <p:cNvSpPr/>
          <p:nvPr/>
        </p:nvSpPr>
        <p:spPr>
          <a:xfrm>
            <a:off x="9560490" y="1859666"/>
            <a:ext cx="2524632" cy="239615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9" name="Shape 219"/>
          <p:cNvSpPr/>
          <p:nvPr/>
        </p:nvSpPr>
        <p:spPr>
          <a:xfrm>
            <a:off x="9196861" y="5205374"/>
            <a:ext cx="1373186" cy="134302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0" name="Shape 216"/>
          <p:cNvSpPr/>
          <p:nvPr/>
        </p:nvSpPr>
        <p:spPr>
          <a:xfrm>
            <a:off x="355315" y="2839278"/>
            <a:ext cx="2663825" cy="258921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436" y="4821027"/>
            <a:ext cx="3384085" cy="1962770"/>
          </a:xfrm>
          <a:prstGeom prst="rect">
            <a:avLst/>
          </a:prstGeom>
        </p:spPr>
      </p:pic>
      <p:sp>
        <p:nvSpPr>
          <p:cNvPr id="22" name="Прямокутна виноска 21"/>
          <p:cNvSpPr/>
          <p:nvPr/>
        </p:nvSpPr>
        <p:spPr>
          <a:xfrm>
            <a:off x="72007" y="1843249"/>
            <a:ext cx="4122075" cy="855691"/>
          </a:xfrm>
          <a:prstGeom prst="wedgeRectCallout">
            <a:avLst>
              <a:gd name="adj1" fmla="val 294"/>
              <a:gd name="adj2" fmla="val 1371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Жорсткий магнітний диск (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вінчестр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23" name="Прямокутна виноска 22"/>
          <p:cNvSpPr/>
          <p:nvPr/>
        </p:nvSpPr>
        <p:spPr>
          <a:xfrm>
            <a:off x="72007" y="5243251"/>
            <a:ext cx="4170695" cy="1184942"/>
          </a:xfrm>
          <a:prstGeom prst="wedgeRectCallout">
            <a:avLst>
              <a:gd name="adj1" fmla="val 70345"/>
              <a:gd name="adj2" fmla="val -119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Зовнішній жорсткий магнітний диск (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вінчестр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24" name="Прямокутна виноска 23"/>
          <p:cNvSpPr/>
          <p:nvPr/>
        </p:nvSpPr>
        <p:spPr>
          <a:xfrm>
            <a:off x="7193613" y="1841892"/>
            <a:ext cx="2496294" cy="857047"/>
          </a:xfrm>
          <a:prstGeom prst="wedgeRectCallout">
            <a:avLst>
              <a:gd name="adj1" fmla="val 66447"/>
              <a:gd name="adj2" fmla="val 11989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Оптичний диск</a:t>
            </a:r>
          </a:p>
        </p:txBody>
      </p:sp>
      <p:sp>
        <p:nvSpPr>
          <p:cNvPr id="25" name="Прямокутна виноска 24"/>
          <p:cNvSpPr/>
          <p:nvPr/>
        </p:nvSpPr>
        <p:spPr>
          <a:xfrm>
            <a:off x="4352473" y="1843248"/>
            <a:ext cx="2745574" cy="855691"/>
          </a:xfrm>
          <a:prstGeom prst="wedgeRectCallout">
            <a:avLst>
              <a:gd name="adj1" fmla="val -745"/>
              <a:gd name="adj2" fmla="val 967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Флеш-накопичувач</a:t>
            </a:r>
          </a:p>
        </p:txBody>
      </p:sp>
      <p:sp>
        <p:nvSpPr>
          <p:cNvPr id="26" name="Прямокутна виноска 25"/>
          <p:cNvSpPr/>
          <p:nvPr/>
        </p:nvSpPr>
        <p:spPr>
          <a:xfrm>
            <a:off x="7713252" y="4099839"/>
            <a:ext cx="2302119" cy="864554"/>
          </a:xfrm>
          <a:prstGeom prst="wedgeRectCallout">
            <a:avLst>
              <a:gd name="adj1" fmla="val 59237"/>
              <a:gd name="adj2" fmla="val 826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Карта пам’яті</a:t>
            </a:r>
          </a:p>
        </p:txBody>
      </p:sp>
      <p:pic>
        <p:nvPicPr>
          <p:cNvPr id="27" name="Picture 4" descr="compact, flash, memory, mount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9993" y="4575027"/>
            <a:ext cx="1260694" cy="12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ongle, drive, pen drive, stick, usb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4729619" y="2671007"/>
            <a:ext cx="1892634" cy="18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6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517478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Носієм   даних   у   </a:t>
            </a:r>
            <a:r>
              <a:rPr lang="uk-UA" sz="2800" b="1" i="1" kern="0" dirty="0">
                <a:solidFill>
                  <a:srgbClr val="FFFF00"/>
                </a:solidFill>
              </a:rPr>
              <a:t>накопичувачі   на жорстких магнітних дисках</a:t>
            </a:r>
            <a:r>
              <a:rPr lang="uk-UA" sz="2800" b="1" i="1" kern="0" dirty="0">
                <a:solidFill>
                  <a:srgbClr val="FFFFFF"/>
                </a:solidFill>
              </a:rPr>
              <a:t> (НЖМД)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є один або кілька металевих дисків, покритих шаром магнітної речовини. Запис даних виконується шляхом намагнічування ділянок поверхні диска з використанням електромагнітної головки, яка виконує і зчитування даних.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95"/>
          <a:stretch/>
        </p:blipFill>
        <p:spPr>
          <a:xfrm>
            <a:off x="6665128" y="1196762"/>
            <a:ext cx="5409406" cy="5282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5127" y="1196762"/>
            <a:ext cx="5409407" cy="830997"/>
          </a:xfrm>
          <a:prstGeom prst="wedgeRectCallout">
            <a:avLst>
              <a:gd name="adj1" fmla="val 1169"/>
              <a:gd name="adj2" fmla="val 10441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Поверхня одного з жорстких дисків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5126" y="5648154"/>
            <a:ext cx="5409407" cy="461665"/>
          </a:xfrm>
          <a:prstGeom prst="wedgeRectCallout">
            <a:avLst>
              <a:gd name="adj1" fmla="val 7072"/>
              <a:gd name="adj2" fmla="val -44576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Електромагнітна головка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Сучасні носії повідомлень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73358</TotalTime>
  <Words>483</Words>
  <Application>Microsoft Office PowerPoint</Application>
  <PresentationFormat>Широкоэкранный</PresentationFormat>
  <Paragraphs>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Verdana</vt:lpstr>
      <vt:lpstr>Wingdings</vt:lpstr>
      <vt:lpstr>Тема Office</vt:lpstr>
      <vt:lpstr>Зберігання інформації. Носії інформації.</vt:lpstr>
      <vt:lpstr>Носії повідомлень</vt:lpstr>
      <vt:lpstr>Носії повідомлень</vt:lpstr>
      <vt:lpstr>Носії повідомлень</vt:lpstr>
      <vt:lpstr>Носії повідомлень</vt:lpstr>
      <vt:lpstr>Сучасні носії повідомлень</vt:lpstr>
      <vt:lpstr>Сучасні носії повідомлень</vt:lpstr>
      <vt:lpstr>Сучасні носії повідомлень</vt:lpstr>
      <vt:lpstr>Сучасні носії повідомлень</vt:lpstr>
      <vt:lpstr>Сучасні носії повідомлень</vt:lpstr>
      <vt:lpstr>Сучасні носії повідомлень</vt:lpstr>
      <vt:lpstr>Дані</vt:lpstr>
      <vt:lpstr>Дані</vt:lpstr>
      <vt:lpstr>Цікавинки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Asus</cp:lastModifiedBy>
  <cp:revision>951</cp:revision>
  <dcterms:created xsi:type="dcterms:W3CDTF">2016-06-06T19:48:43Z</dcterms:created>
  <dcterms:modified xsi:type="dcterms:W3CDTF">2020-05-01T16:43:07Z</dcterms:modified>
</cp:coreProperties>
</file>