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6" r:id="rId3"/>
    <p:sldId id="294" r:id="rId4"/>
    <p:sldId id="295" r:id="rId5"/>
    <p:sldId id="275" r:id="rId6"/>
    <p:sldId id="296" r:id="rId7"/>
    <p:sldId id="264" r:id="rId8"/>
    <p:sldId id="269" r:id="rId9"/>
    <p:sldId id="262" r:id="rId10"/>
    <p:sldId id="266" r:id="rId11"/>
    <p:sldId id="265" r:id="rId12"/>
    <p:sldId id="268" r:id="rId13"/>
    <p:sldId id="260" r:id="rId14"/>
    <p:sldId id="279" r:id="rId15"/>
    <p:sldId id="280" r:id="rId16"/>
    <p:sldId id="282" r:id="rId17"/>
    <p:sldId id="287" r:id="rId18"/>
    <p:sldId id="293" r:id="rId19"/>
    <p:sldId id="302" r:id="rId20"/>
    <p:sldId id="298" r:id="rId21"/>
    <p:sldId id="300" r:id="rId22"/>
    <p:sldId id="297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FF0048"/>
    <a:srgbClr val="DDD6E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B738B-68EB-44C4-843B-082236145079}" type="doc">
      <dgm:prSet loTypeId="urn:microsoft.com/office/officeart/2005/8/layout/vList2" loCatId="list" qsTypeId="urn:microsoft.com/office/officeart/2005/8/quickstyle/3d3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449F77A9-92BB-4DF1-8279-C203625EFEBE}">
      <dgm:prSet phldrT="[Текст]"/>
      <dgm:spPr/>
      <dgm:t>
        <a:bodyPr/>
        <a:lstStyle/>
        <a:p>
          <a:pPr algn="ctr"/>
          <a:r>
            <a:rPr lang="uk-UA" b="1" dirty="0" smtClean="0">
              <a:ln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rPr>
            <a:t>«Ландшафт» - у перекладі з німецької мови означає вид місцевості</a:t>
          </a:r>
          <a:endParaRPr lang="ru-RU" dirty="0">
            <a:solidFill>
              <a:srgbClr val="640000"/>
            </a:solidFill>
          </a:endParaRPr>
        </a:p>
      </dgm:t>
    </dgm:pt>
    <dgm:pt modelId="{78B63725-266D-492B-99C0-242D3D8F1EA5}" type="parTrans" cxnId="{AC9B0005-E77A-4923-A5BD-185E5BC01D6F}">
      <dgm:prSet/>
      <dgm:spPr/>
      <dgm:t>
        <a:bodyPr/>
        <a:lstStyle/>
        <a:p>
          <a:pPr algn="ctr"/>
          <a:endParaRPr lang="ru-RU"/>
        </a:p>
      </dgm:t>
    </dgm:pt>
    <dgm:pt modelId="{AE7994E1-D34C-4873-BFDE-DDE809DE4C06}" type="sibTrans" cxnId="{AC9B0005-E77A-4923-A5BD-185E5BC01D6F}">
      <dgm:prSet/>
      <dgm:spPr/>
      <dgm:t>
        <a:bodyPr/>
        <a:lstStyle/>
        <a:p>
          <a:pPr algn="ctr"/>
          <a:endParaRPr lang="ru-RU"/>
        </a:p>
      </dgm:t>
    </dgm:pt>
    <dgm:pt modelId="{52971335-FE9B-4CBC-B7F3-F46174E1F923}">
      <dgm:prSet phldrT="[Текст]"/>
      <dgm:spPr/>
      <dgm:t>
        <a:bodyPr/>
        <a:lstStyle/>
        <a:p>
          <a:pPr algn="ctr"/>
          <a:r>
            <a:rPr lang="uk-UA" b="1" dirty="0" smtClean="0">
              <a:ln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rPr>
            <a:t>Ландшафтний дизайн — поняття  XX ст. </a:t>
          </a:r>
        </a:p>
        <a:p>
          <a:pPr algn="ctr"/>
          <a:r>
            <a:rPr lang="uk-UA" b="1" dirty="0" smtClean="0">
              <a:ln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rPr>
            <a:t>Термін виник в Західній Європі</a:t>
          </a:r>
          <a:endParaRPr lang="ru-RU" dirty="0">
            <a:solidFill>
              <a:srgbClr val="640000"/>
            </a:solidFill>
          </a:endParaRPr>
        </a:p>
      </dgm:t>
    </dgm:pt>
    <dgm:pt modelId="{F1E7C6F3-028A-4D63-8A3C-A0F3F3A5933F}" type="parTrans" cxnId="{D70BB958-C4C1-44F2-A48D-702BCA133DD9}">
      <dgm:prSet/>
      <dgm:spPr/>
      <dgm:t>
        <a:bodyPr/>
        <a:lstStyle/>
        <a:p>
          <a:pPr algn="ctr"/>
          <a:endParaRPr lang="ru-RU"/>
        </a:p>
      </dgm:t>
    </dgm:pt>
    <dgm:pt modelId="{C7FFBBD8-8A63-4E0A-B625-C489408716C5}" type="sibTrans" cxnId="{D70BB958-C4C1-44F2-A48D-702BCA133DD9}">
      <dgm:prSet/>
      <dgm:spPr/>
      <dgm:t>
        <a:bodyPr/>
        <a:lstStyle/>
        <a:p>
          <a:pPr algn="ctr"/>
          <a:endParaRPr lang="ru-RU"/>
        </a:p>
      </dgm:t>
    </dgm:pt>
    <dgm:pt modelId="{687EC163-E30D-4D45-9520-AB3B439586A5}" type="pres">
      <dgm:prSet presAssocID="{485B738B-68EB-44C4-843B-0822361450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FEE70-B328-4F3D-BB68-1A73AB5C05AB}" type="pres">
      <dgm:prSet presAssocID="{449F77A9-92BB-4DF1-8279-C203625EFE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97FD0-A4AE-4B6B-A2FF-90F1150922F5}" type="pres">
      <dgm:prSet presAssocID="{AE7994E1-D34C-4873-BFDE-DDE809DE4C06}" presName="spacer" presStyleCnt="0"/>
      <dgm:spPr/>
    </dgm:pt>
    <dgm:pt modelId="{0B5DD2C8-099F-4C8E-B814-6B042B0AF5DC}" type="pres">
      <dgm:prSet presAssocID="{52971335-FE9B-4CBC-B7F3-F46174E1F92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AD60D-5152-4FF4-BD8B-D089E2069BA2}" type="presOf" srcId="{485B738B-68EB-44C4-843B-082236145079}" destId="{687EC163-E30D-4D45-9520-AB3B439586A5}" srcOrd="0" destOrd="0" presId="urn:microsoft.com/office/officeart/2005/8/layout/vList2"/>
    <dgm:cxn modelId="{F9A961D1-A21F-41D6-9387-7F2EA26DDC3F}" type="presOf" srcId="{52971335-FE9B-4CBC-B7F3-F46174E1F923}" destId="{0B5DD2C8-099F-4C8E-B814-6B042B0AF5DC}" srcOrd="0" destOrd="0" presId="urn:microsoft.com/office/officeart/2005/8/layout/vList2"/>
    <dgm:cxn modelId="{D70BB958-C4C1-44F2-A48D-702BCA133DD9}" srcId="{485B738B-68EB-44C4-843B-082236145079}" destId="{52971335-FE9B-4CBC-B7F3-F46174E1F923}" srcOrd="1" destOrd="0" parTransId="{F1E7C6F3-028A-4D63-8A3C-A0F3F3A5933F}" sibTransId="{C7FFBBD8-8A63-4E0A-B625-C489408716C5}"/>
    <dgm:cxn modelId="{9980FC9A-E516-42AB-97BA-CACC49014CD9}" type="presOf" srcId="{449F77A9-92BB-4DF1-8279-C203625EFEBE}" destId="{587FEE70-B328-4F3D-BB68-1A73AB5C05AB}" srcOrd="0" destOrd="0" presId="urn:microsoft.com/office/officeart/2005/8/layout/vList2"/>
    <dgm:cxn modelId="{AC9B0005-E77A-4923-A5BD-185E5BC01D6F}" srcId="{485B738B-68EB-44C4-843B-082236145079}" destId="{449F77A9-92BB-4DF1-8279-C203625EFEBE}" srcOrd="0" destOrd="0" parTransId="{78B63725-266D-492B-99C0-242D3D8F1EA5}" sibTransId="{AE7994E1-D34C-4873-BFDE-DDE809DE4C06}"/>
    <dgm:cxn modelId="{38648868-DF9E-4D16-819B-0C9D41B1FEE0}" type="presParOf" srcId="{687EC163-E30D-4D45-9520-AB3B439586A5}" destId="{587FEE70-B328-4F3D-BB68-1A73AB5C05AB}" srcOrd="0" destOrd="0" presId="urn:microsoft.com/office/officeart/2005/8/layout/vList2"/>
    <dgm:cxn modelId="{820D379A-EF0B-406B-A0F6-815CBFFE1F64}" type="presParOf" srcId="{687EC163-E30D-4D45-9520-AB3B439586A5}" destId="{9F997FD0-A4AE-4B6B-A2FF-90F1150922F5}" srcOrd="1" destOrd="0" presId="urn:microsoft.com/office/officeart/2005/8/layout/vList2"/>
    <dgm:cxn modelId="{2AE640A1-5CF0-4B96-9BF0-FE0631A82FE6}" type="presParOf" srcId="{687EC163-E30D-4D45-9520-AB3B439586A5}" destId="{0B5DD2C8-099F-4C8E-B814-6B042B0AF5D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FEE70-B328-4F3D-BB68-1A73AB5C05AB}">
      <dsp:nvSpPr>
        <dsp:cNvPr id="0" name=""/>
        <dsp:cNvSpPr/>
      </dsp:nvSpPr>
      <dsp:spPr>
        <a:xfrm>
          <a:off x="0" y="353044"/>
          <a:ext cx="8084025" cy="2660141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ln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rPr>
            <a:t>«Ландшафт» - у перекладі з німецької мови означає вид місцевості</a:t>
          </a:r>
          <a:endParaRPr lang="ru-RU" sz="4300" kern="1200" dirty="0">
            <a:solidFill>
              <a:srgbClr val="640000"/>
            </a:solidFill>
          </a:endParaRPr>
        </a:p>
      </dsp:txBody>
      <dsp:txXfrm>
        <a:off x="129857" y="482901"/>
        <a:ext cx="7824311" cy="2400427"/>
      </dsp:txXfrm>
    </dsp:sp>
    <dsp:sp modelId="{0B5DD2C8-099F-4C8E-B814-6B042B0AF5DC}">
      <dsp:nvSpPr>
        <dsp:cNvPr id="0" name=""/>
        <dsp:cNvSpPr/>
      </dsp:nvSpPr>
      <dsp:spPr>
        <a:xfrm>
          <a:off x="0" y="3137025"/>
          <a:ext cx="8084025" cy="2660141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ln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rPr>
            <a:t>Ландшафтний дизайн — поняття  XX ст. 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ln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rPr>
            <a:t>Термін виник в Західній Європі</a:t>
          </a:r>
          <a:endParaRPr lang="ru-RU" sz="4300" kern="1200" dirty="0">
            <a:solidFill>
              <a:srgbClr val="640000"/>
            </a:solidFill>
          </a:endParaRPr>
        </a:p>
      </dsp:txBody>
      <dsp:txXfrm>
        <a:off x="129857" y="3266882"/>
        <a:ext cx="7824311" cy="2400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14.04.2020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28092" y="739592"/>
            <a:ext cx="6409411" cy="200389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Ландшафтний</a:t>
            </a:r>
            <a:r>
              <a:rPr lang="ru-RU" sz="6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дизайн</a:t>
            </a:r>
            <a:endParaRPr lang="ru-RU" sz="60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137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219700" y="1680653"/>
            <a:ext cx="31861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i="1" dirty="0">
                <a:solidFill>
                  <a:srgbClr val="0070C0"/>
                </a:solidFill>
              </a:rPr>
              <a:t>Японский стиль</a:t>
            </a:r>
          </a:p>
        </p:txBody>
      </p:sp>
      <p:pic>
        <p:nvPicPr>
          <p:cNvPr id="11270" name="Picture 6" descr="aponsk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01" y="3411940"/>
            <a:ext cx="4407300" cy="330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vie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80" y="182847"/>
            <a:ext cx="4407762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1271580229_88453999_11----12715802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80" y="3411940"/>
            <a:ext cx="4407762" cy="330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57343" y="184825"/>
            <a:ext cx="3848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Мініатюрні сади</a:t>
            </a:r>
            <a:endParaRPr lang="ru-RU" sz="4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6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сельский сти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0" y="263403"/>
            <a:ext cx="251618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07365" y="4037683"/>
            <a:ext cx="328297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 i="1" dirty="0" smtClean="0">
                <a:solidFill>
                  <a:srgbClr val="663300"/>
                </a:solidFill>
              </a:rPr>
              <a:t>Сільський стиль</a:t>
            </a:r>
            <a:endParaRPr lang="uk-UA" sz="4000" b="1" i="1" dirty="0">
              <a:solidFill>
                <a:srgbClr val="663300"/>
              </a:solidFill>
            </a:endParaRPr>
          </a:p>
        </p:txBody>
      </p:sp>
      <p:pic>
        <p:nvPicPr>
          <p:cNvPr id="9227" name="Picture 11" descr="сель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82861" y="542803"/>
            <a:ext cx="2414954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сельс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10" y="3382840"/>
            <a:ext cx="347662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C:\Documents and Settings\kireeva\Рабочий стол\ландшафт\foto_prt_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08" y="542803"/>
            <a:ext cx="34766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мавританский сти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260" y="89133"/>
            <a:ext cx="5110565" cy="383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03260" y="4359867"/>
            <a:ext cx="44640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i="1" dirty="0">
                <a:solidFill>
                  <a:srgbClr val="7030A0"/>
                </a:solidFill>
              </a:rPr>
              <a:t>Мавританский стиль</a:t>
            </a:r>
          </a:p>
        </p:txBody>
      </p:sp>
      <p:pic>
        <p:nvPicPr>
          <p:cNvPr id="8199" name="Picture 7" descr="mav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31858"/>
            <a:ext cx="3669281" cy="374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маври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81" y="3978275"/>
            <a:ext cx="36004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9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558351" y="3072348"/>
            <a:ext cx="398950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 i="1" dirty="0" smtClean="0">
                <a:solidFill>
                  <a:srgbClr val="9900CC"/>
                </a:solidFill>
              </a:rPr>
              <a:t>Сучасний стиль</a:t>
            </a:r>
          </a:p>
          <a:p>
            <a:pPr algn="ctr" eaLnBrk="1" hangingPunct="1"/>
            <a:r>
              <a:rPr lang="uk-UA" sz="4000" b="1" i="1" dirty="0" smtClean="0">
                <a:solidFill>
                  <a:srgbClr val="9900CC"/>
                </a:solidFill>
              </a:rPr>
              <a:t> (модерн)</a:t>
            </a:r>
          </a:p>
          <a:p>
            <a:pPr algn="ctr" eaLnBrk="1" hangingPunct="1"/>
            <a:endParaRPr lang="uk-UA" sz="4000" i="1" dirty="0" smtClean="0">
              <a:solidFill>
                <a:srgbClr val="9900CC"/>
              </a:solidFill>
            </a:endParaRPr>
          </a:p>
          <a:p>
            <a:pPr algn="ctr" eaLnBrk="1" hangingPunct="1"/>
            <a:r>
              <a:rPr lang="uk-UA" sz="4000" i="1" dirty="0" smtClean="0">
                <a:solidFill>
                  <a:srgbClr val="9900CC"/>
                </a:solidFill>
              </a:rPr>
              <a:t>«Чим менше - тим краще»</a:t>
            </a:r>
            <a:endParaRPr lang="ru-RU" sz="4000" i="1" dirty="0">
              <a:solidFill>
                <a:srgbClr val="9900CC"/>
              </a:solidFill>
            </a:endParaRPr>
          </a:p>
        </p:txBody>
      </p:sp>
      <p:pic>
        <p:nvPicPr>
          <p:cNvPr id="3074" name="Picture 2" descr="http://timrohr.info/wp-content/uploads/2016/06/popular-modern-urban-landscape-architecture-with-urban-park-design-concept-landscape-architects-london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221643" cy="29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rdeninglife.xyz/wp-content/uploads/2016/01/53001744986833540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49" y="3098043"/>
            <a:ext cx="4622185" cy="37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tudfiles.ru/html/2706/1038/html_pGA7CaoiMd.Qlle/htmlconvd-sKkzdP_html_9068c1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40386" y="0"/>
            <a:ext cx="3903614" cy="29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2">
                  <a:tint val="93000"/>
                  <a:satMod val="150000"/>
                  <a:shade val="98000"/>
                  <a:lumMod val="102000"/>
                </a:schemeClr>
              </a:gs>
              <a:gs pos="81000">
                <a:schemeClr val="lt2">
                  <a:tint val="98000"/>
                  <a:satMod val="130000"/>
                  <a:shade val="90000"/>
                  <a:lumMod val="103000"/>
                  <a:alpha val="15000"/>
                </a:schemeClr>
              </a:gs>
              <a:gs pos="100000">
                <a:schemeClr val="lt2">
                  <a:shade val="63000"/>
                  <a:satMod val="12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68490" y="13647"/>
            <a:ext cx="8611737" cy="24838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Родзинка ландшафтного дизайну — малі архітектурні форми</a:t>
            </a:r>
          </a:p>
          <a:p>
            <a:pPr>
              <a:lnSpc>
                <a:spcPct val="100000"/>
              </a:lnSpc>
            </a:pPr>
            <a:r>
              <a:rPr lang="uk-UA" sz="3200" dirty="0" smtClean="0"/>
              <a:t> </a:t>
            </a: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– невеликі за величиною елементи прикраси садів:</a:t>
            </a:r>
          </a:p>
          <a:p>
            <a:pPr>
              <a:lnSpc>
                <a:spcPct val="100000"/>
              </a:lnSpc>
            </a:pP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- скульптури</a:t>
            </a: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</a:t>
            </a: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- вази</a:t>
            </a: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, вазони,</a:t>
            </a:r>
          </a:p>
          <a:p>
            <a:pPr>
              <a:lnSpc>
                <a:spcPct val="100000"/>
              </a:lnSpc>
            </a:pP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</a:t>
            </a: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- постаменти</a:t>
            </a: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- лави</a:t>
            </a: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- </a:t>
            </a: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великі </a:t>
            </a: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камені, 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фонтани,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огорожі,</a:t>
            </a:r>
          </a:p>
          <a:p>
            <a:pPr>
              <a:lnSpc>
                <a:spcPct val="100000"/>
              </a:lnSpc>
            </a:pP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- колони</a:t>
            </a:r>
            <a:endParaRPr lang="uk-UA" sz="32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  <a:p>
            <a:pPr>
              <a:lnSpc>
                <a:spcPct val="100000"/>
              </a:lnSpc>
            </a:pP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та </a:t>
            </a:r>
            <a:r>
              <a:rPr lang="uk-UA" sz="3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інші садові та паркові </a:t>
            </a:r>
            <a:r>
              <a:rPr lang="uk-UA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прикраси</a:t>
            </a:r>
            <a:r>
              <a:rPr lang="ru-RU" sz="32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uk-UA" sz="32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  <a:p>
            <a:pPr>
              <a:lnSpc>
                <a:spcPct val="100000"/>
              </a:lnSpc>
            </a:pPr>
            <a:endParaRPr lang="uk-UA" sz="32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43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0" y="196839"/>
            <a:ext cx="8652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</a:pPr>
            <a:r>
              <a:rPr lang="uk-UA" sz="2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Топіарне мистецтво - фігурна стрижка дерев, чагарників і квітів, при якій рослинам надаються різні скульптурні форми</a:t>
            </a:r>
            <a:endParaRPr lang="uk-UA" sz="28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7700" y="1611888"/>
            <a:ext cx="4577118" cy="52461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9473" y="1581834"/>
            <a:ext cx="4408227" cy="527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95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742"/>
            <a:ext cx="9144000" cy="67882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201003"/>
            <a:ext cx="8975373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2">
                  <a:tint val="93000"/>
                  <a:satMod val="150000"/>
                  <a:shade val="98000"/>
                  <a:lumMod val="102000"/>
                </a:schemeClr>
              </a:gs>
              <a:gs pos="81000">
                <a:schemeClr val="lt2">
                  <a:tint val="98000"/>
                  <a:satMod val="130000"/>
                  <a:shade val="90000"/>
                  <a:lumMod val="103000"/>
                  <a:alpha val="15000"/>
                </a:schemeClr>
              </a:gs>
              <a:gs pos="100000">
                <a:schemeClr val="lt2">
                  <a:shade val="63000"/>
                  <a:satMod val="12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1337"/>
            <a:ext cx="9144000" cy="666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/>
            </a:lvl1pPr>
          </a:lstStyle>
          <a:p>
            <a:pPr defTabSz="273050">
              <a:lnSpc>
                <a:spcPct val="114000"/>
              </a:lnSpc>
              <a:spcBef>
                <a:spcPct val="0"/>
              </a:spcBef>
            </a:pPr>
            <a:r>
              <a:rPr lang="uk-UA" sz="8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  </a:t>
            </a:r>
            <a:r>
              <a:rPr lang="uk-UA" sz="54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Розподіл  обов`язків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uk-UA" sz="4800" b="1" dirty="0"/>
              <a:t>Спікер  (керівник)</a:t>
            </a:r>
            <a:r>
              <a:rPr lang="uk-UA" sz="4800" dirty="0"/>
              <a:t> </a:t>
            </a:r>
            <a:endParaRPr lang="ru-RU" sz="4800" dirty="0"/>
          </a:p>
          <a:p>
            <a:r>
              <a:rPr lang="uk-UA" sz="4800" b="1" dirty="0"/>
              <a:t> </a:t>
            </a:r>
            <a:r>
              <a:rPr lang="uk-UA" sz="4800" b="1" dirty="0" smtClean="0"/>
              <a:t>                        тайм-кіпер</a:t>
            </a:r>
            <a:r>
              <a:rPr lang="uk-UA" sz="4800" dirty="0" smtClean="0"/>
              <a:t>  </a:t>
            </a:r>
            <a:endParaRPr lang="ru-RU" sz="4800" dirty="0"/>
          </a:p>
          <a:p>
            <a:pPr marL="685800" indent="-685800">
              <a:buFont typeface="Arial" pitchFamily="34" charset="0"/>
              <a:buChar char="•"/>
            </a:pPr>
            <a:r>
              <a:rPr lang="uk-UA" sz="4800" b="1" dirty="0"/>
              <a:t>Ландшафтний дизайнер</a:t>
            </a:r>
            <a:r>
              <a:rPr lang="uk-UA" sz="4800" dirty="0"/>
              <a:t> </a:t>
            </a:r>
            <a:endParaRPr lang="ru-RU" sz="4800" dirty="0"/>
          </a:p>
          <a:p>
            <a:pPr marL="685800" indent="-685800">
              <a:buFont typeface="Arial" pitchFamily="34" charset="0"/>
              <a:buChar char="•"/>
            </a:pPr>
            <a:r>
              <a:rPr lang="uk-UA" sz="4800" b="1" dirty="0"/>
              <a:t>топограф</a:t>
            </a:r>
            <a:r>
              <a:rPr lang="uk-UA" sz="4800" dirty="0"/>
              <a:t> </a:t>
            </a:r>
            <a:endParaRPr lang="uk-UA" sz="4800" dirty="0" smtClean="0"/>
          </a:p>
          <a:p>
            <a:pPr marL="685800" indent="-685800">
              <a:buFont typeface="Arial" pitchFamily="34" charset="0"/>
              <a:buChar char="•"/>
            </a:pPr>
            <a:r>
              <a:rPr lang="uk-UA" sz="4800" b="1" dirty="0" smtClean="0"/>
              <a:t>садівник-дизайнер</a:t>
            </a:r>
            <a:r>
              <a:rPr lang="uk-UA" sz="4800" dirty="0" smtClean="0"/>
              <a:t> </a:t>
            </a:r>
            <a:endParaRPr lang="ru-RU" sz="4800" dirty="0"/>
          </a:p>
          <a:p>
            <a:pPr marL="685800" indent="-685800">
              <a:buFont typeface="Arial" pitchFamily="34" charset="0"/>
              <a:buChar char="•"/>
            </a:pPr>
            <a:r>
              <a:rPr lang="uk-UA" sz="4800" b="1" dirty="0"/>
              <a:t>дизайнер інтер`єру</a:t>
            </a:r>
            <a:endParaRPr lang="ru-RU" sz="4800" dirty="0"/>
          </a:p>
          <a:p>
            <a:pPr marL="685800" indent="-685800">
              <a:buFont typeface="Arial" pitchFamily="34" charset="0"/>
              <a:buChar char="•"/>
            </a:pPr>
            <a:r>
              <a:rPr lang="uk-UA" sz="4800" b="1" dirty="0"/>
              <a:t>доповідач </a:t>
            </a:r>
            <a:endParaRPr lang="uk-UA" sz="48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4" name="Picture 2" descr="http://images.easyfreeclipart.com/1582/smile-images-crazy-gallery-158257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56918" y="5179324"/>
            <a:ext cx="2249852" cy="16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09433" y="13648"/>
            <a:ext cx="8434316" cy="61687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endParaRPr lang="uk-UA" sz="60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  <a:p>
            <a:pPr algn="ctr">
              <a:lnSpc>
                <a:spcPct val="160000"/>
              </a:lnSpc>
            </a:pPr>
            <a:endParaRPr lang="uk-UA" sz="60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5787659"/>
              </p:ext>
            </p:extLst>
          </p:nvPr>
        </p:nvGraphicFramePr>
        <p:xfrm>
          <a:off x="227461" y="182348"/>
          <a:ext cx="8084025" cy="615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5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2">
                  <a:tint val="93000"/>
                  <a:satMod val="150000"/>
                  <a:shade val="98000"/>
                  <a:lumMod val="102000"/>
                </a:schemeClr>
              </a:gs>
              <a:gs pos="81000">
                <a:schemeClr val="lt2">
                  <a:tint val="98000"/>
                  <a:satMod val="130000"/>
                  <a:shade val="90000"/>
                  <a:lumMod val="103000"/>
                  <a:alpha val="15000"/>
                </a:schemeClr>
              </a:gs>
              <a:gs pos="100000">
                <a:schemeClr val="lt2">
                  <a:shade val="63000"/>
                  <a:satMod val="12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32262"/>
            <a:ext cx="9144000" cy="667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/>
            </a:lvl1pPr>
          </a:lstStyle>
          <a:p>
            <a:pPr marL="685800" indent="-685800" defTabSz="27305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Вислухати пропозиції кожного;</a:t>
            </a:r>
          </a:p>
          <a:p>
            <a:pPr marL="685800" indent="-685800" defTabSz="27305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Обговорити пропозиції;</a:t>
            </a:r>
          </a:p>
          <a:p>
            <a:pPr marL="685800" indent="-685800" defTabSz="27305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Обрати кращий варіант;</a:t>
            </a:r>
          </a:p>
          <a:p>
            <a:pPr marL="685800" indent="-685800" defTabSz="27305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Виконати проект;</a:t>
            </a:r>
          </a:p>
          <a:p>
            <a:pPr marL="685800" indent="-685800" defTabSz="27305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Підготувати презентацію</a:t>
            </a:r>
          </a:p>
          <a:p>
            <a:pPr marL="685800" indent="-685800" defTabSz="2730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uk-UA" sz="48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4" name="Picture 2" descr="http://images.easyfreeclipart.com/1582/smile-images-crazy-gallery-158257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17064" y="4954136"/>
            <a:ext cx="2396610" cy="15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2">
                  <a:tint val="93000"/>
                  <a:satMod val="150000"/>
                  <a:shade val="98000"/>
                  <a:lumMod val="102000"/>
                </a:schemeClr>
              </a:gs>
              <a:gs pos="81000">
                <a:schemeClr val="lt2">
                  <a:tint val="98000"/>
                  <a:satMod val="130000"/>
                  <a:shade val="90000"/>
                  <a:lumMod val="103000"/>
                  <a:alpha val="15000"/>
                </a:schemeClr>
              </a:gs>
              <a:gs pos="100000">
                <a:schemeClr val="lt2">
                  <a:shade val="63000"/>
                  <a:satMod val="12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32262"/>
            <a:ext cx="9144000" cy="739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/>
            </a:lvl1pPr>
          </a:lstStyle>
          <a:p>
            <a:pPr defTabSz="273050">
              <a:lnSpc>
                <a:spcPct val="114000"/>
              </a:lnSpc>
              <a:spcBef>
                <a:spcPct val="0"/>
              </a:spcBef>
            </a:pPr>
            <a:r>
              <a:rPr lang="uk-UA" sz="8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  </a:t>
            </a:r>
            <a:r>
              <a:rPr lang="uk-UA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ВИМОГИ ДО ПРЕЗЕНТАЦІЇ:</a:t>
            </a:r>
          </a:p>
          <a:p>
            <a:pPr defTabSz="273050">
              <a:lnSpc>
                <a:spcPct val="150000"/>
              </a:lnSpc>
              <a:spcBef>
                <a:spcPct val="0"/>
              </a:spcBef>
            </a:pPr>
            <a:r>
              <a:rPr lang="uk-UA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- у якому стилі виконано проект?</a:t>
            </a:r>
          </a:p>
          <a:p>
            <a:pPr marL="571500" indent="-571500" defTabSz="2730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uk-UA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які малі архітектурні форми використано?</a:t>
            </a:r>
          </a:p>
          <a:p>
            <a:pPr marL="571500" indent="-571500" defTabSz="27305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uk-UA" sz="36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я</a:t>
            </a:r>
            <a:r>
              <a:rPr lang="uk-UA" sz="36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кі дерева, квіти та кущі пропонуєте?</a:t>
            </a:r>
          </a:p>
          <a:p>
            <a:pPr marL="571500" indent="-571500" defTabSz="273050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uk-UA" sz="36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  <a:p>
            <a:pPr marL="685800" indent="-685800" algn="ctr" defTabSz="2730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uk-UA" sz="80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4" name="Picture 2" descr="http://images.easyfreeclipart.com/1582/smile-images-crazy-gallery-158257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56918" y="5179324"/>
            <a:ext cx="2249852" cy="16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2">
                  <a:tint val="93000"/>
                  <a:satMod val="150000"/>
                  <a:shade val="98000"/>
                  <a:lumMod val="102000"/>
                </a:schemeClr>
              </a:gs>
              <a:gs pos="81000">
                <a:schemeClr val="lt2">
                  <a:tint val="98000"/>
                  <a:satMod val="130000"/>
                  <a:shade val="90000"/>
                  <a:lumMod val="103000"/>
                  <a:alpha val="15000"/>
                </a:schemeClr>
              </a:gs>
              <a:gs pos="100000">
                <a:schemeClr val="lt2">
                  <a:shade val="63000"/>
                  <a:satMod val="12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22830" y="532262"/>
            <a:ext cx="8857397" cy="542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/>
            </a:lvl1pPr>
          </a:lstStyle>
          <a:p>
            <a:pPr algn="ctr" defTabSz="273050">
              <a:lnSpc>
                <a:spcPct val="90000"/>
              </a:lnSpc>
              <a:spcBef>
                <a:spcPct val="0"/>
              </a:spcBef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- відповідність </a:t>
            </a:r>
            <a: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темі – </a:t>
            </a:r>
            <a:endParaRPr lang="uk-UA" sz="48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  <a:p>
            <a:pPr algn="ctr" defTabSz="273050">
              <a:lnSpc>
                <a:spcPct val="90000"/>
              </a:lnSpc>
              <a:spcBef>
                <a:spcPct val="0"/>
              </a:spcBef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6 </a:t>
            </a:r>
            <a: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балів; </a:t>
            </a:r>
            <a:b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- командна робота </a:t>
            </a: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– </a:t>
            </a:r>
          </a:p>
          <a:p>
            <a:pPr algn="ctr" defTabSz="273050">
              <a:lnSpc>
                <a:spcPct val="90000"/>
              </a:lnSpc>
              <a:spcBef>
                <a:spcPct val="0"/>
              </a:spcBef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2 </a:t>
            </a:r>
            <a: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бали; </a:t>
            </a:r>
            <a:b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- естетичне оформлення </a:t>
            </a: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 </a:t>
            </a:r>
            <a: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– 2 бали; </a:t>
            </a:r>
            <a:b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</a:br>
            <a: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- захист проекту – </a:t>
            </a:r>
            <a:endParaRPr lang="uk-UA" sz="48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  <a:p>
            <a:pPr algn="ctr" defTabSz="273050">
              <a:lnSpc>
                <a:spcPct val="90000"/>
              </a:lnSpc>
              <a:spcBef>
                <a:spcPct val="0"/>
              </a:spcBef>
            </a:pPr>
            <a:r>
              <a:rPr lang="uk-UA" sz="4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2 </a:t>
            </a:r>
            <a:r>
              <a:rPr lang="uk-UA" sz="4800" b="1" dirty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бали. </a:t>
            </a:r>
            <a:endParaRPr lang="ru-RU" sz="48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2050" name="Picture 2" descr="http://images.easyfreeclipart.com/1582/smile-images-crazy-gallery-158257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1" y="5063318"/>
            <a:ext cx="2556383" cy="16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2">
                  <a:tint val="93000"/>
                  <a:satMod val="150000"/>
                  <a:shade val="98000"/>
                  <a:lumMod val="102000"/>
                </a:schemeClr>
              </a:gs>
              <a:gs pos="81000">
                <a:schemeClr val="lt2">
                  <a:tint val="98000"/>
                  <a:satMod val="130000"/>
                  <a:shade val="90000"/>
                  <a:lumMod val="103000"/>
                  <a:alpha val="15000"/>
                </a:schemeClr>
              </a:gs>
              <a:gs pos="100000">
                <a:schemeClr val="lt2">
                  <a:shade val="63000"/>
                  <a:satMod val="12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32262"/>
            <a:ext cx="9144000" cy="431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/>
            </a:lvl1pPr>
          </a:lstStyle>
          <a:p>
            <a:pPr algn="ctr" defTabSz="273050">
              <a:lnSpc>
                <a:spcPct val="114000"/>
              </a:lnSpc>
              <a:spcBef>
                <a:spcPct val="0"/>
              </a:spcBef>
            </a:pPr>
            <a:r>
              <a:rPr lang="uk-UA" sz="8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  </a:t>
            </a:r>
            <a:r>
              <a:rPr lang="uk-UA" sz="8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ЗАХИСТ</a:t>
            </a:r>
          </a:p>
          <a:p>
            <a:pPr algn="ctr" defTabSz="273050">
              <a:lnSpc>
                <a:spcPct val="114000"/>
              </a:lnSpc>
              <a:spcBef>
                <a:spcPct val="0"/>
              </a:spcBef>
            </a:pPr>
            <a:r>
              <a:rPr lang="uk-UA" sz="88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  <a:ea typeface="+mj-ea"/>
                <a:cs typeface="+mj-cs"/>
              </a:rPr>
              <a:t> ПРОЕКТУ</a:t>
            </a:r>
          </a:p>
          <a:p>
            <a:pPr marL="685800" indent="-685800" algn="ctr" defTabSz="273050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uk-UA" sz="8000" b="1" dirty="0" smtClean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  <a:ea typeface="+mj-ea"/>
              <a:cs typeface="+mj-cs"/>
            </a:endParaRPr>
          </a:p>
        </p:txBody>
      </p:sp>
      <p:pic>
        <p:nvPicPr>
          <p:cNvPr id="6146" name="Picture 2" descr="http://www.clipartbest.com/cliparts/Kij/e8X/Kije8X6y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597" y="3429000"/>
            <a:ext cx="3817724" cy="320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8490" y="13647"/>
            <a:ext cx="8069013" cy="2483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uk-UA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ПРИРОДНИЙ ЛАНДШАФТ створений самою природою </a:t>
            </a:r>
            <a:endParaRPr lang="uk-UA" sz="40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pic>
        <p:nvPicPr>
          <p:cNvPr id="1028" name="Picture 4" descr="https://www.1zoom.ru/big2/76/228871-sve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23" y="2238232"/>
            <a:ext cx="7764061" cy="436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2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8490" y="13647"/>
            <a:ext cx="8069013" cy="2483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uk-UA" sz="4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ШТУЧНИЙ ЛАНДШАФТ  організовує людина </a:t>
            </a:r>
            <a:endParaRPr lang="uk-UA" sz="40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2" y="2056275"/>
            <a:ext cx="7500588" cy="48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9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68490" y="13647"/>
            <a:ext cx="8069013" cy="24838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uk-UA" sz="6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Ландшафтний</a:t>
            </a:r>
            <a:r>
              <a:rPr lang="ru-RU" sz="6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 дизайн – </a:t>
            </a:r>
            <a:r>
              <a:rPr lang="uk-UA" sz="60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це організація місцевості</a:t>
            </a:r>
            <a:endParaRPr lang="uk-UA" sz="60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90" y="2183642"/>
            <a:ext cx="7956644" cy="42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lt2">
                  <a:tint val="93000"/>
                  <a:satMod val="150000"/>
                  <a:shade val="98000"/>
                  <a:lumMod val="102000"/>
                </a:schemeClr>
              </a:gs>
              <a:gs pos="81000">
                <a:schemeClr val="lt2">
                  <a:tint val="98000"/>
                  <a:satMod val="130000"/>
                  <a:shade val="90000"/>
                  <a:lumMod val="103000"/>
                  <a:alpha val="15000"/>
                </a:schemeClr>
              </a:gs>
              <a:gs pos="100000">
                <a:schemeClr val="lt2">
                  <a:shade val="63000"/>
                  <a:satMod val="120000"/>
                </a:schemeClr>
              </a:gs>
            </a:gsLst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68490" y="286602"/>
            <a:ext cx="8069013" cy="13784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uk-UA" sz="7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ОСНОВНІ ТИПИ </a:t>
            </a:r>
          </a:p>
          <a:p>
            <a:pPr algn="ctr">
              <a:lnSpc>
                <a:spcPct val="160000"/>
              </a:lnSpc>
            </a:pPr>
            <a:r>
              <a:rPr lang="uk-UA" sz="7200" b="1" dirty="0" smtClean="0">
                <a:ln/>
                <a:gradFill flip="none" rotWithShape="1">
                  <a:gsLst>
                    <a:gs pos="0">
                      <a:srgbClr val="FF0048"/>
                    </a:gs>
                    <a:gs pos="100000">
                      <a:srgbClr val="64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Rupster Script Free" panose="02000000000000000000" pitchFamily="2" charset="-52"/>
              </a:rPr>
              <a:t>ПАРКІВ</a:t>
            </a:r>
            <a:endParaRPr lang="uk-UA" sz="7200" b="1" dirty="0">
              <a:ln/>
              <a:gradFill flip="none" rotWithShape="1">
                <a:gsLst>
                  <a:gs pos="0">
                    <a:srgbClr val="FF0048"/>
                  </a:gs>
                  <a:gs pos="100000">
                    <a:srgbClr val="640000"/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Rupster Script Free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782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010150" y="3901088"/>
            <a:ext cx="3571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 i="1" dirty="0" smtClean="0">
                <a:solidFill>
                  <a:srgbClr val="9900CC"/>
                </a:solidFill>
              </a:rPr>
              <a:t>Терасний</a:t>
            </a:r>
            <a:endParaRPr lang="uk-UA" sz="4000" b="1" i="1" dirty="0">
              <a:solidFill>
                <a:srgbClr val="9900CC"/>
              </a:solidFill>
            </a:endParaRPr>
          </a:p>
          <a:p>
            <a:pPr algn="ctr" eaLnBrk="1" hangingPunct="1"/>
            <a:r>
              <a:rPr lang="uk-UA" sz="4000" b="1" i="1" dirty="0" smtClean="0">
                <a:solidFill>
                  <a:srgbClr val="9900CC"/>
                </a:solidFill>
              </a:rPr>
              <a:t>італійський стиль</a:t>
            </a:r>
            <a:endParaRPr lang="uk-UA" sz="4000" b="1" i="1" dirty="0">
              <a:solidFill>
                <a:srgbClr val="9900CC"/>
              </a:solidFill>
            </a:endParaRPr>
          </a:p>
        </p:txBody>
      </p:sp>
      <p:pic>
        <p:nvPicPr>
          <p:cNvPr id="4110" name="Picture 14" descr="итальян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171449"/>
            <a:ext cx="42830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jutnee.net/sites/default/files/u63/2010/12/italyanskiy_stil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81375"/>
            <a:ext cx="5010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dailymail.co.uk/i/pix/2011/08/08/article-2023813-0D5AAE7E00000578-105_1024x615_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101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5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3432258540_524d6e640a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90" y="115887"/>
            <a:ext cx="4462361" cy="306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807850" y="4169115"/>
            <a:ext cx="35718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i="1" dirty="0" smtClean="0">
                <a:solidFill>
                  <a:srgbClr val="9900CC"/>
                </a:solidFill>
              </a:rPr>
              <a:t>Регулярний</a:t>
            </a:r>
          </a:p>
          <a:p>
            <a:pPr algn="ctr" eaLnBrk="1" hangingPunct="1"/>
            <a:r>
              <a:rPr lang="uk-UA" sz="4000" i="1" dirty="0" smtClean="0">
                <a:solidFill>
                  <a:srgbClr val="9900CC"/>
                </a:solidFill>
              </a:rPr>
              <a:t>французький</a:t>
            </a:r>
            <a:r>
              <a:rPr lang="ru-RU" sz="4000" i="1" dirty="0" smtClean="0">
                <a:solidFill>
                  <a:srgbClr val="9900CC"/>
                </a:solidFill>
              </a:rPr>
              <a:t>  </a:t>
            </a:r>
            <a:r>
              <a:rPr lang="ru-RU" sz="4000" i="1" dirty="0">
                <a:solidFill>
                  <a:srgbClr val="9900CC"/>
                </a:solidFill>
              </a:rPr>
              <a:t>стиль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850" y="85862"/>
            <a:ext cx="4124547" cy="33714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89" y="3351238"/>
            <a:ext cx="4462361" cy="334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пейзаж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68" y="214495"/>
            <a:ext cx="4173405" cy="312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британский (пейзажный) сти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69" y="3433285"/>
            <a:ext cx="2978294" cy="323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12191" y="3433285"/>
            <a:ext cx="405017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4000" b="1" i="1" dirty="0" smtClean="0">
                <a:solidFill>
                  <a:srgbClr val="9900CC"/>
                </a:solidFill>
              </a:rPr>
              <a:t>Пейзажний</a:t>
            </a:r>
            <a:endParaRPr lang="ru-RU" sz="4000" i="1" dirty="0">
              <a:solidFill>
                <a:srgbClr val="9900CC"/>
              </a:solidFill>
            </a:endParaRPr>
          </a:p>
          <a:p>
            <a:pPr algn="ctr" eaLnBrk="1" hangingPunct="1"/>
            <a:r>
              <a:rPr lang="uk-UA" sz="4000" b="1" i="1" dirty="0" smtClean="0">
                <a:solidFill>
                  <a:srgbClr val="9900CC"/>
                </a:solidFill>
              </a:rPr>
              <a:t>англійський </a:t>
            </a:r>
            <a:r>
              <a:rPr lang="ru-RU" sz="4000" i="1" dirty="0" smtClean="0">
                <a:solidFill>
                  <a:srgbClr val="9900CC"/>
                </a:solidFill>
              </a:rPr>
              <a:t>стиль</a:t>
            </a:r>
          </a:p>
          <a:p>
            <a:pPr algn="ctr" eaLnBrk="1" hangingPunct="1"/>
            <a:endParaRPr lang="ru-RU" sz="4000" i="1" dirty="0" smtClean="0">
              <a:solidFill>
                <a:srgbClr val="9900CC"/>
              </a:solidFill>
            </a:endParaRPr>
          </a:p>
          <a:p>
            <a:pPr algn="ctr" eaLnBrk="1" hangingPunct="1"/>
            <a:endParaRPr lang="ru-RU" sz="4000" i="1" dirty="0">
              <a:solidFill>
                <a:srgbClr val="9900CC"/>
              </a:solidFill>
            </a:endParaRPr>
          </a:p>
        </p:txBody>
      </p:sp>
      <p:pic>
        <p:nvPicPr>
          <p:cNvPr id="4103" name="Picture 7" descr="NN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569" y="214494"/>
            <a:ext cx="4233922" cy="317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5463" y="5147372"/>
            <a:ext cx="5104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sz="4000" b="1" i="1" dirty="0" smtClean="0">
              <a:solidFill>
                <a:srgbClr val="9900CC"/>
              </a:solidFill>
            </a:endParaRPr>
          </a:p>
          <a:p>
            <a:pPr algn="ctr" eaLnBrk="1" hangingPunct="1"/>
            <a:r>
              <a:rPr lang="uk-UA" sz="4000" b="1" i="1" dirty="0" smtClean="0">
                <a:solidFill>
                  <a:srgbClr val="9900CC"/>
                </a:solidFill>
              </a:rPr>
              <a:t>«Уся земля – сад»</a:t>
            </a:r>
            <a:endParaRPr lang="uk-UA" sz="4000" b="1" i="1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rgbClr val="F2F2F2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203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Rupster Script Free</vt:lpstr>
      <vt:lpstr>Тема Office</vt:lpstr>
      <vt:lpstr>Ландшафтний дизайн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Вика</dc:creator>
  <cp:lastModifiedBy>Asus</cp:lastModifiedBy>
  <cp:revision>4</cp:revision>
  <dcterms:created xsi:type="dcterms:W3CDTF">2014-11-21T11:00:06Z</dcterms:created>
  <dcterms:modified xsi:type="dcterms:W3CDTF">2020-04-14T17:13:02Z</dcterms:modified>
</cp:coreProperties>
</file>