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43" r:id="rId3"/>
    <p:sldId id="1119" r:id="rId4"/>
    <p:sldId id="1141" r:id="rId5"/>
    <p:sldId id="1142" r:id="rId6"/>
    <p:sldId id="1140" r:id="rId7"/>
    <p:sldId id="1120" r:id="rId8"/>
    <p:sldId id="1144" r:id="rId9"/>
    <p:sldId id="364" r:id="rId10"/>
    <p:sldId id="304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b="0" i="1" dirty="0"/>
            <a:t>рядки,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b="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b="0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0" i="1" dirty="0"/>
            <a:t>стовпці,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b="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b="0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b="0" i="1" dirty="0">
              <a:solidFill>
                <a:srgbClr val="002060"/>
              </a:solidFill>
            </a:rPr>
            <a:t>клітинки.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b="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b="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b="0" i="1" dirty="0"/>
            <a:t>текст,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b="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b="0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0" i="1" dirty="0"/>
            <a:t>числа,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b="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b="0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b="0" i="1" dirty="0">
              <a:solidFill>
                <a:srgbClr val="002060"/>
              </a:solidFill>
            </a:rPr>
            <a:t>графічні об’єкти тощо.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b="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b="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3078922" y="-474025"/>
          <a:ext cx="3672614" cy="3672614"/>
        </a:xfrm>
        <a:prstGeom prst="blockArc">
          <a:avLst>
            <a:gd name="adj1" fmla="val 18900000"/>
            <a:gd name="adj2" fmla="val 2700000"/>
            <a:gd name="adj3" fmla="val 58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81736" y="272456"/>
          <a:ext cx="3340541" cy="5449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5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dirty="0"/>
            <a:t>рядки,</a:t>
          </a:r>
        </a:p>
      </dsp:txBody>
      <dsp:txXfrm>
        <a:off x="381736" y="272456"/>
        <a:ext cx="3340541" cy="544912"/>
      </dsp:txXfrm>
    </dsp:sp>
    <dsp:sp modelId="{27878C57-BBF6-4C22-88FA-1C3D4933722D}">
      <dsp:nvSpPr>
        <dsp:cNvPr id="0" name=""/>
        <dsp:cNvSpPr/>
      </dsp:nvSpPr>
      <dsp:spPr>
        <a:xfrm>
          <a:off x="41166" y="204342"/>
          <a:ext cx="681141" cy="681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579812" y="1089825"/>
          <a:ext cx="3142465" cy="54491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5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dirty="0"/>
            <a:t>стовпці,</a:t>
          </a:r>
        </a:p>
      </dsp:txBody>
      <dsp:txXfrm>
        <a:off x="579812" y="1089825"/>
        <a:ext cx="3142465" cy="544912"/>
      </dsp:txXfrm>
    </dsp:sp>
    <dsp:sp modelId="{E63EBB38-5984-4F74-98F1-254621592311}">
      <dsp:nvSpPr>
        <dsp:cNvPr id="0" name=""/>
        <dsp:cNvSpPr/>
      </dsp:nvSpPr>
      <dsp:spPr>
        <a:xfrm>
          <a:off x="239242" y="1021711"/>
          <a:ext cx="681141" cy="681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381736" y="1907194"/>
          <a:ext cx="3340541" cy="5449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5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dirty="0">
              <a:solidFill>
                <a:srgbClr val="002060"/>
              </a:solidFill>
            </a:rPr>
            <a:t>клітинки.</a:t>
          </a:r>
        </a:p>
      </dsp:txBody>
      <dsp:txXfrm>
        <a:off x="381736" y="1907194"/>
        <a:ext cx="3340541" cy="544912"/>
      </dsp:txXfrm>
    </dsp:sp>
    <dsp:sp modelId="{D13D7DA6-9D1E-4150-A6AE-C6ABC36166D5}">
      <dsp:nvSpPr>
        <dsp:cNvPr id="0" name=""/>
        <dsp:cNvSpPr/>
      </dsp:nvSpPr>
      <dsp:spPr>
        <a:xfrm>
          <a:off x="41166" y="1839080"/>
          <a:ext cx="681141" cy="681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666515" y="-715381"/>
          <a:ext cx="5558560" cy="5558560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73707" y="412779"/>
          <a:ext cx="6508654" cy="8255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5288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0" i="1" kern="1200" dirty="0"/>
            <a:t>текст,</a:t>
          </a:r>
        </a:p>
      </dsp:txBody>
      <dsp:txXfrm>
        <a:off x="573707" y="412779"/>
        <a:ext cx="6508654" cy="825559"/>
      </dsp:txXfrm>
    </dsp:sp>
    <dsp:sp modelId="{27878C57-BBF6-4C22-88FA-1C3D4933722D}">
      <dsp:nvSpPr>
        <dsp:cNvPr id="0" name=""/>
        <dsp:cNvSpPr/>
      </dsp:nvSpPr>
      <dsp:spPr>
        <a:xfrm>
          <a:off x="57733" y="309584"/>
          <a:ext cx="1031949" cy="1031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73798" y="1651119"/>
          <a:ext cx="6208563" cy="82555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5288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0" i="1" kern="1200" dirty="0"/>
            <a:t>числа,</a:t>
          </a:r>
        </a:p>
      </dsp:txBody>
      <dsp:txXfrm>
        <a:off x="873798" y="1651119"/>
        <a:ext cx="6208563" cy="825559"/>
      </dsp:txXfrm>
    </dsp:sp>
    <dsp:sp modelId="{E63EBB38-5984-4F74-98F1-254621592311}">
      <dsp:nvSpPr>
        <dsp:cNvPr id="0" name=""/>
        <dsp:cNvSpPr/>
      </dsp:nvSpPr>
      <dsp:spPr>
        <a:xfrm>
          <a:off x="357823" y="1547924"/>
          <a:ext cx="1031949" cy="1031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573707" y="2889458"/>
          <a:ext cx="6508654" cy="8255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5288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0" i="1" kern="1200" dirty="0">
              <a:solidFill>
                <a:srgbClr val="002060"/>
              </a:solidFill>
            </a:rPr>
            <a:t>графічні об’єкти тощо.</a:t>
          </a:r>
        </a:p>
      </dsp:txBody>
      <dsp:txXfrm>
        <a:off x="573707" y="2889458"/>
        <a:ext cx="6508654" cy="825559"/>
      </dsp:txXfrm>
    </dsp:sp>
    <dsp:sp modelId="{D13D7DA6-9D1E-4150-A6AE-C6ABC36166D5}">
      <dsp:nvSpPr>
        <dsp:cNvPr id="0" name=""/>
        <dsp:cNvSpPr/>
      </dsp:nvSpPr>
      <dsp:spPr>
        <a:xfrm>
          <a:off x="57733" y="2786263"/>
          <a:ext cx="1031949" cy="1031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7"/>
          <a:stretch/>
        </p:blipFill>
        <p:spPr>
          <a:xfrm>
            <a:off x="-2268" y="0"/>
            <a:ext cx="4747751" cy="508251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7" name="Freeform 21" descr="2"/>
          <p:cNvSpPr>
            <a:spLocks/>
          </p:cNvSpPr>
          <p:nvPr userDrawn="1"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35406" y="254698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18"/>
          <p:cNvSpPr>
            <a:spLocks noChangeArrowheads="1"/>
          </p:cNvSpPr>
          <p:nvPr userDrawn="1"/>
        </p:nvSpPr>
        <p:spPr bwMode="gray">
          <a:xfrm>
            <a:off x="10790808" y="1341444"/>
            <a:ext cx="1162050" cy="360362"/>
          </a:xfrm>
          <a:prstGeom prst="ellipse">
            <a:avLst/>
          </a:prstGeom>
          <a:gradFill rotWithShape="1">
            <a:gsLst>
              <a:gs pos="0">
                <a:srgbClr val="19426B"/>
              </a:gs>
              <a:gs pos="100000">
                <a:srgbClr val="19426B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9"/>
          <p:cNvSpPr>
            <a:spLocks noChangeArrowheads="1"/>
          </p:cNvSpPr>
          <p:nvPr userDrawn="1"/>
        </p:nvSpPr>
        <p:spPr bwMode="gray">
          <a:xfrm>
            <a:off x="10287570" y="188919"/>
            <a:ext cx="1479550" cy="14462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63500" dir="2212194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Freeform 20" descr="4"/>
          <p:cNvSpPr>
            <a:spLocks/>
          </p:cNvSpPr>
          <p:nvPr userDrawn="1"/>
        </p:nvSpPr>
        <p:spPr bwMode="gray">
          <a:xfrm>
            <a:off x="11038458" y="446094"/>
            <a:ext cx="676275" cy="933450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1"/>
          <p:cNvSpPr>
            <a:spLocks/>
          </p:cNvSpPr>
          <p:nvPr userDrawn="1"/>
        </p:nvSpPr>
        <p:spPr bwMode="gray">
          <a:xfrm>
            <a:off x="10565383" y="228606"/>
            <a:ext cx="908050" cy="660400"/>
          </a:xfrm>
          <a:custGeom>
            <a:avLst/>
            <a:gdLst>
              <a:gd name="T0" fmla="*/ 905 w 1810"/>
              <a:gd name="T1" fmla="*/ 1388 h 1388"/>
              <a:gd name="T2" fmla="*/ 1810 w 1810"/>
              <a:gd name="T3" fmla="*/ 408 h 1388"/>
              <a:gd name="T4" fmla="*/ 874 w 1810"/>
              <a:gd name="T5" fmla="*/ 40 h 1388"/>
              <a:gd name="T6" fmla="*/ 0 w 1810"/>
              <a:gd name="T7" fmla="*/ 409 h 1388"/>
              <a:gd name="T8" fmla="*/ 905 w 1810"/>
              <a:gd name="T9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88">
                <a:moveTo>
                  <a:pt x="905" y="1388"/>
                </a:moveTo>
                <a:lnTo>
                  <a:pt x="1810" y="408"/>
                </a:lnTo>
                <a:cubicBezTo>
                  <a:pt x="1612" y="189"/>
                  <a:pt x="1272" y="0"/>
                  <a:pt x="874" y="40"/>
                </a:cubicBezTo>
                <a:cubicBezTo>
                  <a:pt x="541" y="52"/>
                  <a:pt x="252" y="162"/>
                  <a:pt x="0" y="409"/>
                </a:cubicBezTo>
                <a:lnTo>
                  <a:pt x="905" y="1388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Freeform 23" descr="55282"/>
          <p:cNvSpPr>
            <a:spLocks/>
          </p:cNvSpPr>
          <p:nvPr userDrawn="1"/>
        </p:nvSpPr>
        <p:spPr bwMode="gray">
          <a:xfrm>
            <a:off x="10551095" y="928694"/>
            <a:ext cx="936625" cy="66357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22" descr="2"/>
          <p:cNvSpPr>
            <a:spLocks/>
          </p:cNvSpPr>
          <p:nvPr userDrawn="1"/>
        </p:nvSpPr>
        <p:spPr bwMode="gray">
          <a:xfrm>
            <a:off x="10324082" y="445121"/>
            <a:ext cx="665163" cy="908050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 userDrawn="1"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6" name="Oval 24"/>
          <p:cNvSpPr>
            <a:spLocks noChangeArrowheads="1"/>
          </p:cNvSpPr>
          <p:nvPr userDrawn="1"/>
        </p:nvSpPr>
        <p:spPr bwMode="gray">
          <a:xfrm>
            <a:off x="10779695" y="695331"/>
            <a:ext cx="522288" cy="4968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779188" y="54397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7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70646"/>
            <a:ext cx="7137066" cy="1801607"/>
          </a:xfrm>
        </p:spPr>
        <p:txBody>
          <a:bodyPr>
            <a:noAutofit/>
          </a:bodyPr>
          <a:lstStyle/>
          <a:p>
            <a:r>
              <a:rPr lang="uk-UA" dirty="0" smtClean="0"/>
              <a:t>Доповнення текстів </a:t>
            </a:r>
            <a:r>
              <a:rPr lang="uk-UA" smtClean="0"/>
              <a:t>зображенням.</a:t>
            </a:r>
            <a:br>
              <a:rPr lang="uk-UA" smtClean="0"/>
            </a:br>
            <a:r>
              <a:rPr lang="uk-UA" smtClean="0"/>
              <a:t>Таблиці </a:t>
            </a:r>
            <a:r>
              <a:rPr lang="uk-UA" dirty="0"/>
              <a:t>в тексті: орієнтування в клітинках</a:t>
            </a:r>
            <a:r>
              <a:rPr lang="uk-UA" dirty="0" smtClean="0"/>
              <a:t>..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pic>
        <p:nvPicPr>
          <p:cNvPr id="7" name="Picture 4" descr="15, word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218284" y="3700400"/>
            <a:ext cx="2334954" cy="22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cument, excel, spreadsheet, tab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97" y="3550965"/>
            <a:ext cx="2616591" cy="26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pic>
        <p:nvPicPr>
          <p:cNvPr id="7" name="Picture 4" descr="15, word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218284" y="3700400"/>
            <a:ext cx="2334954" cy="22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cument, excel, spreadsheet, tab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97" y="3550965"/>
            <a:ext cx="2616591" cy="26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</a:t>
            </a:r>
            <a:r>
              <a:rPr lang="uk-UA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20" y="1070948"/>
            <a:ext cx="4694912" cy="567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607" y="1579806"/>
            <a:ext cx="6304767" cy="48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42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Таблиці в тексті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7406030" cy="230832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4800" b="1" i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полегшення сприйняття інформації </a:t>
            </a:r>
            <a:r>
              <a:rPr lang="uk-UA" sz="4800" b="1" i="1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</a:t>
            </a:r>
            <a:r>
              <a:rPr lang="ru-RU" sz="4800" b="1" i="1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истовують</a:t>
            </a:r>
            <a:r>
              <a:rPr lang="uk-UA" sz="4800" b="1" i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b="1" i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uk-UA" sz="48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https://c.s-microsoft.com/tr-tr/CMSImages/Hero_Excel_1079x487.jpg?version=2e37f27f-e1cd-0947-c161-0a44e9eb87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6" r="3976"/>
          <a:stretch/>
        </p:blipFill>
        <p:spPr bwMode="auto">
          <a:xfrm>
            <a:off x="7478038" y="1590804"/>
            <a:ext cx="4563648" cy="502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tatic1.squarespace.com/static/55ad5d24e4b04e07aa7d052a/t/56db4132555986f25c6b79f4/1457209839394/adv-ms-excel-2013-banner.jpg?format=1500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8" r="5514" b="24205"/>
          <a:stretch/>
        </p:blipFill>
        <p:spPr bwMode="auto">
          <a:xfrm>
            <a:off x="1011460" y="3671310"/>
            <a:ext cx="5527125" cy="286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8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131" y="0"/>
            <a:ext cx="9053954" cy="1152721"/>
          </a:xfrm>
        </p:spPr>
        <p:txBody>
          <a:bodyPr>
            <a:noAutofit/>
          </a:bodyPr>
          <a:lstStyle/>
          <a:p>
            <a:pPr algn="ctr"/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99" y="1565754"/>
            <a:ext cx="2229372" cy="266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409" y="1528176"/>
            <a:ext cx="238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039" y="1565754"/>
            <a:ext cx="238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34" y="1565754"/>
            <a:ext cx="238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ÑÐµÐ±ÑÑÑ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23" y="1528176"/>
            <a:ext cx="2592888" cy="25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ÑÐµÐ±ÑÑÑ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1" y="1565754"/>
            <a:ext cx="2517732" cy="251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986263"/>
              </p:ext>
            </p:extLst>
          </p:nvPr>
        </p:nvGraphicFramePr>
        <p:xfrm>
          <a:off x="1565753" y="5160723"/>
          <a:ext cx="847544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7251"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chemeClr val="tx1"/>
                          </a:solidFill>
                        </a:rPr>
                        <a:t>рядок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6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822" y="149986"/>
            <a:ext cx="9310242" cy="76441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0" y="1599677"/>
            <a:ext cx="2684223" cy="268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ÑÐµÐ±ÑÑ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04" y="1804790"/>
            <a:ext cx="2540174" cy="25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67" y="1744921"/>
            <a:ext cx="2357828" cy="2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50" y="1392101"/>
            <a:ext cx="238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566" y="1392101"/>
            <a:ext cx="238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ÑÐµÐ±ÑÑÑ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29" y="2068816"/>
            <a:ext cx="2215084" cy="22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ÑÐµÐ±ÑÑÑ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296" y="2047221"/>
            <a:ext cx="2055312" cy="205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005155"/>
              </p:ext>
            </p:extLst>
          </p:nvPr>
        </p:nvGraphicFramePr>
        <p:xfrm>
          <a:off x="6734827" y="3419606"/>
          <a:ext cx="1377864" cy="330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6872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стовпець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vert="wordArtVert"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92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Таблиці та їх 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7910849" cy="3046988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складається зі </a:t>
            </a:r>
            <a:r>
              <a:rPr lang="uk-UA" sz="4800" b="1" i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стовпців</a:t>
            </a:r>
            <a:r>
              <a:rPr lang="uk-UA" sz="48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4800" b="1" i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рядків</a:t>
            </a:r>
            <a:r>
              <a:rPr lang="uk-UA" sz="48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перетині яких знаходяться </a:t>
            </a:r>
            <a:r>
              <a:rPr lang="uk-UA" sz="4800" b="1" i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uk-UA" sz="48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 descr="cell, tab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0" y="1196763"/>
            <a:ext cx="3585198" cy="268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/>
          </p:nvPr>
        </p:nvGraphicFramePr>
        <p:xfrm>
          <a:off x="8261520" y="4049486"/>
          <a:ext cx="3756310" cy="2724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18248" y="4534604"/>
            <a:ext cx="3843272" cy="175432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 таблиці</a:t>
            </a:r>
          </a:p>
        </p:txBody>
      </p:sp>
      <p:pic>
        <p:nvPicPr>
          <p:cNvPr id="11" name="Picture 2" descr="ordering, tabl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29" y="424375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7" grpId="0" uiExpand="1">
        <p:bldSub>
          <a:bldDgm bld="one"/>
        </p:bldSub>
      </p:bldGraphic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7" y="1196763"/>
            <a:ext cx="8911527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Таблиця в текстовому документі являє собою сукупність клітинок, які можуть містити:</a:t>
            </a: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4806872" y="2730202"/>
          <a:ext cx="7138556" cy="4127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009" y="2714706"/>
            <a:ext cx="4407002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Створити таблицю можна кількома способами. </a:t>
            </a:r>
          </a:p>
        </p:txBody>
      </p:sp>
      <p:pic>
        <p:nvPicPr>
          <p:cNvPr id="12290" name="Picture 2" descr="ordering, tabl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66" y="4679034"/>
            <a:ext cx="1808256" cy="18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ell, tabl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956" y="1196764"/>
            <a:ext cx="2398472" cy="179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Фізкультхвилинка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5" y="1626296"/>
            <a:ext cx="11010378" cy="492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65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009937" y="1371103"/>
            <a:ext cx="9053954" cy="18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ru-RU" sz="8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8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8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чи ні</a:t>
            </a:r>
            <a:r>
              <a:rPr lang="en-US" sz="8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8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27" y="3106455"/>
            <a:ext cx="6013142" cy="328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79249</TotalTime>
  <Words>99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Verdana</vt:lpstr>
      <vt:lpstr>Wingdings</vt:lpstr>
      <vt:lpstr>Тема Office</vt:lpstr>
      <vt:lpstr>Доповнення текстів зображенням. Таблиці в тексті: орієнтування в клітинках..</vt:lpstr>
      <vt:lpstr>Таблиці</vt:lpstr>
      <vt:lpstr>Таблиці в тексті</vt:lpstr>
      <vt:lpstr>Ребус</vt:lpstr>
      <vt:lpstr>Ребус</vt:lpstr>
      <vt:lpstr>Таблиці та їх властивості</vt:lpstr>
      <vt:lpstr>Створення таблиці</vt:lpstr>
      <vt:lpstr>Фізкультхвилинка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Asus</cp:lastModifiedBy>
  <cp:revision>1024</cp:revision>
  <dcterms:created xsi:type="dcterms:W3CDTF">2016-06-06T19:48:43Z</dcterms:created>
  <dcterms:modified xsi:type="dcterms:W3CDTF">2020-04-14T18:10:05Z</dcterms:modified>
</cp:coreProperties>
</file>