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62" r:id="rId3"/>
    <p:sldId id="263" r:id="rId4"/>
    <p:sldId id="264" r:id="rId5"/>
    <p:sldId id="266" r:id="rId6"/>
    <p:sldId id="274" r:id="rId7"/>
    <p:sldId id="275" r:id="rId8"/>
    <p:sldId id="276" r:id="rId9"/>
    <p:sldId id="271" r:id="rId10"/>
    <p:sldId id="267" r:id="rId11"/>
    <p:sldId id="268" r:id="rId12"/>
    <p:sldId id="270" r:id="rId13"/>
    <p:sldId id="27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7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9D8C9-0BBA-4A0A-B3E8-2532C0223981}" type="datetimeFigureOut">
              <a:rPr lang="uk-UA" smtClean="0"/>
              <a:t>28.02.2018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3698B-F0AA-4EF1-AD52-46C41655EE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475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3698B-F0AA-4EF1-AD52-46C41655EE1D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417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9123E-751E-49D8-AE28-ABEE62A7EB1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2AC40-E2F2-4252-82A9-982F4A4E49CC}" type="slidenum">
              <a:rPr lang="fr-CA" altLang="ru-RU"/>
              <a:pPr/>
              <a:t>‹#›</a:t>
            </a:fld>
            <a:endParaRPr lang="fr-CA" altLang="ru-RU"/>
          </a:p>
        </p:txBody>
      </p:sp>
    </p:spTree>
    <p:extLst>
      <p:ext uri="{BB962C8B-B14F-4D97-AF65-F5344CB8AC3E}">
        <p14:creationId xmlns:p14="http://schemas.microsoft.com/office/powerpoint/2010/main" val="4083595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BEFBC-F72B-401F-A8B9-7F80F0BA63A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C3433-5C69-4137-B395-FF73605D6E13}" type="slidenum">
              <a:rPr lang="fr-CA" altLang="ru-RU"/>
              <a:pPr/>
              <a:t>‹#›</a:t>
            </a:fld>
            <a:endParaRPr lang="fr-CA" altLang="ru-RU"/>
          </a:p>
        </p:txBody>
      </p:sp>
    </p:spTree>
    <p:extLst>
      <p:ext uri="{BB962C8B-B14F-4D97-AF65-F5344CB8AC3E}">
        <p14:creationId xmlns:p14="http://schemas.microsoft.com/office/powerpoint/2010/main" val="1008396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A6DFA-B598-436D-929E-F25E35CDA47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8C7BC-D60C-4DF7-8CE3-949806A9F820}" type="slidenum">
              <a:rPr lang="fr-CA" altLang="ru-RU"/>
              <a:pPr/>
              <a:t>‹#›</a:t>
            </a:fld>
            <a:endParaRPr lang="fr-CA" altLang="ru-RU"/>
          </a:p>
        </p:txBody>
      </p:sp>
    </p:spTree>
    <p:extLst>
      <p:ext uri="{BB962C8B-B14F-4D97-AF65-F5344CB8AC3E}">
        <p14:creationId xmlns:p14="http://schemas.microsoft.com/office/powerpoint/2010/main" val="293476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0631D-5435-4F06-A74A-3056619CD3F5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30484-B9F1-4425-9B77-5DECD9EAC70A}" type="slidenum">
              <a:rPr lang="fr-CA" altLang="ru-RU"/>
              <a:pPr/>
              <a:t>‹#›</a:t>
            </a:fld>
            <a:endParaRPr lang="fr-CA" altLang="ru-RU"/>
          </a:p>
        </p:txBody>
      </p:sp>
    </p:spTree>
    <p:extLst>
      <p:ext uri="{BB962C8B-B14F-4D97-AF65-F5344CB8AC3E}">
        <p14:creationId xmlns:p14="http://schemas.microsoft.com/office/powerpoint/2010/main" val="93286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D5BE3-2E8A-4E9F-B7B4-5BEF3E8A255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16BC9-5AF1-47BE-BCBF-2D0B83D30FDB}" type="slidenum">
              <a:rPr lang="fr-CA" altLang="ru-RU"/>
              <a:pPr/>
              <a:t>‹#›</a:t>
            </a:fld>
            <a:endParaRPr lang="fr-CA" altLang="ru-RU"/>
          </a:p>
        </p:txBody>
      </p:sp>
    </p:spTree>
    <p:extLst>
      <p:ext uri="{BB962C8B-B14F-4D97-AF65-F5344CB8AC3E}">
        <p14:creationId xmlns:p14="http://schemas.microsoft.com/office/powerpoint/2010/main" val="2557064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BB84C-4EED-4104-93DB-5EC20228479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946C4-51A0-407C-A161-414F1F569B5B}" type="slidenum">
              <a:rPr lang="fr-CA" altLang="ru-RU"/>
              <a:pPr/>
              <a:t>‹#›</a:t>
            </a:fld>
            <a:endParaRPr lang="fr-CA" altLang="ru-RU"/>
          </a:p>
        </p:txBody>
      </p:sp>
    </p:spTree>
    <p:extLst>
      <p:ext uri="{BB962C8B-B14F-4D97-AF65-F5344CB8AC3E}">
        <p14:creationId xmlns:p14="http://schemas.microsoft.com/office/powerpoint/2010/main" val="141855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9083B-48B0-4F34-BEC6-B0A038EE293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3C578-F0FA-4602-8ECD-A298CFAF05E7}" type="slidenum">
              <a:rPr lang="fr-CA" altLang="ru-RU"/>
              <a:pPr/>
              <a:t>‹#›</a:t>
            </a:fld>
            <a:endParaRPr lang="fr-CA" altLang="ru-RU"/>
          </a:p>
        </p:txBody>
      </p:sp>
    </p:spTree>
    <p:extLst>
      <p:ext uri="{BB962C8B-B14F-4D97-AF65-F5344CB8AC3E}">
        <p14:creationId xmlns:p14="http://schemas.microsoft.com/office/powerpoint/2010/main" val="3902801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D8FC-F58F-459B-A151-A6C5A927F15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36451-AE69-4326-B787-1A269CBBD31E}" type="slidenum">
              <a:rPr lang="fr-CA" altLang="ru-RU"/>
              <a:pPr/>
              <a:t>‹#›</a:t>
            </a:fld>
            <a:endParaRPr lang="fr-CA" altLang="ru-RU"/>
          </a:p>
        </p:txBody>
      </p:sp>
    </p:spTree>
    <p:extLst>
      <p:ext uri="{BB962C8B-B14F-4D97-AF65-F5344CB8AC3E}">
        <p14:creationId xmlns:p14="http://schemas.microsoft.com/office/powerpoint/2010/main" val="1088992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4B6D2-AE45-4156-9A5C-00AE8F025C7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0931A-DCE0-4C98-92E3-4630D545C836}" type="slidenum">
              <a:rPr lang="fr-CA" altLang="ru-RU"/>
              <a:pPr/>
              <a:t>‹#›</a:t>
            </a:fld>
            <a:endParaRPr lang="fr-CA" altLang="ru-RU"/>
          </a:p>
        </p:txBody>
      </p:sp>
    </p:spTree>
    <p:extLst>
      <p:ext uri="{BB962C8B-B14F-4D97-AF65-F5344CB8AC3E}">
        <p14:creationId xmlns:p14="http://schemas.microsoft.com/office/powerpoint/2010/main" val="131359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BF045-BB96-43FB-B594-CC65CD8A826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B58A6-5547-44E9-ACC9-12251821BAF3}" type="slidenum">
              <a:rPr lang="fr-CA" altLang="ru-RU"/>
              <a:pPr/>
              <a:t>‹#›</a:t>
            </a:fld>
            <a:endParaRPr lang="fr-CA" altLang="ru-RU"/>
          </a:p>
        </p:txBody>
      </p:sp>
    </p:spTree>
    <p:extLst>
      <p:ext uri="{BB962C8B-B14F-4D97-AF65-F5344CB8AC3E}">
        <p14:creationId xmlns:p14="http://schemas.microsoft.com/office/powerpoint/2010/main" val="2787979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66709-64C8-4C57-A3B7-19E036E46AE5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AD95F-A501-4329-B139-60656F0BE6F0}" type="slidenum">
              <a:rPr lang="fr-CA" altLang="ru-RU"/>
              <a:pPr/>
              <a:t>‹#›</a:t>
            </a:fld>
            <a:endParaRPr lang="fr-CA" altLang="ru-RU"/>
          </a:p>
        </p:txBody>
      </p:sp>
    </p:spTree>
    <p:extLst>
      <p:ext uri="{BB962C8B-B14F-4D97-AF65-F5344CB8AC3E}">
        <p14:creationId xmlns:p14="http://schemas.microsoft.com/office/powerpoint/2010/main" val="625774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 style du titre</a:t>
            </a:r>
            <a:endParaRPr lang="fr-CA" altLang="ru-RU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les styles du texte du masque</a:t>
            </a:r>
          </a:p>
          <a:p>
            <a:pPr lvl="1"/>
            <a:r>
              <a:rPr lang="fr-FR" altLang="ru-RU" smtClean="0"/>
              <a:t>Deuxième niveau</a:t>
            </a:r>
          </a:p>
          <a:p>
            <a:pPr lvl="2"/>
            <a:r>
              <a:rPr lang="fr-FR" altLang="ru-RU" smtClean="0"/>
              <a:t>Troisième niveau</a:t>
            </a:r>
          </a:p>
          <a:p>
            <a:pPr lvl="3"/>
            <a:r>
              <a:rPr lang="fr-FR" altLang="ru-RU" smtClean="0"/>
              <a:t>Quatrième niveau</a:t>
            </a:r>
          </a:p>
          <a:p>
            <a:pPr lvl="4"/>
            <a:r>
              <a:rPr lang="fr-FR" altLang="ru-RU" smtClean="0"/>
              <a:t>Cinquième niveau</a:t>
            </a:r>
            <a:endParaRPr lang="fr-CA" altLang="ru-RU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01B804-64E2-4D65-843A-0C618DD5239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8B3D31-915F-469C-9975-FF469AF1DD12}" type="slidenum">
              <a:rPr lang="fr-CA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CA" altLang="ru-RU"/>
          </a:p>
        </p:txBody>
      </p:sp>
    </p:spTree>
    <p:extLst>
      <p:ext uri="{BB962C8B-B14F-4D97-AF65-F5344CB8AC3E}">
        <p14:creationId xmlns:p14="http://schemas.microsoft.com/office/powerpoint/2010/main" val="36186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4695887" y="527955"/>
            <a:ext cx="4448114" cy="2901045"/>
          </a:xfrm>
        </p:spPr>
        <p:txBody>
          <a:bodyPr/>
          <a:lstStyle/>
          <a:p>
            <a:r>
              <a:rPr lang="ru-RU" altLang="ru-RU" sz="3600" dirty="0">
                <a:solidFill>
                  <a:srgbClr val="265F00"/>
                </a:solidFill>
                <a:latin typeface="Georgia" panose="02040502050405020303" pitchFamily="18" charset="0"/>
              </a:rPr>
              <a:t>Стиль — </a:t>
            </a:r>
            <a:r>
              <a:rPr lang="ru-RU" altLang="ru-RU" sz="3600" dirty="0" err="1">
                <a:solidFill>
                  <a:srgbClr val="265F00"/>
                </a:solidFill>
                <a:latin typeface="Georgia" panose="02040502050405020303" pitchFamily="18" charset="0"/>
              </a:rPr>
              <a:t>забаганка</a:t>
            </a:r>
            <a:r>
              <a:rPr lang="ru-RU" altLang="ru-RU" sz="3600" dirty="0">
                <a:solidFill>
                  <a:srgbClr val="265F00"/>
                </a:solidFill>
                <a:latin typeface="Georgia" panose="02040502050405020303" pitchFamily="18" charset="0"/>
              </a:rPr>
              <a:t> дизайнера </a:t>
            </a:r>
            <a:r>
              <a:rPr lang="ru-RU" altLang="ru-RU" sz="3600" dirty="0" err="1">
                <a:solidFill>
                  <a:srgbClr val="265F00"/>
                </a:solidFill>
                <a:latin typeface="Georgia" panose="02040502050405020303" pitchFamily="18" charset="0"/>
              </a:rPr>
              <a:t>чи</a:t>
            </a:r>
            <a:r>
              <a:rPr lang="ru-RU" altLang="ru-RU" sz="3600" dirty="0">
                <a:solidFill>
                  <a:srgbClr val="265F00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3600" dirty="0" err="1">
                <a:solidFill>
                  <a:srgbClr val="265F00"/>
                </a:solidFill>
                <a:latin typeface="Georgia" panose="02040502050405020303" pitchFamily="18" charset="0"/>
              </a:rPr>
              <a:t>поклик</a:t>
            </a:r>
            <a:r>
              <a:rPr lang="ru-RU" altLang="ru-RU" sz="3600" dirty="0">
                <a:solidFill>
                  <a:srgbClr val="265F00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3600" dirty="0" err="1">
                <a:solidFill>
                  <a:srgbClr val="265F00"/>
                </a:solidFill>
                <a:latin typeface="Georgia" panose="02040502050405020303" pitchFamily="18" charset="0"/>
              </a:rPr>
              <a:t>душі</a:t>
            </a:r>
            <a:r>
              <a:rPr lang="ru-RU" altLang="ru-RU" sz="3600" dirty="0">
                <a:solidFill>
                  <a:srgbClr val="265F00"/>
                </a:solidFill>
                <a:latin typeface="Georgia" panose="02040502050405020303" pitchFamily="18" charset="0"/>
              </a:rPr>
              <a:t>?</a:t>
            </a:r>
            <a:endParaRPr lang="fr-CA" altLang="ru-RU" sz="3600" dirty="0">
              <a:solidFill>
                <a:srgbClr val="265F00"/>
              </a:solidFill>
              <a:latin typeface="Georgia" panose="02040502050405020303" pitchFamily="18" charset="0"/>
            </a:endParaRP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4840258" y="3429000"/>
            <a:ext cx="4159371" cy="2198787"/>
          </a:xfrm>
        </p:spPr>
        <p:txBody>
          <a:bodyPr/>
          <a:lstStyle/>
          <a:p>
            <a:r>
              <a:rPr lang="ru-RU" altLang="ru-RU" sz="2400" dirty="0" err="1" smtClean="0">
                <a:solidFill>
                  <a:srgbClr val="265F00"/>
                </a:solidFill>
                <a:latin typeface="Georgia" panose="02040502050405020303" pitchFamily="18" charset="0"/>
              </a:rPr>
              <a:t>виконання</a:t>
            </a:r>
            <a:r>
              <a:rPr lang="ru-RU" altLang="ru-RU" sz="2400" dirty="0" smtClean="0">
                <a:solidFill>
                  <a:srgbClr val="265F00"/>
                </a:solidFill>
                <a:latin typeface="Georgia" panose="02040502050405020303" pitchFamily="18" charset="0"/>
              </a:rPr>
              <a:t> дизайн-проекту </a:t>
            </a:r>
            <a:r>
              <a:rPr lang="ru-RU" altLang="ru-RU" sz="2400" b="1" dirty="0">
                <a:solidFill>
                  <a:srgbClr val="265F00"/>
                </a:solidFill>
                <a:latin typeface="Georgia" panose="02040502050405020303" pitchFamily="18" charset="0"/>
              </a:rPr>
              <a:t>«</a:t>
            </a:r>
            <a:r>
              <a:rPr lang="ru-RU" altLang="ru-RU" sz="2400" b="1" dirty="0" err="1">
                <a:solidFill>
                  <a:srgbClr val="265F00"/>
                </a:solidFill>
                <a:latin typeface="Georgia" panose="02040502050405020303" pitchFamily="18" charset="0"/>
              </a:rPr>
              <a:t>Традиційні</a:t>
            </a:r>
            <a:r>
              <a:rPr lang="ru-RU" altLang="ru-RU" sz="2400" b="1" dirty="0">
                <a:solidFill>
                  <a:srgbClr val="265F00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2400" b="1" dirty="0" err="1">
                <a:solidFill>
                  <a:srgbClr val="265F00"/>
                </a:solidFill>
                <a:latin typeface="Georgia" panose="02040502050405020303" pitchFamily="18" charset="0"/>
              </a:rPr>
              <a:t>українські</a:t>
            </a:r>
            <a:r>
              <a:rPr lang="ru-RU" altLang="ru-RU" sz="2400" b="1" dirty="0">
                <a:solidFill>
                  <a:srgbClr val="265F00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2400" b="1" dirty="0" err="1">
                <a:solidFill>
                  <a:srgbClr val="265F00"/>
                </a:solidFill>
                <a:latin typeface="Georgia" panose="02040502050405020303" pitchFamily="18" charset="0"/>
              </a:rPr>
              <a:t>народні</a:t>
            </a:r>
            <a:r>
              <a:rPr lang="ru-RU" altLang="ru-RU" sz="2400" b="1" dirty="0">
                <a:solidFill>
                  <a:srgbClr val="265F00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2400" b="1" dirty="0" err="1">
                <a:solidFill>
                  <a:srgbClr val="265F00"/>
                </a:solidFill>
                <a:latin typeface="Georgia" panose="02040502050405020303" pitchFamily="18" charset="0"/>
              </a:rPr>
              <a:t>мотиви</a:t>
            </a:r>
            <a:r>
              <a:rPr lang="ru-RU" altLang="ru-RU" sz="2400" b="1" dirty="0">
                <a:solidFill>
                  <a:srgbClr val="265F00"/>
                </a:solidFill>
                <a:latin typeface="Georgia" panose="02040502050405020303" pitchFamily="18" charset="0"/>
              </a:rPr>
              <a:t> у </a:t>
            </a:r>
            <a:r>
              <a:rPr lang="ru-RU" altLang="ru-RU" sz="2400" b="1" dirty="0" err="1">
                <a:solidFill>
                  <a:srgbClr val="265F00"/>
                </a:solidFill>
                <a:latin typeface="Georgia" panose="02040502050405020303" pitchFamily="18" charset="0"/>
              </a:rPr>
              <a:t>сучасній</a:t>
            </a:r>
            <a:r>
              <a:rPr lang="ru-RU" altLang="ru-RU" sz="2400" b="1" dirty="0">
                <a:solidFill>
                  <a:srgbClr val="265F00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2400" b="1" dirty="0" err="1">
                <a:solidFill>
                  <a:srgbClr val="265F00"/>
                </a:solidFill>
                <a:latin typeface="Georgia" panose="02040502050405020303" pitchFamily="18" charset="0"/>
              </a:rPr>
              <a:t>моді</a:t>
            </a:r>
            <a:r>
              <a:rPr lang="ru-RU" altLang="ru-RU" sz="2400" b="1" dirty="0" smtClean="0">
                <a:solidFill>
                  <a:srgbClr val="265F00"/>
                </a:solidFill>
                <a:latin typeface="Georgia" panose="02040502050405020303" pitchFamily="18" charset="0"/>
              </a:rPr>
              <a:t>»</a:t>
            </a:r>
            <a:endParaRPr lang="fr-CA" altLang="ru-RU" sz="2400" b="1" dirty="0">
              <a:solidFill>
                <a:srgbClr val="265F00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2" descr="http://www.078.com.ua/images/photos/3ce38bf32b5d9eaae0c907770baf43d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" b="5865"/>
          <a:stretch/>
        </p:blipFill>
        <p:spPr bwMode="auto">
          <a:xfrm>
            <a:off x="268748" y="0"/>
            <a:ext cx="44271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5852524"/>
            <a:ext cx="4572000" cy="8463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</a:pPr>
            <a:r>
              <a:rPr lang="uk-UA" sz="2000" dirty="0">
                <a:solidFill>
                  <a:srgbClr val="00B050"/>
                </a:solidFill>
                <a:latin typeface="Verdana"/>
              </a:rPr>
              <a:t>ОНЗ-</a:t>
            </a:r>
            <a:r>
              <a:rPr lang="uk-UA" sz="2000" dirty="0" err="1">
                <a:solidFill>
                  <a:srgbClr val="00B050"/>
                </a:solidFill>
                <a:latin typeface="Verdana"/>
              </a:rPr>
              <a:t>Городищенська</a:t>
            </a:r>
            <a:r>
              <a:rPr lang="uk-UA" sz="2000" dirty="0">
                <a:solidFill>
                  <a:srgbClr val="00B050"/>
                </a:solidFill>
                <a:latin typeface="Verdana"/>
              </a:rPr>
              <a:t> ЗОШ №3</a:t>
            </a: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</a:pPr>
            <a:r>
              <a:rPr lang="uk-UA" sz="2000" dirty="0" err="1">
                <a:solidFill>
                  <a:srgbClr val="00B050"/>
                </a:solidFill>
                <a:latin typeface="Verdana"/>
              </a:rPr>
              <a:t>Шендрик</a:t>
            </a:r>
            <a:r>
              <a:rPr lang="uk-UA" sz="2000" dirty="0">
                <a:solidFill>
                  <a:srgbClr val="00B050"/>
                </a:solidFill>
                <a:latin typeface="Verdana"/>
              </a:rPr>
              <a:t> А. В.</a:t>
            </a:r>
            <a:endParaRPr lang="ru-RU" sz="2000" dirty="0">
              <a:solidFill>
                <a:srgbClr val="00B050"/>
              </a:solidFill>
              <a:latin typeface="Verdan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6646" y="1"/>
            <a:ext cx="16574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4400" b="1" spc="50" dirty="0">
                <a:ln w="12700" cmpd="sng">
                  <a:solidFill>
                    <a:srgbClr val="B56FF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B56FF4">
                    <a:tint val="1000"/>
                  </a:srgbClr>
                </a:solidFill>
                <a:effectLst>
                  <a:glow rad="53100">
                    <a:srgbClr val="B56FF4">
                      <a:satMod val="180000"/>
                      <a:alpha val="30000"/>
                    </a:srgbClr>
                  </a:glow>
                </a:effectLst>
                <a:latin typeface="Ariston" pitchFamily="66" charset="0"/>
                <a:ea typeface="+mj-ea"/>
              </a:rPr>
              <a:t>7 </a:t>
            </a:r>
            <a:r>
              <a:rPr lang="uk-UA" sz="4400" b="1" spc="50" dirty="0" err="1">
                <a:ln w="12700" cmpd="sng">
                  <a:solidFill>
                    <a:srgbClr val="B56FF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B56FF4">
                    <a:tint val="1000"/>
                  </a:srgbClr>
                </a:solidFill>
                <a:effectLst>
                  <a:glow rad="53100">
                    <a:srgbClr val="B56FF4">
                      <a:satMod val="180000"/>
                      <a:alpha val="30000"/>
                    </a:srgbClr>
                  </a:glow>
                </a:effectLst>
                <a:latin typeface="Ariston" pitchFamily="66" charset="0"/>
                <a:ea typeface="+mj-ea"/>
              </a:rPr>
              <a:t>кл</a:t>
            </a:r>
            <a:r>
              <a:rPr lang="uk-UA" sz="4400" b="1" spc="50" dirty="0">
                <a:ln w="12700" cmpd="sng">
                  <a:solidFill>
                    <a:srgbClr val="B56FF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B56FF4">
                    <a:tint val="1000"/>
                  </a:srgbClr>
                </a:solidFill>
                <a:effectLst>
                  <a:glow rad="53100">
                    <a:srgbClr val="B56FF4">
                      <a:satMod val="180000"/>
                      <a:alpha val="30000"/>
                    </a:srgbClr>
                  </a:glow>
                </a:effectLst>
                <a:latin typeface="Ariston" pitchFamily="66" charset="0"/>
                <a:ea typeface="+mj-ea"/>
              </a:rPr>
              <a:t>.</a:t>
            </a:r>
            <a:endParaRPr lang="ru-RU" sz="1000" dirty="0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5064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 одягу</a:t>
            </a:r>
            <a: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це один із напрямів творчої діяльності</a:t>
            </a:r>
            <a:endParaRPr lang="uk-U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14730"/>
          <a:stretch/>
        </p:blipFill>
        <p:spPr>
          <a:xfrm>
            <a:off x="9011" y="1139456"/>
            <a:ext cx="3249056" cy="5718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914" y="3609794"/>
            <a:ext cx="6036086" cy="324820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4655" y="1143000"/>
            <a:ext cx="6539346" cy="2653143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dirty="0" smtClean="0"/>
              <a:t> </a:t>
            </a:r>
            <a:r>
              <a:rPr lang="uk-UA" sz="2800" dirty="0"/>
              <a:t>метою якої є </a:t>
            </a:r>
          </a:p>
          <a:p>
            <a:pPr marL="0" indent="0" algn="ctr">
              <a:buNone/>
            </a:pPr>
            <a:r>
              <a:rPr lang="uk-UA" sz="2800" dirty="0"/>
              <a:t>проектування комфортного, функціонального й естетичного одягу, що </a:t>
            </a:r>
          </a:p>
          <a:p>
            <a:pPr marL="0" indent="0" algn="ctr">
              <a:buNone/>
            </a:pPr>
            <a:r>
              <a:rPr lang="uk-UA" sz="2800" dirty="0"/>
              <a:t>відповідає матеріальним і духовним вимогам </a:t>
            </a:r>
            <a:r>
              <a:rPr lang="uk-UA" sz="2800" dirty="0" smtClean="0"/>
              <a:t>споживача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212924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69757"/>
            <a:ext cx="6839247" cy="1498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Дизайнера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одягу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художником-</a:t>
            </a:r>
            <a:r>
              <a:rPr lang="ru-RU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модельєром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ukrainianchi.com/wp-content/uploads/2015/02/karavanska_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/>
          <a:stretch/>
        </p:blipFill>
        <p:spPr bwMode="auto">
          <a:xfrm>
            <a:off x="6567055" y="0"/>
            <a:ext cx="2450300" cy="22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klubochek.ucoz.com/_ph/9/2/8647269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82" y="2974012"/>
            <a:ext cx="4896073" cy="376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12530"/>
          <a:stretch/>
        </p:blipFill>
        <p:spPr>
          <a:xfrm>
            <a:off x="6516347" y="2080547"/>
            <a:ext cx="2501008" cy="4279763"/>
          </a:xfrm>
          <a:prstGeom prst="rect">
            <a:avLst/>
          </a:prstGeom>
        </p:spPr>
      </p:pic>
      <p:pic>
        <p:nvPicPr>
          <p:cNvPr id="4102" name="Picture 6" descr="http://image.tsn.ua/media/images4/315x210/Sep2015/38496139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1" r="20081"/>
          <a:stretch/>
        </p:blipFill>
        <p:spPr bwMode="auto">
          <a:xfrm>
            <a:off x="4939405" y="4123447"/>
            <a:ext cx="2410691" cy="257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690" y="1382705"/>
            <a:ext cx="6664557" cy="1957317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Оксана </a:t>
            </a:r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Караванська</a:t>
            </a:r>
          </a:p>
          <a:p>
            <a:pPr marL="0" indent="0" algn="ctr">
              <a:buNone/>
            </a:pPr>
            <a:r>
              <a:rPr lang="ru-RU" sz="2000" i="1" dirty="0" err="1" smtClean="0">
                <a:solidFill>
                  <a:srgbClr val="000000"/>
                </a:solidFill>
                <a:latin typeface="Open Sans"/>
              </a:rPr>
              <a:t>Репрезентує</a:t>
            </a:r>
            <a:r>
              <a:rPr lang="ru-RU" sz="2000" i="1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Open Sans"/>
              </a:rPr>
              <a:t>сьогодні</a:t>
            </a:r>
            <a:r>
              <a:rPr lang="ru-RU" sz="2000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Open Sans"/>
              </a:rPr>
              <a:t>українську</a:t>
            </a:r>
            <a:r>
              <a:rPr lang="ru-RU" sz="2000" i="1" dirty="0">
                <a:solidFill>
                  <a:srgbClr val="000000"/>
                </a:solidFill>
                <a:latin typeface="Open Sans"/>
              </a:rPr>
              <a:t> моду в </a:t>
            </a:r>
            <a:r>
              <a:rPr lang="ru-RU" sz="2000" i="1" dirty="0" err="1">
                <a:solidFill>
                  <a:srgbClr val="000000"/>
                </a:solidFill>
                <a:latin typeface="Open Sans"/>
              </a:rPr>
              <a:t>багатьох</a:t>
            </a:r>
            <a:r>
              <a:rPr lang="ru-RU" sz="2000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Open Sans"/>
              </a:rPr>
              <a:t>країнах</a:t>
            </a:r>
            <a:r>
              <a:rPr lang="ru-RU" sz="2000" i="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ru-RU" sz="2000" i="1" dirty="0" err="1">
                <a:solidFill>
                  <a:srgbClr val="000000"/>
                </a:solidFill>
                <a:latin typeface="Open Sans"/>
              </a:rPr>
              <a:t>дизайнерка</a:t>
            </a:r>
            <a:r>
              <a:rPr lang="ru-RU" sz="2000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Open Sans"/>
              </a:rPr>
              <a:t>майстерно</a:t>
            </a:r>
            <a:r>
              <a:rPr lang="ru-RU" sz="2000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Open Sans"/>
              </a:rPr>
              <a:t>передає</a:t>
            </a:r>
            <a:r>
              <a:rPr lang="ru-RU" sz="2000" i="1" dirty="0">
                <a:solidFill>
                  <a:srgbClr val="000000"/>
                </a:solidFill>
                <a:latin typeface="Open Sans"/>
              </a:rPr>
              <a:t> в </a:t>
            </a:r>
            <a:r>
              <a:rPr lang="ru-RU" sz="2000" i="1" dirty="0" err="1">
                <a:solidFill>
                  <a:srgbClr val="000000"/>
                </a:solidFill>
                <a:latin typeface="Open Sans"/>
              </a:rPr>
              <a:t>своїх</a:t>
            </a:r>
            <a:r>
              <a:rPr lang="ru-RU" sz="2000" i="1" dirty="0">
                <a:solidFill>
                  <a:srgbClr val="000000"/>
                </a:solidFill>
                <a:latin typeface="Open Sans"/>
              </a:rPr>
              <a:t> роботах </a:t>
            </a:r>
            <a:r>
              <a:rPr lang="ru-RU" sz="2000" i="1" dirty="0" err="1">
                <a:solidFill>
                  <a:srgbClr val="000000"/>
                </a:solidFill>
                <a:latin typeface="Open Sans"/>
              </a:rPr>
              <a:t>національну</a:t>
            </a:r>
            <a:r>
              <a:rPr lang="ru-RU" sz="2000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Open Sans"/>
              </a:rPr>
              <a:t>самобутність</a:t>
            </a:r>
            <a:r>
              <a:rPr lang="ru-RU" sz="2000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Open Sans"/>
              </a:rPr>
              <a:t>нашого</a:t>
            </a:r>
            <a:r>
              <a:rPr lang="ru-RU" sz="2000" i="1" dirty="0">
                <a:solidFill>
                  <a:srgbClr val="000000"/>
                </a:solidFill>
                <a:latin typeface="Open Sans"/>
              </a:rPr>
              <a:t> народу.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446328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виконати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дизайн-проект </a:t>
            </a:r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Традиційні</a:t>
            </a:r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</a:t>
            </a:r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</a:t>
            </a:r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мотиви</a:t>
            </a:r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сучасній</a:t>
            </a:r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моді</a:t>
            </a:r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3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37" y="1959011"/>
            <a:ext cx="4065953" cy="4792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436" y="2187447"/>
            <a:ext cx="4055800" cy="45638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3590" r="21828"/>
          <a:stretch/>
        </p:blipFill>
        <p:spPr>
          <a:xfrm>
            <a:off x="6305182" y="1123752"/>
            <a:ext cx="2718880" cy="40113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60218" y="1379486"/>
            <a:ext cx="7301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prstClr val="black"/>
                </a:solidFill>
                <a:ea typeface="+mj-ea"/>
                <a:cs typeface="+mj-cs"/>
              </a:rPr>
              <a:t>Створити</a:t>
            </a:r>
            <a:r>
              <a:rPr lang="ru-RU" sz="28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800" dirty="0" err="1" smtClean="0">
                <a:solidFill>
                  <a:prstClr val="black"/>
                </a:solidFill>
                <a:ea typeface="+mj-ea"/>
                <a:cs typeface="+mj-cs"/>
              </a:rPr>
              <a:t>ескіз</a:t>
            </a:r>
            <a:r>
              <a:rPr lang="ru-RU" sz="28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800" dirty="0" err="1" smtClean="0">
                <a:solidFill>
                  <a:prstClr val="black"/>
                </a:solidFill>
                <a:ea typeface="+mj-ea"/>
                <a:cs typeface="+mj-cs"/>
              </a:rPr>
              <a:t>весільної</a:t>
            </a:r>
            <a:r>
              <a:rPr lang="ru-RU" sz="28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800" dirty="0" err="1" smtClean="0">
                <a:solidFill>
                  <a:prstClr val="black"/>
                </a:solidFill>
                <a:ea typeface="+mj-ea"/>
                <a:cs typeface="+mj-cs"/>
              </a:rPr>
              <a:t>сукні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997093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934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sz="3200" dirty="0" smtClean="0"/>
              <a:t>Чи сценічний костюм </a:t>
            </a:r>
            <a:r>
              <a:rPr lang="uk-UA" sz="3200" dirty="0" err="1" smtClean="0"/>
              <a:t>телеведучої</a:t>
            </a:r>
            <a:endParaRPr lang="uk-UA" sz="3200" dirty="0"/>
          </a:p>
        </p:txBody>
      </p:sp>
      <p:pic>
        <p:nvPicPr>
          <p:cNvPr id="1026" name="Picture 2" descr="http://tvgid.ua/i/uploads/Image/2(92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82" y="1144007"/>
            <a:ext cx="6193125" cy="557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usia.telekritika.ua/content/images/original/797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3" t="5745" r="17153"/>
          <a:stretch/>
        </p:blipFill>
        <p:spPr bwMode="auto">
          <a:xfrm>
            <a:off x="180109" y="1205345"/>
            <a:ext cx="2660073" cy="551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376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393"/>
            <a:ext cx="9144001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Світ </a:t>
            </a:r>
            <a:r>
              <a:rPr lang="uk-UA" dirty="0">
                <a:solidFill>
                  <a:srgbClr val="C00000"/>
                </a:solidFill>
              </a:rPr>
              <a:t>одягу нескінченно різноманітний! </a:t>
            </a:r>
          </a:p>
        </p:txBody>
      </p:sp>
      <p:pic>
        <p:nvPicPr>
          <p:cNvPr id="4" name="Picture 4" descr="http://etnosvit.com.ua/upload/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56" y="3624596"/>
            <a:ext cx="4591352" cy="304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s3.livemaster.ru/zhurnalfoto/8/0/3/120618220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01" y="3610203"/>
            <a:ext cx="2371872" cy="305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-fotki.yandex.ru/get/9315/209040611.41/0_ab31f_5d35f869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36" y="0"/>
            <a:ext cx="2339412" cy="361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indostan.ru/forum/foto-video/2592/33901_3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" y="3048265"/>
            <a:ext cx="2123641" cy="36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45" y="1157393"/>
            <a:ext cx="7737763" cy="258387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err="1"/>
              <a:t>Кожний</a:t>
            </a:r>
            <a:r>
              <a:rPr lang="ru-RU" sz="2400" dirty="0"/>
              <a:t> народ </a:t>
            </a:r>
            <a:r>
              <a:rPr lang="ru-RU" sz="2400" dirty="0" err="1"/>
              <a:t>нашої</a:t>
            </a:r>
            <a:r>
              <a:rPr lang="ru-RU" sz="2400" dirty="0"/>
              <a:t> </a:t>
            </a:r>
            <a:r>
              <a:rPr lang="ru-RU" sz="2400" dirty="0" err="1"/>
              <a:t>планети</a:t>
            </a:r>
            <a:r>
              <a:rPr lang="ru-RU" sz="2400" dirty="0"/>
              <a:t>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свій</a:t>
            </a:r>
            <a:r>
              <a:rPr lang="ru-RU" sz="2400" dirty="0"/>
              <a:t> </a:t>
            </a:r>
            <a:r>
              <a:rPr lang="ru-RU" sz="2400" dirty="0" err="1" smtClean="0"/>
              <a:t>самобутній</a:t>
            </a:r>
            <a:r>
              <a:rPr lang="ru-RU" sz="2400" dirty="0"/>
              <a:t>, </a:t>
            </a:r>
            <a:r>
              <a:rPr lang="ru-RU" sz="2400" dirty="0" err="1"/>
              <a:t>неповторний</a:t>
            </a:r>
            <a:r>
              <a:rPr lang="ru-RU" sz="2400" dirty="0"/>
              <a:t> за формою, </a:t>
            </a:r>
            <a:r>
              <a:rPr lang="ru-RU" sz="2400" dirty="0" err="1" smtClean="0"/>
              <a:t>конструкцією</a:t>
            </a:r>
            <a:r>
              <a:rPr lang="ru-RU" sz="2400" dirty="0"/>
              <a:t>, </a:t>
            </a:r>
            <a:r>
              <a:rPr lang="ru-RU" sz="2400" dirty="0" err="1"/>
              <a:t>матеріалами</a:t>
            </a:r>
            <a:r>
              <a:rPr lang="ru-RU" sz="2400" dirty="0"/>
              <a:t> й </a:t>
            </a:r>
            <a:r>
              <a:rPr lang="ru-RU" sz="2400" dirty="0" err="1"/>
              <a:t>кольорами</a:t>
            </a:r>
            <a:r>
              <a:rPr lang="ru-RU" sz="2400" dirty="0"/>
              <a:t> </a:t>
            </a:r>
            <a:r>
              <a:rPr lang="ru-RU" sz="2400" dirty="0" err="1"/>
              <a:t>національний</a:t>
            </a:r>
            <a:r>
              <a:rPr lang="ru-RU" sz="2400" dirty="0"/>
              <a:t> </a:t>
            </a:r>
            <a:r>
              <a:rPr lang="ru-RU" sz="2400" dirty="0" err="1" smtClean="0"/>
              <a:t>одяг</a:t>
            </a:r>
            <a:r>
              <a:rPr lang="ru-RU" sz="2400" dirty="0"/>
              <a:t>, </a:t>
            </a:r>
            <a:r>
              <a:rPr lang="ru-RU" sz="2400" dirty="0" err="1"/>
              <a:t>призначення</a:t>
            </a:r>
            <a:r>
              <a:rPr lang="ru-RU" sz="2400" dirty="0"/>
              <a:t> </a:t>
            </a:r>
            <a:r>
              <a:rPr lang="ru-RU" sz="2400" dirty="0" err="1"/>
              <a:t>якого</a:t>
            </a:r>
            <a:r>
              <a:rPr lang="ru-RU" sz="2400" dirty="0"/>
              <a:t> — </a:t>
            </a:r>
            <a:r>
              <a:rPr lang="ru-RU" sz="2400" dirty="0" err="1"/>
              <a:t>захистити</a:t>
            </a:r>
            <a:r>
              <a:rPr lang="ru-RU" sz="2400" dirty="0"/>
              <a:t> </a:t>
            </a:r>
            <a:r>
              <a:rPr lang="ru-RU" sz="2400" dirty="0" err="1"/>
              <a:t>людину</a:t>
            </a:r>
            <a:r>
              <a:rPr lang="ru-RU" sz="2400" dirty="0"/>
              <a:t> </a:t>
            </a:r>
          </a:p>
          <a:p>
            <a:pPr marL="0" indent="0" algn="ctr">
              <a:buNone/>
            </a:pPr>
            <a:r>
              <a:rPr lang="ru-RU" sz="2400" dirty="0" err="1"/>
              <a:t>від</a:t>
            </a:r>
            <a:r>
              <a:rPr lang="ru-RU" sz="2400" dirty="0"/>
              <a:t> негативного </a:t>
            </a:r>
            <a:r>
              <a:rPr lang="ru-RU" sz="2400" dirty="0" err="1"/>
              <a:t>впливу</a:t>
            </a:r>
            <a:r>
              <a:rPr lang="ru-RU" sz="2400" dirty="0"/>
              <a:t> </a:t>
            </a:r>
            <a:r>
              <a:rPr lang="ru-RU" sz="2400" dirty="0" err="1"/>
              <a:t>довкілля</a:t>
            </a:r>
            <a:r>
              <a:rPr lang="ru-RU" sz="2400" dirty="0"/>
              <a:t>, </a:t>
            </a:r>
            <a:r>
              <a:rPr lang="ru-RU" sz="2400" dirty="0" err="1" smtClean="0"/>
              <a:t>несприятливих</a:t>
            </a:r>
            <a:r>
              <a:rPr lang="ru-RU" sz="2400" dirty="0" smtClean="0"/>
              <a:t> </a:t>
            </a:r>
            <a:r>
              <a:rPr lang="ru-RU" sz="2400" dirty="0" err="1"/>
              <a:t>кліматичних</a:t>
            </a:r>
            <a:r>
              <a:rPr lang="ru-RU" sz="2400" dirty="0"/>
              <a:t> та </a:t>
            </a:r>
            <a:r>
              <a:rPr lang="ru-RU" sz="2400" dirty="0" err="1"/>
              <a:t>погодних</a:t>
            </a:r>
            <a:r>
              <a:rPr lang="ru-RU" sz="2400" dirty="0"/>
              <a:t> умов.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83297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одяг виконує символічну й </a:t>
            </a:r>
            <a:r>
              <a:rPr lang="uk-UA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естетичну функції</a:t>
            </a:r>
            <a:endParaRPr lang="uk-UA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785" y="2406166"/>
            <a:ext cx="2920237" cy="39871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99059" y="6353858"/>
            <a:ext cx="3133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err="1" smtClean="0">
                <a:latin typeface="arial" panose="020B0604020202020204" pitchFamily="34" charset="0"/>
              </a:rPr>
              <a:t>Українка</a:t>
            </a:r>
            <a:r>
              <a:rPr lang="ru-RU" dirty="0" smtClean="0">
                <a:latin typeface="arial" panose="020B0604020202020204" pitchFamily="34" charset="0"/>
              </a:rPr>
              <a:t> – К. </a:t>
            </a:r>
            <a:r>
              <a:rPr lang="ru-RU" dirty="0" err="1" smtClean="0">
                <a:latin typeface="arial" panose="020B0604020202020204" pitchFamily="34" charset="0"/>
              </a:rPr>
              <a:t>Маковський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816" y="2367816"/>
            <a:ext cx="2884451" cy="39093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50926" y="6215358"/>
            <a:ext cx="299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arial" panose="020B0604020202020204" pitchFamily="34" charset="0"/>
              </a:rPr>
              <a:t>В.А. </a:t>
            </a:r>
            <a:r>
              <a:rPr lang="ru-RU" dirty="0" err="1" smtClean="0">
                <a:latin typeface="arial" panose="020B0604020202020204" pitchFamily="34" charset="0"/>
              </a:rPr>
              <a:t>Тропінін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Дівчина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</a:endParaRPr>
          </a:p>
          <a:p>
            <a:pPr lvl="0"/>
            <a:r>
              <a:rPr lang="ru-RU" dirty="0" err="1" smtClean="0">
                <a:latin typeface="arial" panose="020B0604020202020204" pitchFamily="34" charset="0"/>
              </a:rPr>
              <a:t>українка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</a:rPr>
              <a:t>в </a:t>
            </a:r>
            <a:r>
              <a:rPr lang="ru-RU" dirty="0" err="1" smtClean="0">
                <a:latin typeface="arial" panose="020B0604020202020204" pitchFamily="34" charset="0"/>
              </a:rPr>
              <a:t>пейзажі</a:t>
            </a:r>
            <a:r>
              <a:rPr lang="ru-RU" dirty="0" smtClean="0">
                <a:latin typeface="arial" panose="020B0604020202020204" pitchFamily="34" charset="0"/>
              </a:rPr>
              <a:t> 1820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18" y="2415458"/>
            <a:ext cx="2802615" cy="386174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536633" y="6235078"/>
            <a:ext cx="4319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latin typeface="arial" panose="020B0604020202020204" pitchFamily="34" charset="0"/>
              </a:rPr>
              <a:t>Н. Е. Рачков. </a:t>
            </a:r>
            <a:endParaRPr lang="ru-RU" dirty="0" smtClean="0">
              <a:latin typeface="arial" panose="020B0604020202020204" pitchFamily="34" charset="0"/>
            </a:endParaRPr>
          </a:p>
          <a:p>
            <a:pPr lvl="0" algn="ctr"/>
            <a:r>
              <a:rPr lang="ru-RU" dirty="0" err="1" smtClean="0">
                <a:latin typeface="arial" panose="020B0604020202020204" pitchFamily="34" charset="0"/>
              </a:rPr>
              <a:t>Дівчина-українка</a:t>
            </a:r>
            <a:r>
              <a:rPr lang="ru-RU" dirty="0">
                <a:latin typeface="arial" panose="020B0604020202020204" pitchFamily="34" charset="0"/>
              </a:rPr>
              <a:t>. </a:t>
            </a:r>
            <a:r>
              <a:rPr lang="ru-RU" dirty="0" smtClean="0">
                <a:latin typeface="arial" panose="020B0604020202020204" pitchFamily="34" charset="0"/>
              </a:rPr>
              <a:t>XIX ст.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583" y="1143000"/>
            <a:ext cx="9144001" cy="1525489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dirty="0" smtClean="0"/>
              <a:t>Його історія — наче дзеркало, у якому відбивається розвиток людства. Тому одяг є одним із джерел вивчення культури </a:t>
            </a:r>
          </a:p>
          <a:p>
            <a:pPr marL="0" indent="0" algn="ctr">
              <a:buNone/>
            </a:pPr>
            <a:r>
              <a:rPr lang="uk-UA" sz="2400" dirty="0" smtClean="0"/>
              <a:t>країни, естетичних поглядів та уявлень її населення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4185036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071" y="1151649"/>
            <a:ext cx="4163929" cy="57063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одяг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широке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значенням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271" y="1489365"/>
            <a:ext cx="4876800" cy="4620489"/>
          </a:xfrm>
        </p:spPr>
        <p:txBody>
          <a:bodyPr/>
          <a:lstStyle/>
          <a:p>
            <a:pPr algn="ctr"/>
            <a:r>
              <a:rPr lang="uk-UA" dirty="0"/>
              <a:t>Це — сукупність предметів і виробів (із </a:t>
            </a:r>
            <a:r>
              <a:rPr lang="uk-UA" dirty="0" smtClean="0"/>
              <a:t>тканини</a:t>
            </a:r>
            <a:r>
              <a:rPr lang="uk-UA" dirty="0"/>
              <a:t>, хутра, шкіри тощо), створених </a:t>
            </a:r>
            <a:r>
              <a:rPr lang="uk-UA" dirty="0" smtClean="0"/>
              <a:t>людьми для </a:t>
            </a:r>
            <a:r>
              <a:rPr lang="uk-UA" dirty="0"/>
              <a:t>захисту тіла. А такі різні за звучанням слова, </a:t>
            </a:r>
            <a:r>
              <a:rPr lang="uk-UA" dirty="0" smtClean="0"/>
              <a:t>як </a:t>
            </a: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</a:rPr>
              <a:t>костюм</a:t>
            </a:r>
            <a:r>
              <a:rPr lang="uk-UA" b="1" i="1" dirty="0">
                <a:solidFill>
                  <a:schemeClr val="accent6">
                    <a:lumMod val="75000"/>
                  </a:schemeClr>
                </a:solidFill>
              </a:rPr>
              <a:t>, туалет, гардероб</a:t>
            </a:r>
            <a:r>
              <a:rPr lang="uk-UA" dirty="0"/>
              <a:t>, позначають одне </a:t>
            </a:r>
            <a:r>
              <a:rPr lang="uk-UA" dirty="0" smtClean="0"/>
              <a:t>й </a:t>
            </a:r>
            <a:r>
              <a:rPr lang="uk-UA" dirty="0"/>
              <a:t>те саме поняття — «одяг</a:t>
            </a:r>
            <a:r>
              <a:rPr lang="uk-UA" dirty="0" smtClean="0"/>
              <a:t>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01429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data19.gallery.ru/albums/gallery/74091-873fb-55576909--uc7c5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5" r="6388" b="10721"/>
          <a:stretch/>
        </p:blipFill>
        <p:spPr bwMode="auto">
          <a:xfrm>
            <a:off x="2034164" y="3097320"/>
            <a:ext cx="3036600" cy="359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health-fitnes.ru/cimg/2014/103112/19027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5" r="15224" b="12490"/>
          <a:stretch/>
        </p:blipFill>
        <p:spPr bwMode="auto">
          <a:xfrm>
            <a:off x="125999" y="3319298"/>
            <a:ext cx="1908165" cy="341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055" y="1021751"/>
            <a:ext cx="2416654" cy="31323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Одяг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виразно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окрему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епоху</a:t>
            </a:r>
            <a:endParaRPr lang="uk-UA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http://women-cosmetics.ru/wp-content/uploads/2015/05/94335126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r="6526"/>
          <a:stretch/>
        </p:blipFill>
        <p:spPr bwMode="auto">
          <a:xfrm>
            <a:off x="4939145" y="4015655"/>
            <a:ext cx="4197927" cy="267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43000"/>
            <a:ext cx="7038109" cy="2653145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dirty="0"/>
              <a:t>Матеріал, конструкція, силует, </a:t>
            </a:r>
          </a:p>
          <a:p>
            <a:pPr marL="0" indent="0" algn="ctr">
              <a:buNone/>
            </a:pPr>
            <a:r>
              <a:rPr lang="uk-UA" sz="2400" dirty="0"/>
              <a:t>аксесуари </a:t>
            </a:r>
            <a:r>
              <a:rPr lang="uk-UA" sz="2400" dirty="0" smtClean="0"/>
              <a:t>зазнавали </a:t>
            </a:r>
            <a:r>
              <a:rPr lang="uk-UA" sz="2400" dirty="0"/>
              <a:t>змін, підкорюючись моді</a:t>
            </a:r>
            <a:r>
              <a:rPr lang="uk-UA" sz="2400" dirty="0" smtClean="0"/>
              <a:t>.</a:t>
            </a:r>
          </a:p>
          <a:p>
            <a:pPr marL="0" indent="0" algn="ctr">
              <a:buNone/>
            </a:pPr>
            <a:r>
              <a:rPr lang="uk-UA" sz="2400" dirty="0" smtClean="0"/>
              <a:t> </a:t>
            </a:r>
            <a:r>
              <a:rPr lang="uk-UA" sz="2400" dirty="0"/>
              <a:t>Поняття «мода» вміщує </a:t>
            </a:r>
          </a:p>
          <a:p>
            <a:pPr marL="0" indent="0" algn="ctr">
              <a:buNone/>
            </a:pPr>
            <a:r>
              <a:rPr lang="uk-UA" sz="2400" dirty="0"/>
              <a:t>звички, смакові уподобання, що панують у певну добу в певному </a:t>
            </a:r>
            <a:r>
              <a:rPr lang="uk-UA" sz="2400" dirty="0" smtClean="0"/>
              <a:t>суспільному </a:t>
            </a:r>
            <a:r>
              <a:rPr lang="uk-UA" sz="2400" dirty="0"/>
              <a:t>середовищі.</a:t>
            </a:r>
          </a:p>
        </p:txBody>
      </p:sp>
    </p:spTree>
    <p:extLst>
      <p:ext uri="{BB962C8B-B14F-4D97-AF65-F5344CB8AC3E}">
        <p14:creationId xmlns:p14="http://schemas.microsoft.com/office/powerpoint/2010/main" val="531227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://women-journal.com/wp-content/uploads/2014/10/klassicheskaya_odezhda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07"/>
          <a:stretch/>
        </p:blipFill>
        <p:spPr bwMode="auto">
          <a:xfrm>
            <a:off x="4402764" y="2471630"/>
            <a:ext cx="4741236" cy="432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2269" y="-341267"/>
            <a:ext cx="4722957" cy="2277171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</a:rPr>
              <a:t>У </a:t>
            </a:r>
            <a:r>
              <a:rPr lang="ru-RU" sz="2400" dirty="0" err="1">
                <a:solidFill>
                  <a:srgbClr val="C00000"/>
                </a:solidFill>
              </a:rPr>
              <a:t>сучасному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світі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прийнято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вирізняти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чотири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основні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стилі</a:t>
            </a:r>
            <a:r>
              <a:rPr lang="ru-RU" sz="2400" dirty="0" smtClean="0">
                <a:solidFill>
                  <a:srgbClr val="C00000"/>
                </a:solidFill>
              </a:rPr>
              <a:t>: </a:t>
            </a:r>
            <a:r>
              <a:rPr lang="ru-RU" sz="2000" dirty="0" smtClean="0">
                <a:solidFill>
                  <a:srgbClr val="002060"/>
                </a:solidFill>
              </a:rPr>
              <a:t>класичний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романтичний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спортивний</a:t>
            </a:r>
            <a:r>
              <a:rPr lang="ru-RU" sz="2000" dirty="0">
                <a:solidFill>
                  <a:srgbClr val="002060"/>
                </a:solidFill>
              </a:rPr>
              <a:t> та </a:t>
            </a:r>
            <a:r>
              <a:rPr lang="ru-RU" sz="2000" dirty="0" err="1">
                <a:solidFill>
                  <a:srgbClr val="002060"/>
                </a:solidFill>
              </a:rPr>
              <a:t>фольклорний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кожен</a:t>
            </a:r>
            <a:r>
              <a:rPr lang="ru-RU" sz="2000" dirty="0">
                <a:solidFill>
                  <a:srgbClr val="002060"/>
                </a:solidFill>
              </a:rPr>
              <a:t> з </a:t>
            </a:r>
            <a:r>
              <a:rPr lang="ru-RU" sz="2000" dirty="0" err="1">
                <a:solidFill>
                  <a:srgbClr val="002060"/>
                </a:solidFill>
              </a:rPr>
              <a:t>яких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має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свої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особливі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різновиди</a:t>
            </a:r>
            <a:endParaRPr lang="uk-UA" sz="24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takprosto.cc/wp-content/uploads/p/pravila-elegantnosti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8" y="274637"/>
            <a:ext cx="4412384" cy="381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finestdresscode.com/wp-content/uploads/2011/01/three-piece-suit-20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6465"/>
          <a:stretch/>
        </p:blipFill>
        <p:spPr bwMode="auto">
          <a:xfrm>
            <a:off x="180108" y="274638"/>
            <a:ext cx="1644519" cy="381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37137" y="1702189"/>
            <a:ext cx="41876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Класичний стиль </a:t>
            </a:r>
            <a:r>
              <a:rPr lang="uk-UA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 стримана простота в лініях, лаконічність.</a:t>
            </a:r>
            <a:endParaRPr lang="uk-UA" sz="32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5360" y="4478430"/>
            <a:ext cx="44771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Діловий стиль одягу.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 ідея </a:t>
            </a:r>
            <a:r>
              <a:rPr lang="uk-UA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полягає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тому, щоб одяг не відволікав увагу від ділових якостей співробітника. Одяг у діловому стилі має бути стриманим та елегантним, але при цьому, на відміну від класичного, діловий стиль схильний до модних тенденцій. </a:t>
            </a:r>
            <a:endParaRPr lang="uk-UA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37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055" y="1109232"/>
            <a:ext cx="3588327" cy="376526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12874" y="235666"/>
            <a:ext cx="28817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Спортивний стиль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відрізняється вільним кроєм одягу, що не обмежує руху. Такий одяг призначений для занять спортом та активного відпочинку. </a:t>
            </a:r>
            <a:endParaRPr lang="uk-UA" sz="2800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://ic.pics.livejournal.com/elenaerlih/50625411/1776/orig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6" r="19370"/>
          <a:stretch/>
        </p:blipFill>
        <p:spPr bwMode="auto">
          <a:xfrm>
            <a:off x="277091" y="274638"/>
            <a:ext cx="2299855" cy="360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good-kovka.com/wp-content/uploads/2014/04/how-and-what-to-wear-bomber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7" r="1"/>
          <a:stretch/>
        </p:blipFill>
        <p:spPr bwMode="auto">
          <a:xfrm>
            <a:off x="2576946" y="274637"/>
            <a:ext cx="3306233" cy="360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8545" y="4300820"/>
            <a:ext cx="378229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Стиль 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casual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кежуал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uk-UA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найпоширеніший і популярний стиль, який передбачає сучасний (модний) повсякденний, практичний і зручний одяг. Він може поєднувати в собі елементи інших стилів, але відмінною його рисою є комфортність і зручність</a:t>
            </a:r>
            <a:endParaRPr lang="uk-UA" sz="2800" dirty="0">
              <a:solidFill>
                <a:prstClr val="black"/>
              </a:solidFill>
            </a:endParaRPr>
          </a:p>
        </p:txBody>
      </p:sp>
      <p:pic>
        <p:nvPicPr>
          <p:cNvPr id="4104" name="Picture 8" descr="http://buzzlamp.com/wp-content/uploads/2014/01/stylish-3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36"/>
          <a:stretch/>
        </p:blipFill>
        <p:spPr bwMode="auto">
          <a:xfrm>
            <a:off x="3726873" y="2719379"/>
            <a:ext cx="5229018" cy="398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330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5982" y="219742"/>
            <a:ext cx="3658634" cy="3430365"/>
          </a:xfrm>
        </p:spPr>
        <p:txBody>
          <a:bodyPr/>
          <a:lstStyle/>
          <a:p>
            <a:pPr lvl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Романтичний стиль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одязі покликаний створювати піднесений та витончений образ. У жіночому одязі для цього стилю властивим є використання рюшів, воланів, довгих суконь легкого крою. Для чоловіків характерні жилети, шийні хустки, сорочки з широкими рукавами. Для стилю є властивим використання тканин із зображенням квітів та пастельна колірна гама.</a:t>
            </a:r>
            <a:r>
              <a:rPr lang="uk-UA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8" y="116921"/>
            <a:ext cx="4989671" cy="3880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78" y="116921"/>
            <a:ext cx="1676545" cy="41090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822" b="4744"/>
          <a:stretch/>
        </p:blipFill>
        <p:spPr>
          <a:xfrm>
            <a:off x="4488872" y="3148166"/>
            <a:ext cx="4655127" cy="370983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578" y="4225981"/>
            <a:ext cx="4527009" cy="2223653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Сафарі стиль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з'явився в 60-ті роки минулого століття. Це переважно стиль для подорожей, який запозичив елементи тропічної військової уніформи. Характерною особливістю його є використання всіх відтінків пісочного кольору в одязі та безліч накладних кишень.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90714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01636" cy="114300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4283" y="265980"/>
            <a:ext cx="4225025" cy="1891143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Екстравагантний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стиль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одязі - дуже небезпечне стилістичне спрямування, що вимагає загостреного смаку та дизайнерської майстерності, оскільки може межувати з вульгарністю. Водночас екстравагантний стиль є рушієм моди.</a:t>
            </a:r>
          </a:p>
          <a:p>
            <a:pPr algn="ctr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fusion-of-styles.ru/wp-content/uploads/2014/08/stil_pop_art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8"/>
          <a:stretch/>
        </p:blipFill>
        <p:spPr bwMode="auto">
          <a:xfrm>
            <a:off x="238702" y="116320"/>
            <a:ext cx="4555581" cy="408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4011" y="4335173"/>
            <a:ext cx="352720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Фольклорний стиль </a:t>
            </a:r>
            <a:r>
              <a:rPr lang="uk-UA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одяг, який стилізований під національний костюм. Ідея стилю полягає в тому, щоб не повністю копіювати національне вбрання, а лише запозичувати певні елементи, включаючи їх у сучасні моделі. </a:t>
            </a:r>
          </a:p>
        </p:txBody>
      </p:sp>
      <p:pic>
        <p:nvPicPr>
          <p:cNvPr id="6150" name="Picture 6" descr="http://img0.liveinternet.ru/images/attach/c/9/112/474/112474062_5bc1df008b5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3" r="17679"/>
          <a:stretch/>
        </p:blipFill>
        <p:spPr bwMode="auto">
          <a:xfrm>
            <a:off x="3641216" y="2972567"/>
            <a:ext cx="1943742" cy="376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gortenzija.com/wp-content/uploads/2014/07/%D0%AD%D1%82%D0%BD%D0%B8%D1%87%D0%B5%D1%81%D0%BA%D0%B8%D0%B9-%D1%81%D1%82%D0%B8%D0%BB%D1%8C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0"/>
          <a:stretch/>
        </p:blipFill>
        <p:spPr bwMode="auto">
          <a:xfrm>
            <a:off x="5476686" y="2972567"/>
            <a:ext cx="3542622" cy="376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9836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611</Words>
  <Application>Microsoft Office PowerPoint</Application>
  <PresentationFormat>Экран (4:3)</PresentationFormat>
  <Paragraphs>43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Arial</vt:lpstr>
      <vt:lpstr>Ariston</vt:lpstr>
      <vt:lpstr>Calibri</vt:lpstr>
      <vt:lpstr>Georgia</vt:lpstr>
      <vt:lpstr>Open Sans</vt:lpstr>
      <vt:lpstr>Times New Roman</vt:lpstr>
      <vt:lpstr>Verdana</vt:lpstr>
      <vt:lpstr>Thème Office</vt:lpstr>
      <vt:lpstr>Стиль — забаганка дизайнера чи поклик душі?</vt:lpstr>
      <vt:lpstr>Світ одягу нескінченно різноманітний! </vt:lpstr>
      <vt:lpstr>національний одяг виконує символічну й естетичну функції</vt:lpstr>
      <vt:lpstr>Поняття «одяг» дуже широке за своїм значенням </vt:lpstr>
      <vt:lpstr>Одяг виразно характеризує як окрему людину, так і певну епоху</vt:lpstr>
      <vt:lpstr>У сучасному світі прийнято вирізняти чотири основні стилі: класичний, романтичний, спортивний та фольклорний, кожен з яких має свої особливі різновиди</vt:lpstr>
      <vt:lpstr>Презентация PowerPoint</vt:lpstr>
      <vt:lpstr>Романтичний стиль в одязі покликаний створювати піднесений та витончений образ. У жіночому одязі для цього стилю властивим є використання рюшів, воланів, довгих суконь легкого крою. Для чоловіків характерні жилети, шийні хустки, сорочки з широкими рукавами. Для стилю є властивим використання тканин із зображенням квітів та пастельна колірна гама. </vt:lpstr>
      <vt:lpstr>Презентация PowerPoint</vt:lpstr>
      <vt:lpstr>Дизайн одягу— це один із напрямів творчої діяльності</vt:lpstr>
      <vt:lpstr>Дизайнера одягу ще називають художником-модельєром </vt:lpstr>
      <vt:lpstr>Творче завдання: виконати дизайн-проект «Традиційні українські народні мотиви у сучасній моді»</vt:lpstr>
      <vt:lpstr>Чи сценічний костюм телеведучої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</dc:creator>
  <cp:lastModifiedBy>Топік</cp:lastModifiedBy>
  <cp:revision>35</cp:revision>
  <dcterms:created xsi:type="dcterms:W3CDTF">2015-11-06T08:51:41Z</dcterms:created>
  <dcterms:modified xsi:type="dcterms:W3CDTF">2018-02-28T15:05:22Z</dcterms:modified>
</cp:coreProperties>
</file>