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58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65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1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79" autoAdjust="0"/>
    <p:restoredTop sz="96491" autoAdjust="0"/>
  </p:normalViewPr>
  <p:slideViewPr>
    <p:cSldViewPr>
      <p:cViewPr varScale="1">
        <p:scale>
          <a:sx n="109" d="100"/>
          <a:sy n="109" d="100"/>
        </p:scale>
        <p:origin x="-18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5E5E5-819F-4AB0-B12B-ADF39FC25C88}" type="datetimeFigureOut">
              <a:rPr lang="ru-RU" smtClean="0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37DFF-8C5D-4503-8FF0-03221C1625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72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E42AE-AAB7-44DC-965D-B56FF3B44606}" type="datetimeFigureOut">
              <a:rPr lang="ru-RU" smtClean="0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8170D-DB24-4CC6-8416-1BFB283841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9365A-2EF6-46A7-9E94-CC2394350C08}" type="datetimeFigureOut">
              <a:rPr lang="ru-RU" smtClean="0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14944-19FB-447B-860D-4017E24468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11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E0BA3-1ED0-4E38-B0FD-3962ADF7785C}" type="datetimeFigureOut">
              <a:rPr lang="ru-RU" smtClean="0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AC906-B40F-4D3D-B49F-0E8A3FEA8C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94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65882-5B02-4C63-9CDB-5E31C5D0A80B}" type="datetimeFigureOut">
              <a:rPr lang="ru-RU" smtClean="0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B9A32-9127-4234-9CB7-FCE27E762D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1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232AC-2A1B-402F-B7FF-F404FCF8CE04}" type="datetimeFigureOut">
              <a:rPr lang="ru-RU" smtClean="0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68E7E-CE88-4E49-BC72-6DA73444CF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21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AF709-CB86-4FBC-9F8D-34125F5F01B7}" type="datetimeFigureOut">
              <a:rPr lang="ru-RU" smtClean="0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7391B-FCF5-4932-8D72-7C14DE28F9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1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160FE-EBEA-48BD-8D74-CC1F755E01F7}" type="datetimeFigureOut">
              <a:rPr lang="ru-RU" smtClean="0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47EDC-1D9C-4B0E-BD66-69631FFFF0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79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A8FDD-977D-48E1-9736-CC633589E8D4}" type="datetimeFigureOut">
              <a:rPr lang="ru-RU" smtClean="0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EDD6-E667-46EE-9F45-3797C7470F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73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4F03D-5265-43E9-8F82-EDFDDE65BE24}" type="datetimeFigureOut">
              <a:rPr lang="ru-RU" smtClean="0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9249A-BE5D-4339-81A6-1D10190E27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28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A0D5B-F961-42B2-9504-3BB43CA4FF41}" type="datetimeFigureOut">
              <a:rPr lang="ru-RU" smtClean="0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76AB8-2A14-422D-B2E3-3970110C05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98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D7D98803-7BC2-427A-AF5A-31318D990B0F}" type="datetimeFigureOut">
              <a:rPr lang="ru-RU" smtClean="0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EFED2EC-BD3C-40B9-8F13-5DE42B1F8E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752998"/>
            <a:ext cx="8142760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Виконавці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алгоритмів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їхні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системи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команд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клас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10" y="2586566"/>
            <a:ext cx="2751696" cy="301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60698"/>
            <a:ext cx="1103217" cy="79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1441816" cy="189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329" y="4251781"/>
            <a:ext cx="1944216" cy="193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25144"/>
            <a:ext cx="1153597" cy="140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</a:rPr>
              <a:t>Алгоритми мають такі властивості: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Дискретність;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Зрозумілість;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Визначеність;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Результативність;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Масовість.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96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Дискретність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525963"/>
          </a:xfrm>
        </p:spPr>
        <p:txBody>
          <a:bodyPr/>
          <a:lstStyle/>
          <a:p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Описуваний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алгоритмом 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повинен бути </a:t>
            </a:r>
            <a:r>
              <a:rPr lang="ru-RU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розбитий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послідовність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кроків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3" b="2401"/>
          <a:stretch/>
        </p:blipFill>
        <p:spPr bwMode="auto">
          <a:xfrm>
            <a:off x="5148825" y="1340768"/>
            <a:ext cx="2813647" cy="433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Зрозумілість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391703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2400" dirty="0" err="1"/>
              <a:t>Алгоритми</a:t>
            </a:r>
            <a:r>
              <a:rPr lang="ru-RU" sz="2400" dirty="0"/>
              <a:t> </a:t>
            </a:r>
            <a:r>
              <a:rPr lang="ru-RU" sz="2400" dirty="0" err="1" smtClean="0"/>
              <a:t>орієнтовуються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smtClean="0"/>
              <a:t>конкретного </a:t>
            </a:r>
            <a:r>
              <a:rPr lang="ru-RU" sz="2400" dirty="0" err="1"/>
              <a:t>виконавця</a:t>
            </a:r>
            <a:r>
              <a:rPr lang="ru-RU" sz="2400" dirty="0" smtClean="0"/>
              <a:t>.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команди</a:t>
            </a:r>
            <a:r>
              <a:rPr lang="ru-RU" sz="2400" dirty="0"/>
              <a:t> в </a:t>
            </a:r>
            <a:r>
              <a:rPr lang="ru-RU" sz="2400" dirty="0" err="1"/>
              <a:t>алгоритмі</a:t>
            </a:r>
            <a:r>
              <a:rPr lang="ru-RU" sz="2400" dirty="0"/>
              <a:t> </a:t>
            </a:r>
            <a:r>
              <a:rPr lang="ru-RU" sz="2400" dirty="0" err="1"/>
              <a:t>повинні</a:t>
            </a:r>
            <a:r>
              <a:rPr lang="ru-RU" sz="2400" dirty="0"/>
              <a:t> бути </a:t>
            </a:r>
            <a:r>
              <a:rPr lang="ru-RU" sz="2400" dirty="0" err="1"/>
              <a:t>зрозумілі</a:t>
            </a:r>
            <a:r>
              <a:rPr lang="ru-RU" sz="2400" dirty="0"/>
              <a:t> </a:t>
            </a:r>
            <a:r>
              <a:rPr lang="ru-RU" sz="2400" dirty="0" err="1" smtClean="0"/>
              <a:t>виконавцю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6500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Визначеність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r>
              <a:rPr lang="ru-RU" dirty="0" err="1"/>
              <a:t>Послідовність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бути </a:t>
            </a:r>
            <a:r>
              <a:rPr lang="ru-RU" dirty="0"/>
              <a:t>строго </a:t>
            </a:r>
            <a:r>
              <a:rPr lang="ru-RU" dirty="0" err="1"/>
              <a:t>визначеною</a:t>
            </a:r>
            <a:r>
              <a:rPr lang="ru-RU" dirty="0"/>
              <a:t>.</a:t>
            </a:r>
          </a:p>
          <a:p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крок</a:t>
            </a:r>
            <a:r>
              <a:rPr lang="ru-RU" dirty="0"/>
              <a:t> алгоритму </a:t>
            </a:r>
            <a:r>
              <a:rPr lang="ru-RU" dirty="0" err="1" smtClean="0"/>
              <a:t>має</a:t>
            </a:r>
            <a:r>
              <a:rPr lang="ru-RU" dirty="0" smtClean="0"/>
              <a:t> бути </a:t>
            </a:r>
            <a:r>
              <a:rPr lang="ru-RU" dirty="0" err="1"/>
              <a:t>чітким</a:t>
            </a:r>
            <a:r>
              <a:rPr lang="ru-RU" dirty="0"/>
              <a:t> і </a:t>
            </a:r>
            <a:r>
              <a:rPr lang="ru-RU" dirty="0" err="1"/>
              <a:t>однозначним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6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Результативність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3744416" cy="4032448"/>
          </a:xfrm>
        </p:spPr>
        <p:txBody>
          <a:bodyPr/>
          <a:lstStyle/>
          <a:p>
            <a:pPr marL="0" indent="269875" algn="just">
              <a:lnSpc>
                <a:spcPct val="15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точному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виконанні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скінченне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кроків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при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результат.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розв’язку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результат.</a:t>
            </a:r>
          </a:p>
        </p:txBody>
      </p:sp>
      <p:pic>
        <p:nvPicPr>
          <p:cNvPr id="4098" name="Picture 2" descr="http://lvivmarket.net/modules/goods/images/293_ihbuyka-kopi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7" t="12455" r="43750" b="11099"/>
          <a:stretch/>
        </p:blipFill>
        <p:spPr bwMode="auto">
          <a:xfrm>
            <a:off x="6516216" y="2348880"/>
            <a:ext cx="2085654" cy="242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8" t="24359" r="4167" b="9886"/>
          <a:stretch/>
        </p:blipFill>
        <p:spPr bwMode="auto">
          <a:xfrm>
            <a:off x="4860032" y="2355253"/>
            <a:ext cx="1335997" cy="242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38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Масовість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8531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розроблений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загальному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забезпечуючи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конкретної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задачі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деякого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задач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типу.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найпростішому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масовість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вихідних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64904"/>
            <a:ext cx="214995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2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наведених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виберіть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сформульовані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чітко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1760" y="195901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Порахуйте зірки на небі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r="3697" b="16482"/>
          <a:stretch/>
        </p:blipFill>
        <p:spPr bwMode="auto">
          <a:xfrm>
            <a:off x="4283968" y="1533136"/>
            <a:ext cx="3366887" cy="226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60032" y="3901717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Порахуйте кількість вікон у своєму будинку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40130"/>
            <a:ext cx="1639488" cy="163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55358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95736" y="4547435"/>
            <a:ext cx="1772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Іди туди, не знаю куди. Принеси те, не знаю що.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778" y="4011287"/>
            <a:ext cx="18954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31740" y="1334924"/>
            <a:ext cx="432048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  <a:endParaRPr lang="ru-RU" sz="4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459010" y="2971362"/>
            <a:ext cx="607878" cy="10441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98720" y="2185900"/>
            <a:ext cx="21602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72344"/>
            <a:ext cx="670618" cy="107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829" y="2977988"/>
            <a:ext cx="6699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88530" y="2833972"/>
            <a:ext cx="363640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4006113"/>
            <a:ext cx="1944216" cy="511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  </a:t>
            </a:r>
            <a:r>
              <a:rPr lang="uk-UA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Лінійний</a:t>
            </a:r>
            <a:endParaRPr lang="ru-RU" sz="2000" b="1" i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8" y="4011286"/>
            <a:ext cx="216024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30552" y="4079518"/>
            <a:ext cx="1842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Розгалуження</a:t>
            </a:r>
            <a:endParaRPr lang="ru-RU" sz="2000" b="1" i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4585" y="4061571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Повторення(цикл)</a:t>
            </a:r>
            <a:endParaRPr lang="ru-RU" sz="2000" b="1" i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3154" y="404664"/>
            <a:ext cx="6121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Структури алгоритмів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67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398" y="836712"/>
            <a:ext cx="8229600" cy="17142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Прикладом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лінійного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алгоритму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служити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картинки в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графічному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редакторі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Paint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фрагментів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Шляхом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фрагментів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переміщення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копіювання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поворотів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фрагментів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малюнка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картину.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3744416" cy="278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98" y="3068960"/>
            <a:ext cx="374028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4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Список використаних джерел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kern="1200" dirty="0" err="1">
                <a:solidFill>
                  <a:prstClr val="black"/>
                </a:solidFill>
                <a:latin typeface="Century Schoolbook" pitchFamily="18" charset="0"/>
              </a:rPr>
              <a:t>Лещук</a:t>
            </a:r>
            <a:r>
              <a:rPr lang="ru-RU" sz="2000" kern="1200" dirty="0">
                <a:solidFill>
                  <a:prstClr val="black"/>
                </a:solidFill>
                <a:latin typeface="Century Schoolbook" pitchFamily="18" charset="0"/>
              </a:rPr>
              <a:t> Р. І. , </a:t>
            </a:r>
            <a:r>
              <a:rPr lang="ru-RU" sz="2000" kern="1200" dirty="0" err="1">
                <a:solidFill>
                  <a:prstClr val="black"/>
                </a:solidFill>
                <a:latin typeface="Century Schoolbook" pitchFamily="18" charset="0"/>
              </a:rPr>
              <a:t>Лещук</a:t>
            </a:r>
            <a:r>
              <a:rPr lang="ru-RU" sz="2000" kern="1200" dirty="0">
                <a:solidFill>
                  <a:prstClr val="black"/>
                </a:solidFill>
                <a:latin typeface="Century Schoolbook" pitchFamily="18" charset="0"/>
              </a:rPr>
              <a:t> І. М. . </a:t>
            </a:r>
            <a:r>
              <a:rPr lang="ru-RU" sz="2000" kern="1200" dirty="0" err="1">
                <a:solidFill>
                  <a:prstClr val="black"/>
                </a:solidFill>
                <a:latin typeface="Century Schoolbook" pitchFamily="18" charset="0"/>
              </a:rPr>
              <a:t>Усі</a:t>
            </a:r>
            <a:r>
              <a:rPr lang="ru-RU" sz="2000" kern="1200" dirty="0">
                <a:solidFill>
                  <a:prstClr val="black"/>
                </a:solidFill>
                <a:latin typeface="Century Schoolbook" pitchFamily="18" charset="0"/>
              </a:rPr>
              <a:t> уроки </a:t>
            </a:r>
            <a:r>
              <a:rPr lang="ru-RU" sz="2000" kern="1200" dirty="0" err="1">
                <a:solidFill>
                  <a:prstClr val="black"/>
                </a:solidFill>
                <a:latin typeface="Century Schoolbook" pitchFamily="18" charset="0"/>
              </a:rPr>
              <a:t>інформатики</a:t>
            </a:r>
            <a:r>
              <a:rPr lang="ru-RU" sz="2000" kern="1200" dirty="0">
                <a:solidFill>
                  <a:prstClr val="black"/>
                </a:solidFill>
                <a:latin typeface="Century Schoolbook" pitchFamily="18" charset="0"/>
              </a:rPr>
              <a:t>. (6 </a:t>
            </a:r>
            <a:r>
              <a:rPr lang="ru-RU" sz="2000" kern="1200" dirty="0" err="1">
                <a:solidFill>
                  <a:prstClr val="black"/>
                </a:solidFill>
                <a:latin typeface="Century Schoolbook" pitchFamily="18" charset="0"/>
              </a:rPr>
              <a:t>клас</a:t>
            </a:r>
            <a:r>
              <a:rPr lang="ru-RU" sz="2000" kern="1200" dirty="0">
                <a:solidFill>
                  <a:prstClr val="black"/>
                </a:solidFill>
                <a:latin typeface="Century Schoolbook" pitchFamily="18" charset="0"/>
              </a:rPr>
              <a:t>). – Х.  Основа, 2014. – 200 с. (</a:t>
            </a:r>
            <a:r>
              <a:rPr lang="ru-RU" sz="2000" kern="1200" dirty="0" err="1">
                <a:solidFill>
                  <a:prstClr val="black"/>
                </a:solidFill>
                <a:latin typeface="Century Schoolbook" pitchFamily="18" charset="0"/>
              </a:rPr>
              <a:t>Посібник</a:t>
            </a:r>
            <a:r>
              <a:rPr lang="ru-RU" sz="2000" kern="1200" dirty="0">
                <a:solidFill>
                  <a:prstClr val="black"/>
                </a:solidFill>
                <a:latin typeface="Century Schoolbook" pitchFamily="18" charset="0"/>
              </a:rPr>
              <a:t>).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kern="1200" dirty="0">
                <a:solidFill>
                  <a:prstClr val="black"/>
                </a:solidFill>
                <a:latin typeface="Century Schoolbook" pitchFamily="18" charset="0"/>
              </a:rPr>
              <a:t>Морзе Н. В. ,. </a:t>
            </a:r>
            <a:r>
              <a:rPr lang="ru-RU" sz="2000" kern="1200" dirty="0" err="1">
                <a:solidFill>
                  <a:prstClr val="black"/>
                </a:solidFill>
                <a:latin typeface="Century Schoolbook" pitchFamily="18" charset="0"/>
              </a:rPr>
              <a:t>Барна</a:t>
            </a:r>
            <a:r>
              <a:rPr lang="ru-RU" sz="2000" kern="1200" dirty="0">
                <a:solidFill>
                  <a:prstClr val="black"/>
                </a:solidFill>
                <a:latin typeface="Century Schoolbook" pitchFamily="18" charset="0"/>
              </a:rPr>
              <a:t> О. В,. </a:t>
            </a:r>
            <a:r>
              <a:rPr lang="ru-RU" sz="2000" kern="1200" dirty="0" err="1">
                <a:solidFill>
                  <a:prstClr val="black"/>
                </a:solidFill>
                <a:latin typeface="Century Schoolbook" pitchFamily="18" charset="0"/>
              </a:rPr>
              <a:t>Вембер</a:t>
            </a:r>
            <a:r>
              <a:rPr lang="ru-RU" sz="2000" kern="1200" dirty="0">
                <a:solidFill>
                  <a:prstClr val="black"/>
                </a:solidFill>
                <a:latin typeface="Century Schoolbook" pitchFamily="18" charset="0"/>
              </a:rPr>
              <a:t> В. П,. </a:t>
            </a:r>
            <a:r>
              <a:rPr lang="ru-RU" sz="2000" kern="1200" dirty="0" err="1">
                <a:solidFill>
                  <a:prstClr val="black"/>
                </a:solidFill>
                <a:latin typeface="Century Schoolbook" pitchFamily="18" charset="0"/>
              </a:rPr>
              <a:t>Кузьмінська</a:t>
            </a:r>
            <a:r>
              <a:rPr lang="ru-RU" sz="2000" kern="1200" dirty="0">
                <a:solidFill>
                  <a:prstClr val="black"/>
                </a:solidFill>
                <a:latin typeface="Century Schoolbook" pitchFamily="18" charset="0"/>
              </a:rPr>
              <a:t> О. Г,. </a:t>
            </a:r>
            <a:r>
              <a:rPr lang="ru-RU" sz="2000" kern="1200" dirty="0" err="1">
                <a:solidFill>
                  <a:prstClr val="black"/>
                </a:solidFill>
                <a:latin typeface="Century Schoolbook" pitchFamily="18" charset="0"/>
              </a:rPr>
              <a:t>Саражинська</a:t>
            </a:r>
            <a:r>
              <a:rPr lang="ru-RU" sz="2000" kern="1200" dirty="0">
                <a:solidFill>
                  <a:prstClr val="black"/>
                </a:solidFill>
                <a:latin typeface="Century Schoolbook" pitchFamily="18" charset="0"/>
              </a:rPr>
              <a:t> Н. А. </a:t>
            </a:r>
            <a:r>
              <a:rPr lang="ru-RU" sz="2000" kern="1200" dirty="0" err="1">
                <a:solidFill>
                  <a:prstClr val="black"/>
                </a:solidFill>
                <a:latin typeface="Century Schoolbook" pitchFamily="18" charset="0"/>
              </a:rPr>
              <a:t>Інформатика</a:t>
            </a:r>
            <a:r>
              <a:rPr lang="ru-RU" sz="2000" kern="1200" dirty="0">
                <a:solidFill>
                  <a:prstClr val="black"/>
                </a:solidFill>
                <a:latin typeface="Century Schoolbook" pitchFamily="18" charset="0"/>
              </a:rPr>
              <a:t> (</a:t>
            </a:r>
            <a:r>
              <a:rPr lang="ru-RU" sz="2000" kern="1200" dirty="0" err="1">
                <a:solidFill>
                  <a:prstClr val="black"/>
                </a:solidFill>
                <a:latin typeface="Century Schoolbook" pitchFamily="18" charset="0"/>
              </a:rPr>
              <a:t>підручник</a:t>
            </a:r>
            <a:r>
              <a:rPr lang="ru-RU" sz="2000" kern="1200" dirty="0">
                <a:solidFill>
                  <a:prstClr val="black"/>
                </a:solidFill>
                <a:latin typeface="Century Schoolbook" pitchFamily="18" charset="0"/>
              </a:rPr>
              <a:t> 6 </a:t>
            </a:r>
            <a:r>
              <a:rPr lang="ru-RU" sz="2000" kern="1200" dirty="0" err="1">
                <a:solidFill>
                  <a:prstClr val="black"/>
                </a:solidFill>
                <a:latin typeface="Century Schoolbook" pitchFamily="18" charset="0"/>
              </a:rPr>
              <a:t>клас</a:t>
            </a:r>
            <a:r>
              <a:rPr lang="ru-RU" sz="2000" kern="1200" dirty="0">
                <a:solidFill>
                  <a:prstClr val="black"/>
                </a:solidFill>
                <a:latin typeface="Century Schoolbook" pitchFamily="18" charset="0"/>
              </a:rPr>
              <a:t>). – К.: </a:t>
            </a:r>
            <a:r>
              <a:rPr lang="ru-RU" sz="2000" kern="1200" dirty="0" err="1">
                <a:solidFill>
                  <a:prstClr val="black"/>
                </a:solidFill>
                <a:latin typeface="Century Schoolbook" pitchFamily="18" charset="0"/>
              </a:rPr>
              <a:t>Освіта</a:t>
            </a:r>
            <a:r>
              <a:rPr lang="ru-RU" sz="2000" kern="1200" dirty="0">
                <a:solidFill>
                  <a:prstClr val="black"/>
                </a:solidFill>
                <a:latin typeface="Century Schoolbook" pitchFamily="18" charset="0"/>
              </a:rPr>
              <a:t>, 2014. – 240 с. (</a:t>
            </a:r>
            <a:r>
              <a:rPr lang="ru-RU" sz="2000" kern="1200" dirty="0" err="1">
                <a:solidFill>
                  <a:prstClr val="black"/>
                </a:solidFill>
                <a:latin typeface="Century Schoolbook" pitchFamily="18" charset="0"/>
              </a:rPr>
              <a:t>підручник</a:t>
            </a:r>
            <a:r>
              <a:rPr lang="ru-RU" sz="2000" kern="1200" dirty="0">
                <a:solidFill>
                  <a:prstClr val="black"/>
                </a:solidFill>
                <a:latin typeface="Century Schoolbook" pitchFamily="18" charset="0"/>
              </a:rPr>
              <a:t>).</a:t>
            </a:r>
          </a:p>
          <a:p>
            <a:pPr marL="0" lvl="0" indent="0" algn="ctr" fontAlgn="auto">
              <a:spcAft>
                <a:spcPts val="0"/>
              </a:spcAft>
              <a:buNone/>
            </a:pPr>
            <a:r>
              <a:rPr lang="ru-RU" sz="2000" kern="1200" dirty="0" err="1">
                <a:solidFill>
                  <a:prstClr val="black"/>
                </a:solidFill>
                <a:latin typeface="Century Schoolbook" pitchFamily="18" charset="0"/>
              </a:rPr>
              <a:t>Інтернет-ресурси</a:t>
            </a:r>
            <a:r>
              <a:rPr lang="ru-RU" sz="2000" kern="1200" dirty="0">
                <a:solidFill>
                  <a:prstClr val="black"/>
                </a:solidFill>
                <a:latin typeface="Century Schoolbook" pitchFamily="18" charset="0"/>
              </a:rPr>
              <a:t>: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u="sng" kern="1200" dirty="0">
                <a:latin typeface="Century Schoolbook" pitchFamily="18" charset="0"/>
                <a:hlinkClick r:id="rId2"/>
              </a:rPr>
              <a:t>http://uk.wikipedia.org/wiki</a:t>
            </a:r>
            <a:endParaRPr lang="uk-UA" sz="2000" u="sng" kern="1200" dirty="0">
              <a:latin typeface="Century Schoolbook" pitchFamily="18" charset="0"/>
            </a:endParaRP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Century Schoolbook" pitchFamily="18" charset="0"/>
              </a:rPr>
              <a:t> http://each-inf.at.ua</a:t>
            </a:r>
            <a:endParaRPr lang="uk-UA" sz="2000" kern="1200" dirty="0">
              <a:solidFill>
                <a:prstClr val="black"/>
              </a:solidFill>
              <a:latin typeface="Century Schoolbook" pitchFamily="18" charset="0"/>
            </a:endParaRPr>
          </a:p>
          <a:p>
            <a:pPr marL="0" lvl="0" indent="0" fontAlgn="auto">
              <a:spcAft>
                <a:spcPts val="0"/>
              </a:spcAft>
              <a:buNone/>
            </a:pPr>
            <a:r>
              <a:rPr lang="en-US" sz="2000" kern="1200" dirty="0">
                <a:solidFill>
                  <a:prstClr val="black"/>
                </a:solidFill>
                <a:latin typeface="Century Schoolbook" pitchFamily="18" charset="0"/>
              </a:rPr>
              <a:t>   (</a:t>
            </a:r>
            <a:r>
              <a:rPr lang="ru-RU" sz="2000" kern="1200" dirty="0" err="1">
                <a:solidFill>
                  <a:prstClr val="black"/>
                </a:solidFill>
                <a:latin typeface="Century Schoolbook" pitchFamily="18" charset="0"/>
              </a:rPr>
              <a:t>посилання</a:t>
            </a:r>
            <a:r>
              <a:rPr lang="ru-RU" sz="2000" kern="1200" dirty="0">
                <a:solidFill>
                  <a:prstClr val="black"/>
                </a:solidFill>
                <a:latin typeface="Century Schoolbook" pitchFamily="18" charset="0"/>
              </a:rPr>
              <a:t> на </a:t>
            </a:r>
            <a:r>
              <a:rPr lang="ru-RU" sz="2000" kern="1200" dirty="0" err="1">
                <a:solidFill>
                  <a:prstClr val="black"/>
                </a:solidFill>
                <a:latin typeface="Century Schoolbook" pitchFamily="18" charset="0"/>
              </a:rPr>
              <a:t>сайти</a:t>
            </a:r>
            <a:r>
              <a:rPr lang="ru-RU" sz="2000" kern="1200" dirty="0">
                <a:solidFill>
                  <a:prstClr val="black"/>
                </a:solidFill>
                <a:latin typeface="Century Schoolbook" pitchFamily="18" charset="0"/>
              </a:rPr>
              <a:t>, </a:t>
            </a:r>
            <a:r>
              <a:rPr lang="ru-RU" sz="2000" kern="1200" dirty="0" err="1">
                <a:solidFill>
                  <a:prstClr val="black"/>
                </a:solidFill>
                <a:latin typeface="Century Schoolbook" pitchFamily="18" charset="0"/>
              </a:rPr>
              <a:t>портали</a:t>
            </a:r>
            <a:r>
              <a:rPr lang="ru-RU" sz="2000" kern="1200" dirty="0">
                <a:solidFill>
                  <a:prstClr val="black"/>
                </a:solidFill>
                <a:latin typeface="Century Schoolbook" pitchFamily="18" charset="0"/>
              </a:rPr>
              <a:t>, </a:t>
            </a:r>
            <a:r>
              <a:rPr lang="ru-RU" sz="2000" kern="1200" dirty="0" err="1" smtClean="0">
                <a:solidFill>
                  <a:prstClr val="black"/>
                </a:solidFill>
                <a:latin typeface="Century Schoolbook" pitchFamily="18" charset="0"/>
              </a:rPr>
              <a:t>Інтернет-ресурси</a:t>
            </a:r>
            <a:r>
              <a:rPr lang="ru-RU" sz="2000" kern="1200" dirty="0">
                <a:solidFill>
                  <a:prstClr val="black"/>
                </a:solidFill>
                <a:latin typeface="Century Schoolbook" pitchFamily="18" charset="0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4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1">
                    <a:lumMod val="25000"/>
                  </a:schemeClr>
                </a:solidFill>
              </a:rPr>
            </a:b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844575" y="1988840"/>
            <a:ext cx="7556376" cy="5184576"/>
          </a:xfrm>
        </p:spPr>
        <p:txBody>
          <a:bodyPr/>
          <a:lstStyle/>
          <a:p>
            <a:endParaRPr lang="uk-UA" sz="1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uk-UA" sz="1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uk-UA" sz="1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uk-UA" sz="1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uk-UA" sz="1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uk-UA" sz="1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uk-UA" sz="1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інформатиці інструкцію називають </a:t>
            </a:r>
            <a:r>
              <a:rPr lang="uk-UA" sz="1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алгоритмом. 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 часто зустрічаються з алгоритмами у повсякденному житті.</a:t>
            </a:r>
          </a:p>
          <a:p>
            <a:pPr algn="just">
              <a:lnSpc>
                <a:spcPct val="150000"/>
              </a:lnSpc>
            </a:pP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Наприклад, готуючи бутерброд з сиром і маслом, треба дотримуватися алгоритму. </a:t>
            </a:r>
          </a:p>
          <a:p>
            <a:pPr algn="just">
              <a:lnSpc>
                <a:spcPct val="150000"/>
              </a:lnSpc>
            </a:pP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Словами його можна описати так:</a:t>
            </a:r>
          </a:p>
          <a:p>
            <a:pPr algn="just">
              <a:lnSpc>
                <a:spcPct val="150000"/>
              </a:lnSpc>
            </a:pP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1. Відрізати шматок хліба.</a:t>
            </a:r>
          </a:p>
          <a:p>
            <a:pPr algn="just">
              <a:lnSpc>
                <a:spcPct val="150000"/>
              </a:lnSpc>
            </a:pP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2. </a:t>
            </a: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амастити хліб маслом.</a:t>
            </a:r>
          </a:p>
          <a:p>
            <a:pPr algn="just">
              <a:lnSpc>
                <a:spcPct val="150000"/>
              </a:lnSpc>
            </a:pP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3. Відрізати шматок сиру.</a:t>
            </a:r>
          </a:p>
          <a:p>
            <a:pPr algn="just">
              <a:lnSpc>
                <a:spcPct val="150000"/>
              </a:lnSpc>
            </a:pP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4. Покласти сир на хліб.</a:t>
            </a:r>
          </a:p>
          <a:p>
            <a:endParaRPr lang="uk-UA" sz="1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uk-UA" sz="1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545922" y="116632"/>
            <a:ext cx="4968552" cy="86409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алгоритмом?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762" y="3284984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63" y="2204864"/>
            <a:ext cx="154310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36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240360"/>
          </a:xfrm>
        </p:spPr>
        <p:txBody>
          <a:bodyPr/>
          <a:lstStyle/>
          <a:p>
            <a:pPr lvl="0" algn="l">
              <a:spcBef>
                <a:spcPct val="20000"/>
              </a:spcBef>
            </a:pPr>
            <a:r>
              <a:rPr lang="uk-UA" sz="4000" b="1" cap="all" dirty="0">
                <a:solidFill>
                  <a:srgbClr val="BBE0E3">
                    <a:lumMod val="25000"/>
                  </a:srgbClr>
                </a:solidFill>
                <a:ea typeface="+mn-ea"/>
                <a:cs typeface="+mn-cs"/>
              </a:rPr>
              <a:t>Алгоритм </a:t>
            </a:r>
            <a:r>
              <a:rPr lang="uk-UA" sz="4000" b="1" cap="all" dirty="0" smtClean="0">
                <a:solidFill>
                  <a:srgbClr val="BBE0E3">
                    <a:lumMod val="25000"/>
                  </a:srgbClr>
                </a:solidFill>
                <a:ea typeface="+mn-ea"/>
                <a:cs typeface="+mn-cs"/>
              </a:rPr>
              <a:t/>
            </a:r>
            <a:br>
              <a:rPr lang="uk-UA" sz="4000" b="1" cap="all" dirty="0" smtClean="0">
                <a:solidFill>
                  <a:srgbClr val="BBE0E3">
                    <a:lumMod val="25000"/>
                  </a:srgbClr>
                </a:solidFill>
                <a:ea typeface="+mn-ea"/>
                <a:cs typeface="+mn-cs"/>
              </a:rPr>
            </a:br>
            <a:r>
              <a:rPr lang="uk-UA" sz="4000" b="1" cap="all" dirty="0" smtClean="0">
                <a:solidFill>
                  <a:srgbClr val="BBE0E3">
                    <a:lumMod val="25000"/>
                  </a:srgbClr>
                </a:solidFill>
                <a:ea typeface="+mn-ea"/>
                <a:cs typeface="+mn-cs"/>
              </a:rPr>
              <a:t>  </a:t>
            </a:r>
            <a:r>
              <a:rPr lang="uk-UA" sz="1800" b="1" cap="all" dirty="0" smtClean="0">
                <a:solidFill>
                  <a:srgbClr val="BBE0E3">
                    <a:lumMod val="25000"/>
                  </a:srgbClr>
                </a:solidFill>
                <a:ea typeface="+mn-ea"/>
                <a:cs typeface="+mn-cs"/>
              </a:rPr>
              <a:t>– </a:t>
            </a:r>
            <a:r>
              <a:rPr lang="uk-UA" sz="1800" b="1" cap="all" dirty="0" smtClean="0">
                <a:solidFill>
                  <a:srgbClr val="BBE0E3">
                    <a:lumMod val="2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це скінченна послідовність команд, </a:t>
            </a:r>
            <a:r>
              <a:rPr lang="uk-UA" sz="1800" b="1" cap="all" dirty="0">
                <a:solidFill>
                  <a:srgbClr val="BBE0E3">
                    <a:lumMod val="2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uk-UA" sz="1800" b="1" cap="all" dirty="0" smtClean="0">
                <a:solidFill>
                  <a:srgbClr val="BBE0E3">
                    <a:lumMod val="2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виконання яких приводить до розв’язання поставленої задачі.</a:t>
            </a:r>
            <a:br>
              <a:rPr lang="uk-UA" sz="1800" b="1" cap="all" dirty="0" smtClean="0">
                <a:solidFill>
                  <a:srgbClr val="BBE0E3">
                    <a:lumMod val="2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srgbClr val="000000"/>
                </a:solidFill>
                <a:ea typeface="+mn-ea"/>
                <a:cs typeface="+mn-cs"/>
              </a:rPr>
            </a:b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20480"/>
          </a:xfrm>
        </p:spPr>
        <p:txBody>
          <a:bodyPr/>
          <a:lstStyle/>
          <a:p>
            <a:pPr marL="0" indent="0">
              <a:buNone/>
            </a:pPr>
            <a:r>
              <a:rPr lang="uk-UA" sz="2400" b="1" dirty="0" smtClean="0">
                <a:solidFill>
                  <a:srgbClr val="4D1B35"/>
                </a:solidFill>
                <a:latin typeface="Times New Roman" pitchFamily="18" charset="0"/>
                <a:cs typeface="Times New Roman" pitchFamily="18" charset="0"/>
              </a:rPr>
              <a:t>Алгоритми зустрічаються нам всюди, наприклад</a:t>
            </a:r>
          </a:p>
          <a:p>
            <a:pPr marL="0" indent="0">
              <a:buNone/>
            </a:pPr>
            <a:endParaRPr lang="uk-UA" sz="2400" b="1" dirty="0" smtClean="0">
              <a:solidFill>
                <a:srgbClr val="4D1B3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приготування торта</a:t>
            </a:r>
          </a:p>
          <a:p>
            <a:pPr marL="0" indent="0" algn="r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1. Замісить тісто.</a:t>
            </a:r>
          </a:p>
          <a:p>
            <a:pPr marL="0" indent="0" algn="r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Розкатати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коржі.</a:t>
            </a:r>
          </a:p>
          <a:p>
            <a:pPr marL="0" indent="0" algn="r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3. Спекти коржі.</a:t>
            </a:r>
          </a:p>
          <a:p>
            <a:pPr marL="0" indent="0" algn="r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4. Дати коржам охолонути.</a:t>
            </a:r>
          </a:p>
          <a:p>
            <a:pPr marL="0" indent="0" algn="r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Перемазать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коржі кремом.</a:t>
            </a:r>
          </a:p>
          <a:p>
            <a:pPr marL="514350" indent="-514350" algn="r">
              <a:buAutoNum type="arabicPeriod"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356714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42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75" y="476672"/>
            <a:ext cx="3384376" cy="26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         			</a:t>
            </a:r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uk-UA" b="1" i="1" dirty="0" smtClean="0">
                <a:solidFill>
                  <a:srgbClr val="4D1B35"/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				походить від імені 					перського вченого, астронома і математика </a:t>
            </a:r>
            <a:r>
              <a:rPr lang="uk-UA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Аль-Хорезмі</a:t>
            </a:r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Приблизно 825 р. він сформулював правила виконання дій над числами, якими користувалися в Стародавній Індії.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2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 подання алгоритму</a:t>
            </a:r>
          </a:p>
          <a:p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Словесна;</a:t>
            </a:r>
          </a:p>
          <a:p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Графічна (за допомогою блок-схем).</a:t>
            </a:r>
          </a:p>
          <a:p>
            <a:endParaRPr lang="uk-UA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Вибір форми подання алгоритму залежить від його виконавця.</a:t>
            </a:r>
            <a:endParaRPr lang="ru-RU" sz="36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115616" y="332656"/>
            <a:ext cx="6264696" cy="93610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якій формі можна подати алгоритм?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1362075"/>
          </a:xfrm>
        </p:spPr>
        <p:txBody>
          <a:bodyPr/>
          <a:lstStyle/>
          <a:p>
            <a:pPr algn="ctr"/>
            <a:r>
              <a:rPr lang="uk-UA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Хто може бути виконавцем алгоритму?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22313" y="1700809"/>
            <a:ext cx="7772400" cy="1224135"/>
          </a:xfrm>
        </p:spPr>
        <p:txBody>
          <a:bodyPr/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Створюють алгоритми люди. А виконують їх люди і різні пристрої, якими управляють люди – комп’ютери, роботи, верстати, складна побутова техніка або іграшки.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88917"/>
            <a:ext cx="1368152" cy="198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9189"/>
            <a:ext cx="133214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86043" y="3241203"/>
            <a:ext cx="3744416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99592" y="3789040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Виконавець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алгоритму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це об’єкт, здатний виконати команди алгоритму.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15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04664"/>
            <a:ext cx="7772400" cy="1656184"/>
          </a:xfrm>
        </p:spPr>
        <p:txBody>
          <a:bodyPr/>
          <a:lstStyle/>
          <a:p>
            <a:pPr lvl="0" algn="ctr">
              <a:spcBef>
                <a:spcPct val="50000"/>
              </a:spcBef>
            </a:pPr>
            <a:r>
              <a:rPr lang="ru-RU" sz="3600" b="1" i="1" kern="12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Алгоритм (</a:t>
            </a:r>
            <a:r>
              <a:rPr lang="ru-RU" sz="3600" b="1" i="1" kern="1200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словесна</a:t>
            </a:r>
            <a:r>
              <a:rPr lang="ru-RU" sz="3600" b="1" i="1" kern="12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форма) </a:t>
            </a:r>
            <a:r>
              <a:rPr lang="ru-RU" sz="3600" b="1" i="1" kern="12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посадки дерева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3623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39552" y="2060848"/>
            <a:ext cx="456882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Викопать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ямку;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Опустити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ямку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саджанець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Засипати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ямку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садженцем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землею;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Полити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саджанець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водою.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85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32848" cy="1872208"/>
          </a:xfrm>
        </p:spPr>
        <p:txBody>
          <a:bodyPr/>
          <a:lstStyle/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Графічний спосіб представлення алгоритмів</a:t>
            </a:r>
            <a:b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або</a:t>
            </a:r>
            <a:b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блок-схема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2627784" y="2420888"/>
            <a:ext cx="3250704" cy="108076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Початок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627784" y="3673070"/>
            <a:ext cx="3312368" cy="1052074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1860" y="3933999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Кінець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365485" y="5032347"/>
            <a:ext cx="3888432" cy="1081088"/>
          </a:xfrm>
          <a:prstGeom prst="rect">
            <a:avLst/>
          </a:prstGeom>
          <a:noFill/>
          <a:ln w="5715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218948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Виконання дії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6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посадки дерева за допомогою блок-схем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95536" y="1484784"/>
            <a:ext cx="4608512" cy="46413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80808"/>
            <a:ext cx="3384376" cy="411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522386" y="1458875"/>
            <a:ext cx="4553730" cy="4849053"/>
            <a:chOff x="1137" y="781"/>
            <a:chExt cx="3413" cy="3430"/>
          </a:xfrm>
        </p:grpSpPr>
        <p:sp>
          <p:nvSpPr>
            <p:cNvPr id="11" name="AutoShape 3"/>
            <p:cNvSpPr>
              <a:spLocks noChangeArrowheads="1"/>
            </p:cNvSpPr>
            <p:nvPr/>
          </p:nvSpPr>
          <p:spPr bwMode="auto">
            <a:xfrm>
              <a:off x="2063" y="781"/>
              <a:ext cx="1382" cy="40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1973" y="800"/>
              <a:ext cx="1633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2063" y="800"/>
              <a:ext cx="1406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2800" b="1" kern="0" dirty="0" smtClean="0">
                  <a:solidFill>
                    <a:sysClr val="windowText" lastClr="000000"/>
                  </a:solidFill>
                </a:rPr>
                <a:t>початок</a:t>
              </a:r>
              <a:endPara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1610" y="1480"/>
              <a:ext cx="2449" cy="317"/>
            </a:xfrm>
            <a:prstGeom prst="rect">
              <a:avLst/>
            </a:prstGeom>
            <a:noFill/>
            <a:ln w="9525">
              <a:solidFill>
                <a:srgbClr val="00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1837" y="1480"/>
              <a:ext cx="2087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Викопати</a:t>
              </a:r>
              <a:r>
                <a:rPr kumimoji="0" lang="ru-RU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в </a:t>
              </a:r>
              <a:r>
                <a:rPr kumimoji="0" lang="ru-RU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землі</a:t>
              </a:r>
              <a:r>
                <a:rPr kumimoji="0" lang="ru-RU" b="1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ru-RU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ямку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1610" y="2070"/>
              <a:ext cx="2449" cy="362"/>
            </a:xfrm>
            <a:prstGeom prst="rect">
              <a:avLst/>
            </a:prstGeom>
            <a:noFill/>
            <a:ln w="9525">
              <a:solidFill>
                <a:srgbClr val="00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1589" y="2075"/>
              <a:ext cx="256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Опустити</a:t>
              </a:r>
              <a:r>
                <a:rPr kumimoji="0" lang="ru-RU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в ямку </a:t>
              </a:r>
              <a:r>
                <a:rPr kumimoji="0" lang="ru-RU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саджанець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1137" y="2704"/>
              <a:ext cx="3359" cy="363"/>
            </a:xfrm>
            <a:prstGeom prst="rect">
              <a:avLst/>
            </a:prstGeom>
            <a:noFill/>
            <a:ln w="9525">
              <a:solidFill>
                <a:srgbClr val="00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293" y="2750"/>
              <a:ext cx="3257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Засипать</a:t>
              </a:r>
              <a:r>
                <a:rPr kumimoji="0" lang="ru-RU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ямку </a:t>
              </a:r>
              <a:r>
                <a:rPr kumimoji="0" lang="ru-RU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з </a:t>
              </a:r>
              <a:r>
                <a:rPr kumimoji="0" lang="ru-RU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садженцем</a:t>
              </a:r>
              <a:r>
                <a:rPr kumimoji="0" lang="ru-RU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 землею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2789" y="3067"/>
              <a:ext cx="0" cy="228"/>
            </a:xfrm>
            <a:prstGeom prst="line">
              <a:avLst/>
            </a:prstGeom>
            <a:noFill/>
            <a:ln w="38100">
              <a:solidFill>
                <a:srgbClr val="0066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2789" y="1162"/>
              <a:ext cx="0" cy="318"/>
            </a:xfrm>
            <a:prstGeom prst="line">
              <a:avLst/>
            </a:prstGeom>
            <a:noFill/>
            <a:ln w="38100">
              <a:solidFill>
                <a:srgbClr val="0066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2789" y="1797"/>
              <a:ext cx="0" cy="272"/>
            </a:xfrm>
            <a:prstGeom prst="line">
              <a:avLst/>
            </a:prstGeom>
            <a:noFill/>
            <a:ln w="38100">
              <a:solidFill>
                <a:srgbClr val="0066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2789" y="2432"/>
              <a:ext cx="0" cy="272"/>
            </a:xfrm>
            <a:prstGeom prst="line">
              <a:avLst/>
            </a:prstGeom>
            <a:noFill/>
            <a:ln w="38100">
              <a:solidFill>
                <a:srgbClr val="0066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AutoShape 16"/>
            <p:cNvSpPr>
              <a:spLocks noChangeArrowheads="1"/>
            </p:cNvSpPr>
            <p:nvPr/>
          </p:nvSpPr>
          <p:spPr bwMode="auto">
            <a:xfrm>
              <a:off x="1993" y="3884"/>
              <a:ext cx="1452" cy="31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2303" y="3884"/>
              <a:ext cx="9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Кінець</a:t>
              </a: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1520" y="3339"/>
              <a:ext cx="2630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Полити</a:t>
              </a: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ru-RU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садженец</a:t>
              </a:r>
              <a:r>
                <a:rPr lang="ru-RU" sz="2000" b="1" kern="0" dirty="0">
                  <a:solidFill>
                    <a:sysClr val="windowText" lastClr="000000"/>
                  </a:solidFill>
                </a:rPr>
                <a:t>ь</a:t>
              </a: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 водою</a:t>
              </a: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1426" y="3294"/>
              <a:ext cx="2633" cy="363"/>
            </a:xfrm>
            <a:prstGeom prst="rect">
              <a:avLst/>
            </a:prstGeom>
            <a:noFill/>
            <a:ln w="9525">
              <a:solidFill>
                <a:srgbClr val="00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2789" y="3657"/>
              <a:ext cx="0" cy="226"/>
            </a:xfrm>
            <a:prstGeom prst="line">
              <a:avLst/>
            </a:prstGeom>
            <a:noFill/>
            <a:ln w="38100">
              <a:solidFill>
                <a:srgbClr val="0066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06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207_додаток 2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5207_додаток 2</Template>
  <TotalTime>943</TotalTime>
  <Words>553</Words>
  <Application>Microsoft Office PowerPoint</Application>
  <PresentationFormat>Экран (4:3)</PresentationFormat>
  <Paragraphs>98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5207_додаток 2</vt:lpstr>
      <vt:lpstr>Презентация PowerPoint</vt:lpstr>
      <vt:lpstr> </vt:lpstr>
      <vt:lpstr>Алгоритм    – це скінченна послідовність команд,  виконання яких приводить до розв’язання поставленої задачі.  </vt:lpstr>
      <vt:lpstr>Презентация PowerPoint</vt:lpstr>
      <vt:lpstr>Презентация PowerPoint</vt:lpstr>
      <vt:lpstr>Хто може бути виконавцем алгоритму?</vt:lpstr>
      <vt:lpstr>Викопать в землі ямку; Опустити в ямку саджанець; Засипати ямку з садженцем землею; Полити саджанець водою.</vt:lpstr>
      <vt:lpstr>Графічний спосіб представлення алгоритмів  або  блок-схема</vt:lpstr>
      <vt:lpstr>Алгоритм посадки дерева за допомогою блок-схем</vt:lpstr>
      <vt:lpstr>Алгоритми мають такі властивості:</vt:lpstr>
      <vt:lpstr>Дискретність</vt:lpstr>
      <vt:lpstr>Зрозумілість</vt:lpstr>
      <vt:lpstr>Визначеність</vt:lpstr>
      <vt:lpstr>Результативність</vt:lpstr>
      <vt:lpstr>Масовість</vt:lpstr>
      <vt:lpstr>З наведених завдань виберіть ті, які сформульовані чітко:</vt:lpstr>
      <vt:lpstr>Презентация PowerPoint</vt:lpstr>
      <vt:lpstr> Прикладом лінійного алгоритму може служити створення картинки в графічному редакторі Paint з окремих фрагментів. Шляхом виділення фрагментів, переміщення і копіювання, поворотів фрагментів малюнка можна створити картину.</vt:lpstr>
      <vt:lpstr>Список використаних джерел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Растровая и векторная графика</dc:title>
  <dc:creator>сережа</dc:creator>
  <cp:lastModifiedBy>Админ</cp:lastModifiedBy>
  <cp:revision>145</cp:revision>
  <dcterms:created xsi:type="dcterms:W3CDTF">2008-12-15T13:15:06Z</dcterms:created>
  <dcterms:modified xsi:type="dcterms:W3CDTF">2018-02-06T18:38:13Z</dcterms:modified>
</cp:coreProperties>
</file>