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260" r:id="rId3"/>
    <p:sldId id="261" r:id="rId4"/>
    <p:sldId id="262" r:id="rId5"/>
    <p:sldId id="263" r:id="rId6"/>
    <p:sldId id="264" r:id="rId7"/>
    <p:sldId id="265" r:id="rId8"/>
    <p:sldId id="266" r:id="rId9"/>
    <p:sldId id="259" r:id="rId10"/>
    <p:sldId id="267" r:id="rId11"/>
    <p:sldId id="271" r:id="rId12"/>
    <p:sldId id="268" r:id="rId13"/>
    <p:sldId id="269" r:id="rId14"/>
    <p:sldId id="270" r:id="rId15"/>
    <p:sldId id="273" r:id="rId16"/>
    <p:sldId id="272"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37E7BE0-4E9C-41A5-9555-6D6218F06022}" type="datetimeFigureOut">
              <a:rPr lang="ru-RU" smtClean="0"/>
              <a:t>19.11.2017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E7CB70-A8DA-47B8-94FA-1F3028517EE0}" type="slidenum">
              <a:rPr lang="ru-RU" smtClean="0"/>
              <a:t>‹#›</a:t>
            </a:fld>
            <a:endParaRPr lang="ru-RU"/>
          </a:p>
        </p:txBody>
      </p:sp>
    </p:spTree>
    <p:extLst>
      <p:ext uri="{BB962C8B-B14F-4D97-AF65-F5344CB8AC3E}">
        <p14:creationId xmlns:p14="http://schemas.microsoft.com/office/powerpoint/2010/main" val="1197933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37E7BE0-4E9C-41A5-9555-6D6218F06022}" type="datetimeFigureOut">
              <a:rPr lang="ru-RU" smtClean="0"/>
              <a:t>19.11.2017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E7CB70-A8DA-47B8-94FA-1F3028517EE0}" type="slidenum">
              <a:rPr lang="ru-RU" smtClean="0"/>
              <a:t>‹#›</a:t>
            </a:fld>
            <a:endParaRPr lang="ru-RU"/>
          </a:p>
        </p:txBody>
      </p:sp>
    </p:spTree>
    <p:extLst>
      <p:ext uri="{BB962C8B-B14F-4D97-AF65-F5344CB8AC3E}">
        <p14:creationId xmlns:p14="http://schemas.microsoft.com/office/powerpoint/2010/main" val="78400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37E7BE0-4E9C-41A5-9555-6D6218F06022}" type="datetimeFigureOut">
              <a:rPr lang="ru-RU" smtClean="0"/>
              <a:t>19.11.2017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E7CB70-A8DA-47B8-94FA-1F3028517EE0}"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00380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37E7BE0-4E9C-41A5-9555-6D6218F06022}" type="datetimeFigureOut">
              <a:rPr lang="ru-RU" smtClean="0"/>
              <a:t>19.11.2017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E7CB70-A8DA-47B8-94FA-1F3028517EE0}" type="slidenum">
              <a:rPr lang="ru-RU" smtClean="0"/>
              <a:t>‹#›</a:t>
            </a:fld>
            <a:endParaRPr lang="ru-RU"/>
          </a:p>
        </p:txBody>
      </p:sp>
    </p:spTree>
    <p:extLst>
      <p:ext uri="{BB962C8B-B14F-4D97-AF65-F5344CB8AC3E}">
        <p14:creationId xmlns:p14="http://schemas.microsoft.com/office/powerpoint/2010/main" val="270204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37E7BE0-4E9C-41A5-9555-6D6218F06022}" type="datetimeFigureOut">
              <a:rPr lang="ru-RU" smtClean="0"/>
              <a:t>19.11.2017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E7CB70-A8DA-47B8-94FA-1F3028517EE0}"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21246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37E7BE0-4E9C-41A5-9555-6D6218F06022}" type="datetimeFigureOut">
              <a:rPr lang="ru-RU" smtClean="0"/>
              <a:t>19.11.2017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E7CB70-A8DA-47B8-94FA-1F3028517EE0}" type="slidenum">
              <a:rPr lang="ru-RU" smtClean="0"/>
              <a:t>‹#›</a:t>
            </a:fld>
            <a:endParaRPr lang="ru-RU"/>
          </a:p>
        </p:txBody>
      </p:sp>
    </p:spTree>
    <p:extLst>
      <p:ext uri="{BB962C8B-B14F-4D97-AF65-F5344CB8AC3E}">
        <p14:creationId xmlns:p14="http://schemas.microsoft.com/office/powerpoint/2010/main" val="957843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37E7BE0-4E9C-41A5-9555-6D6218F06022}" type="datetimeFigureOut">
              <a:rPr lang="ru-RU" smtClean="0"/>
              <a:t>19.11.2017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E7CB70-A8DA-47B8-94FA-1F3028517EE0}" type="slidenum">
              <a:rPr lang="ru-RU" smtClean="0"/>
              <a:t>‹#›</a:t>
            </a:fld>
            <a:endParaRPr lang="ru-RU"/>
          </a:p>
        </p:txBody>
      </p:sp>
    </p:spTree>
    <p:extLst>
      <p:ext uri="{BB962C8B-B14F-4D97-AF65-F5344CB8AC3E}">
        <p14:creationId xmlns:p14="http://schemas.microsoft.com/office/powerpoint/2010/main" val="3151339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37E7BE0-4E9C-41A5-9555-6D6218F06022}" type="datetimeFigureOut">
              <a:rPr lang="ru-RU" smtClean="0"/>
              <a:t>19.11.2017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E7CB70-A8DA-47B8-94FA-1F3028517EE0}" type="slidenum">
              <a:rPr lang="ru-RU" smtClean="0"/>
              <a:t>‹#›</a:t>
            </a:fld>
            <a:endParaRPr lang="ru-RU"/>
          </a:p>
        </p:txBody>
      </p:sp>
    </p:spTree>
    <p:extLst>
      <p:ext uri="{BB962C8B-B14F-4D97-AF65-F5344CB8AC3E}">
        <p14:creationId xmlns:p14="http://schemas.microsoft.com/office/powerpoint/2010/main" val="180899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37E7BE0-4E9C-41A5-9555-6D6218F06022}" type="datetimeFigureOut">
              <a:rPr lang="ru-RU" smtClean="0"/>
              <a:t>19.11.2017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E7CB70-A8DA-47B8-94FA-1F3028517EE0}" type="slidenum">
              <a:rPr lang="ru-RU" smtClean="0"/>
              <a:t>‹#›</a:t>
            </a:fld>
            <a:endParaRPr lang="ru-RU"/>
          </a:p>
        </p:txBody>
      </p:sp>
    </p:spTree>
    <p:extLst>
      <p:ext uri="{BB962C8B-B14F-4D97-AF65-F5344CB8AC3E}">
        <p14:creationId xmlns:p14="http://schemas.microsoft.com/office/powerpoint/2010/main" val="3840591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37E7BE0-4E9C-41A5-9555-6D6218F06022}" type="datetimeFigureOut">
              <a:rPr lang="ru-RU" smtClean="0"/>
              <a:t>19.11.2017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E7CB70-A8DA-47B8-94FA-1F3028517EE0}" type="slidenum">
              <a:rPr lang="ru-RU" smtClean="0"/>
              <a:t>‹#›</a:t>
            </a:fld>
            <a:endParaRPr lang="ru-RU"/>
          </a:p>
        </p:txBody>
      </p:sp>
    </p:spTree>
    <p:extLst>
      <p:ext uri="{BB962C8B-B14F-4D97-AF65-F5344CB8AC3E}">
        <p14:creationId xmlns:p14="http://schemas.microsoft.com/office/powerpoint/2010/main" val="279966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37E7BE0-4E9C-41A5-9555-6D6218F06022}" type="datetimeFigureOut">
              <a:rPr lang="ru-RU" smtClean="0"/>
              <a:t>19.11.2017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E7CB70-A8DA-47B8-94FA-1F3028517EE0}" type="slidenum">
              <a:rPr lang="ru-RU" smtClean="0"/>
              <a:t>‹#›</a:t>
            </a:fld>
            <a:endParaRPr lang="ru-RU"/>
          </a:p>
        </p:txBody>
      </p:sp>
    </p:spTree>
    <p:extLst>
      <p:ext uri="{BB962C8B-B14F-4D97-AF65-F5344CB8AC3E}">
        <p14:creationId xmlns:p14="http://schemas.microsoft.com/office/powerpoint/2010/main" val="427189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37E7BE0-4E9C-41A5-9555-6D6218F06022}" type="datetimeFigureOut">
              <a:rPr lang="ru-RU" smtClean="0"/>
              <a:t>19.11.2017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DE7CB70-A8DA-47B8-94FA-1F3028517EE0}" type="slidenum">
              <a:rPr lang="ru-RU" smtClean="0"/>
              <a:t>‹#›</a:t>
            </a:fld>
            <a:endParaRPr lang="ru-RU"/>
          </a:p>
        </p:txBody>
      </p:sp>
    </p:spTree>
    <p:extLst>
      <p:ext uri="{BB962C8B-B14F-4D97-AF65-F5344CB8AC3E}">
        <p14:creationId xmlns:p14="http://schemas.microsoft.com/office/powerpoint/2010/main" val="1781075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37E7BE0-4E9C-41A5-9555-6D6218F06022}" type="datetimeFigureOut">
              <a:rPr lang="ru-RU" smtClean="0"/>
              <a:t>19.11.2017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DE7CB70-A8DA-47B8-94FA-1F3028517EE0}" type="slidenum">
              <a:rPr lang="ru-RU" smtClean="0"/>
              <a:t>‹#›</a:t>
            </a:fld>
            <a:endParaRPr lang="ru-RU"/>
          </a:p>
        </p:txBody>
      </p:sp>
    </p:spTree>
    <p:extLst>
      <p:ext uri="{BB962C8B-B14F-4D97-AF65-F5344CB8AC3E}">
        <p14:creationId xmlns:p14="http://schemas.microsoft.com/office/powerpoint/2010/main" val="32703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E7BE0-4E9C-41A5-9555-6D6218F06022}" type="datetimeFigureOut">
              <a:rPr lang="ru-RU" smtClean="0"/>
              <a:t>19.11.2017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DE7CB70-A8DA-47B8-94FA-1F3028517EE0}" type="slidenum">
              <a:rPr lang="ru-RU" smtClean="0"/>
              <a:t>‹#›</a:t>
            </a:fld>
            <a:endParaRPr lang="ru-RU"/>
          </a:p>
        </p:txBody>
      </p:sp>
    </p:spTree>
    <p:extLst>
      <p:ext uri="{BB962C8B-B14F-4D97-AF65-F5344CB8AC3E}">
        <p14:creationId xmlns:p14="http://schemas.microsoft.com/office/powerpoint/2010/main" val="7619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37E7BE0-4E9C-41A5-9555-6D6218F06022}" type="datetimeFigureOut">
              <a:rPr lang="ru-RU" smtClean="0"/>
              <a:t>19.11.2017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E7CB70-A8DA-47B8-94FA-1F3028517EE0}" type="slidenum">
              <a:rPr lang="ru-RU" smtClean="0"/>
              <a:t>‹#›</a:t>
            </a:fld>
            <a:endParaRPr lang="ru-RU"/>
          </a:p>
        </p:txBody>
      </p:sp>
    </p:spTree>
    <p:extLst>
      <p:ext uri="{BB962C8B-B14F-4D97-AF65-F5344CB8AC3E}">
        <p14:creationId xmlns:p14="http://schemas.microsoft.com/office/powerpoint/2010/main" val="236741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37E7BE0-4E9C-41A5-9555-6D6218F06022}" type="datetimeFigureOut">
              <a:rPr lang="ru-RU" smtClean="0"/>
              <a:t>19.11.2017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E7CB70-A8DA-47B8-94FA-1F3028517EE0}" type="slidenum">
              <a:rPr lang="ru-RU" smtClean="0"/>
              <a:t>‹#›</a:t>
            </a:fld>
            <a:endParaRPr lang="ru-RU"/>
          </a:p>
        </p:txBody>
      </p:sp>
    </p:spTree>
    <p:extLst>
      <p:ext uri="{BB962C8B-B14F-4D97-AF65-F5344CB8AC3E}">
        <p14:creationId xmlns:p14="http://schemas.microsoft.com/office/powerpoint/2010/main" val="55916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7E7BE0-4E9C-41A5-9555-6D6218F06022}" type="datetimeFigureOut">
              <a:rPr lang="ru-RU" smtClean="0"/>
              <a:t>19.11.2017</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DE7CB70-A8DA-47B8-94FA-1F3028517EE0}" type="slidenum">
              <a:rPr lang="ru-RU" smtClean="0"/>
              <a:t>‹#›</a:t>
            </a:fld>
            <a:endParaRPr lang="ru-RU"/>
          </a:p>
        </p:txBody>
      </p:sp>
    </p:spTree>
    <p:extLst>
      <p:ext uri="{BB962C8B-B14F-4D97-AF65-F5344CB8AC3E}">
        <p14:creationId xmlns:p14="http://schemas.microsoft.com/office/powerpoint/2010/main" val="2630572768"/>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03" y="-192570"/>
            <a:ext cx="10071463" cy="2427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b="476"/>
          <a:stretch>
            <a:fillRect/>
          </a:stretch>
        </p:blipFill>
        <p:spPr bwMode="auto">
          <a:xfrm>
            <a:off x="1564433" y="1501900"/>
            <a:ext cx="6732587" cy="3425825"/>
          </a:xfrm>
          <a:prstGeom prst="rect">
            <a:avLst/>
          </a:prstGeom>
          <a:noFill/>
          <a:ln>
            <a:noFill/>
          </a:ln>
          <a:effectLst/>
          <a:extLst>
            <a:ext uri="{909E8E84-426E-40DD-AFC4-6F175D3DCCD1}">
              <a14:hiddenFill xmlns:a14="http://schemas.microsoft.com/office/drawing/2010/main">
                <a:blipFill dpi="0" rotWithShape="0">
                  <a:blip/>
                  <a:srcRect b="476"/>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779" y="3010081"/>
            <a:ext cx="7704138" cy="3168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71433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63236"/>
            <a:ext cx="10184630" cy="6137564"/>
          </a:xfrm>
        </p:spPr>
        <p:txBody>
          <a:bodyPr>
            <a:noAutofit/>
          </a:bodyPr>
          <a:lstStyle/>
          <a:p>
            <a:r>
              <a:rPr lang="uk-UA" sz="3200" b="1" u="sng" dirty="0">
                <a:latin typeface="Times New Roman" panose="02020603050405020304" pitchFamily="18" charset="0"/>
                <a:cs typeface="Times New Roman" panose="02020603050405020304" pitchFamily="18" charset="0"/>
              </a:rPr>
              <a:t>Послідовність виконання ілюстрації:</a:t>
            </a:r>
            <a:r>
              <a:rPr lang="ru-RU" sz="3200" b="1" u="sng" dirty="0">
                <a:latin typeface="Times New Roman" panose="02020603050405020304" pitchFamily="18" charset="0"/>
                <a:cs typeface="Times New Roman" panose="02020603050405020304" pitchFamily="18" charset="0"/>
              </a:rPr>
              <a:t/>
            </a:r>
            <a:br>
              <a:rPr lang="ru-RU" sz="3200" b="1" u="sng" dirty="0">
                <a:latin typeface="Times New Roman" panose="02020603050405020304" pitchFamily="18" charset="0"/>
                <a:cs typeface="Times New Roman" panose="02020603050405020304" pitchFamily="18" charset="0"/>
              </a:rPr>
            </a:br>
            <a:r>
              <a:rPr lang="uk-UA" sz="3200" dirty="0">
                <a:latin typeface="Times New Roman" panose="02020603050405020304" pitchFamily="18" charset="0"/>
                <a:cs typeface="Times New Roman" panose="02020603050405020304" pitchFamily="18" charset="0"/>
              </a:rPr>
              <a:t>1.Вибрати характерні епізоди, що розкривають зміст тексту.</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uk-UA" sz="3200" dirty="0">
                <a:latin typeface="Times New Roman" panose="02020603050405020304" pitchFamily="18" charset="0"/>
                <a:cs typeface="Times New Roman" panose="02020603050405020304" pitchFamily="18" charset="0"/>
              </a:rPr>
              <a:t>2.Виконати ілюстрацію олівцем, звернути увагу на головних дійових осіб (виділити їх розміром, місцем); продумати їхні позу, одяг, оточення.</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uk-UA" sz="3200" dirty="0">
                <a:latin typeface="Times New Roman" panose="02020603050405020304" pitchFamily="18" charset="0"/>
                <a:cs typeface="Times New Roman" panose="02020603050405020304" pitchFamily="18" charset="0"/>
              </a:rPr>
              <a:t>3.Виконати ілюстрацію в кольорі:</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uk-UA" sz="3200" dirty="0">
                <a:latin typeface="Times New Roman" panose="02020603050405020304" pitchFamily="18" charset="0"/>
                <a:cs typeface="Times New Roman" panose="02020603050405020304" pitchFamily="18" charset="0"/>
              </a:rPr>
              <a:t>покрити фон і літературних персонажів ко­льором;</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uk-UA" sz="3200" dirty="0">
                <a:latin typeface="Times New Roman" panose="02020603050405020304" pitchFamily="18" charset="0"/>
                <a:cs typeface="Times New Roman" panose="02020603050405020304" pitchFamily="18" charset="0"/>
              </a:rPr>
              <a:t>порівняти кольорові співвідношення (світлотіньова різни­ця, контраст);</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uk-UA" sz="3200" dirty="0">
                <a:latin typeface="Times New Roman" panose="02020603050405020304" pitchFamily="18" charset="0"/>
                <a:cs typeface="Times New Roman" panose="02020603050405020304" pitchFamily="18" charset="0"/>
              </a:rPr>
              <a:t>за допомогою світлотіні, кольора, контраста виділити ком­позиційний центр;</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uk-UA" sz="3200" dirty="0">
                <a:latin typeface="Times New Roman" panose="02020603050405020304" pitchFamily="18" charset="0"/>
                <a:cs typeface="Times New Roman" panose="02020603050405020304" pitchFamily="18" charset="0"/>
              </a:rPr>
              <a:t>4.Деталізувати елементи композиції.</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589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6716" y="221673"/>
            <a:ext cx="8596668" cy="1320800"/>
          </a:xfrm>
        </p:spPr>
        <p:txBody>
          <a:bodyPr>
            <a:normAutofit fontScale="90000"/>
          </a:bodyPr>
          <a:lstStyle/>
          <a:p>
            <a:r>
              <a:rPr lang="uk-UA" sz="4800" b="1" dirty="0" smtClean="0">
                <a:latin typeface="Times New Roman" panose="02020603050405020304" pitchFamily="18" charset="0"/>
                <a:cs typeface="Times New Roman" panose="02020603050405020304" pitchFamily="18" charset="0"/>
              </a:rPr>
              <a:t>Етапи роботи над ілюстрацією</a:t>
            </a:r>
            <a:endParaRPr lang="ru-RU" sz="4800" b="1" dirty="0">
              <a:latin typeface="Times New Roman" panose="02020603050405020304" pitchFamily="18" charset="0"/>
              <a:cs typeface="Times New Roman" panose="02020603050405020304" pitchFamily="18" charset="0"/>
            </a:endParaRPr>
          </a:p>
        </p:txBody>
      </p:sp>
      <p:pic>
        <p:nvPicPr>
          <p:cNvPr id="4098" name="Picture 2" descr="Картинки по запросу етапи роботи над ілюстрацією"/>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212" y="1814225"/>
            <a:ext cx="2883760" cy="388143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Картинки по запросу етапи роботи над ілюстрацією"/>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725" y="1038371"/>
            <a:ext cx="2873579" cy="381072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Картинки по запросу етапи роботи над ілюстрацією"/>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1057" y="1930927"/>
            <a:ext cx="2739707" cy="376473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Картинки по запросу етапи роботи над ілюстрацією"/>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3517" y="1038372"/>
            <a:ext cx="2839928" cy="381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621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6981" y="263236"/>
            <a:ext cx="5016884" cy="762000"/>
          </a:xfrm>
        </p:spPr>
        <p:txBody>
          <a:bodyPr/>
          <a:lstStyle/>
          <a:p>
            <a:r>
              <a:rPr lang="uk-UA" dirty="0" smtClean="0"/>
              <a:t>«Лисичка і журавель»</a:t>
            </a:r>
            <a:endParaRPr lang="ru-RU" dirty="0"/>
          </a:p>
        </p:txBody>
      </p:sp>
      <p:pic>
        <p:nvPicPr>
          <p:cNvPr id="1026" name="Picture 2" descr="Картинки по запросу ілюстрації до казки лисичка і журавель"/>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726" y="1025236"/>
            <a:ext cx="5808642" cy="38192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ілюстрації до казки лисичка і журавел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368" y="3135748"/>
            <a:ext cx="5929821" cy="37222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57309" y="1884218"/>
            <a:ext cx="2315057" cy="830997"/>
          </a:xfrm>
          <a:prstGeom prst="rect">
            <a:avLst/>
          </a:prstGeom>
          <a:noFill/>
        </p:spPr>
        <p:txBody>
          <a:bodyPr wrap="none" rtlCol="0">
            <a:spAutoFit/>
          </a:bodyPr>
          <a:lstStyle/>
          <a:p>
            <a:r>
              <a:rPr lang="uk-UA" sz="4800" dirty="0" smtClean="0"/>
              <a:t>«Ріпка»</a:t>
            </a:r>
            <a:endParaRPr lang="ru-RU" sz="4800" dirty="0"/>
          </a:p>
        </p:txBody>
      </p:sp>
    </p:spTree>
    <p:extLst>
      <p:ext uri="{BB962C8B-B14F-4D97-AF65-F5344CB8AC3E}">
        <p14:creationId xmlns:p14="http://schemas.microsoft.com/office/powerpoint/2010/main" val="329554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6498" y="997527"/>
            <a:ext cx="4545830" cy="845127"/>
          </a:xfrm>
        </p:spPr>
        <p:txBody>
          <a:bodyPr/>
          <a:lstStyle/>
          <a:p>
            <a:r>
              <a:rPr lang="uk-UA" dirty="0" smtClean="0"/>
              <a:t>«Мандри Гуллівера»</a:t>
            </a:r>
            <a:endParaRPr lang="ru-RU" dirty="0"/>
          </a:p>
        </p:txBody>
      </p:sp>
      <p:pic>
        <p:nvPicPr>
          <p:cNvPr id="2052" name="Picture 4" descr="Картинки по запросу ілюстрації до казки гулівер"/>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261" y="2049752"/>
            <a:ext cx="5769446" cy="43233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Картинки по запросу ілюстрації до казки рукавич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520" y="1679575"/>
            <a:ext cx="4693516" cy="46935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66484" y="589093"/>
            <a:ext cx="3857787" cy="830997"/>
          </a:xfrm>
          <a:prstGeom prst="rect">
            <a:avLst/>
          </a:prstGeom>
          <a:noFill/>
        </p:spPr>
        <p:txBody>
          <a:bodyPr wrap="none" rtlCol="0">
            <a:spAutoFit/>
          </a:bodyPr>
          <a:lstStyle/>
          <a:p>
            <a:r>
              <a:rPr lang="uk-UA" sz="4800" b="1" dirty="0" smtClean="0">
                <a:solidFill>
                  <a:schemeClr val="accent1">
                    <a:lumMod val="60000"/>
                    <a:lumOff val="40000"/>
                  </a:schemeClr>
                </a:solidFill>
                <a:latin typeface="Times New Roman" panose="02020603050405020304" pitchFamily="18" charset="0"/>
                <a:cs typeface="Times New Roman" panose="02020603050405020304" pitchFamily="18" charset="0"/>
              </a:rPr>
              <a:t>«Рукавичка»</a:t>
            </a:r>
            <a:endParaRPr lang="ru-RU" sz="4800" b="1"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519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800" b="1" dirty="0" smtClean="0">
                <a:latin typeface="Times New Roman" panose="02020603050405020304" pitchFamily="18" charset="0"/>
                <a:cs typeface="Times New Roman" panose="02020603050405020304" pitchFamily="18" charset="0"/>
              </a:rPr>
              <a:t>       «Колобок»</a:t>
            </a:r>
            <a:endParaRPr lang="ru-RU" sz="4800" b="1" dirty="0">
              <a:latin typeface="Times New Roman" panose="02020603050405020304" pitchFamily="18" charset="0"/>
              <a:cs typeface="Times New Roman" panose="02020603050405020304" pitchFamily="18" charset="0"/>
            </a:endParaRPr>
          </a:p>
        </p:txBody>
      </p:sp>
      <p:pic>
        <p:nvPicPr>
          <p:cNvPr id="3076" name="Picture 4" descr="Картинки по запросу ілюстрації до казки колобок"/>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17673" y="790068"/>
            <a:ext cx="5656623" cy="603373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Картинки по запросу ілюстрації до казки колобо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554"/>
            <a:ext cx="6385989" cy="5103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55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599"/>
            <a:ext cx="10669539" cy="2687783"/>
          </a:xfrm>
        </p:spPr>
        <p:txBody>
          <a:bodyPr>
            <a:normAutofit fontScale="90000"/>
          </a:bodyPr>
          <a:lstStyle/>
          <a:p>
            <a:r>
              <a:rPr lang="uk-UA" sz="4800" b="1" dirty="0" smtClean="0">
                <a:latin typeface="Times New Roman" panose="02020603050405020304" pitchFamily="18" charset="0"/>
                <a:cs typeface="Times New Roman" panose="02020603050405020304" pitchFamily="18" charset="0"/>
              </a:rPr>
              <a:t>     "</a:t>
            </a:r>
            <a:r>
              <a:rPr lang="uk-UA" sz="4800" b="1" dirty="0">
                <a:latin typeface="Times New Roman" panose="02020603050405020304" pitchFamily="18" charset="0"/>
                <a:cs typeface="Times New Roman" panose="02020603050405020304" pitchFamily="18" charset="0"/>
              </a:rPr>
              <a:t>Люди перестають мислити, коли </a:t>
            </a:r>
            <a:r>
              <a:rPr lang="uk-UA" sz="4800" b="1" dirty="0" smtClean="0">
                <a:latin typeface="Times New Roman" panose="02020603050405020304" pitchFamily="18" charset="0"/>
                <a:cs typeface="Times New Roman" panose="02020603050405020304" pitchFamily="18" charset="0"/>
              </a:rPr>
              <a:t/>
            </a:r>
            <a:br>
              <a:rPr lang="uk-UA" sz="4800" b="1" dirty="0" smtClean="0">
                <a:latin typeface="Times New Roman" panose="02020603050405020304" pitchFamily="18" charset="0"/>
                <a:cs typeface="Times New Roman" panose="02020603050405020304" pitchFamily="18" charset="0"/>
              </a:rPr>
            </a:br>
            <a:r>
              <a:rPr lang="uk-UA" sz="4800" b="1" dirty="0" smtClean="0">
                <a:latin typeface="Times New Roman" panose="02020603050405020304" pitchFamily="18" charset="0"/>
                <a:cs typeface="Times New Roman" panose="02020603050405020304" pitchFamily="18" charset="0"/>
              </a:rPr>
              <a:t>                 припиняють читати»</a:t>
            </a:r>
            <a:br>
              <a:rPr lang="uk-UA" sz="4800" b="1" dirty="0" smtClean="0">
                <a:latin typeface="Times New Roman" panose="02020603050405020304" pitchFamily="18" charset="0"/>
                <a:cs typeface="Times New Roman" panose="02020603050405020304" pitchFamily="18" charset="0"/>
              </a:rPr>
            </a:br>
            <a:r>
              <a:rPr lang="uk-UA" sz="4800" b="1" dirty="0" smtClean="0">
                <a:latin typeface="Times New Roman" panose="02020603050405020304" pitchFamily="18" charset="0"/>
                <a:cs typeface="Times New Roman" panose="02020603050405020304" pitchFamily="18" charset="0"/>
              </a:rPr>
              <a:t>                                              </a:t>
            </a:r>
            <a:r>
              <a:rPr lang="uk-UA" dirty="0" smtClean="0"/>
              <a:t/>
            </a:r>
            <a:br>
              <a:rPr lang="uk-UA" dirty="0" smtClean="0"/>
            </a:br>
            <a:r>
              <a:rPr lang="uk-UA" dirty="0"/>
              <a:t> </a:t>
            </a:r>
            <a:r>
              <a:rPr lang="uk-UA" dirty="0" smtClean="0"/>
              <a:t>                  </a:t>
            </a:r>
            <a:r>
              <a:rPr lang="uk-UA" u="sng" dirty="0" smtClean="0"/>
              <a:t>Французький </a:t>
            </a:r>
            <a:r>
              <a:rPr lang="uk-UA" u="sng" dirty="0"/>
              <a:t>філософ </a:t>
            </a:r>
            <a:r>
              <a:rPr lang="uk-UA" u="sng" dirty="0" smtClean="0"/>
              <a:t>Дені </a:t>
            </a:r>
            <a:r>
              <a:rPr lang="uk-UA" u="sng" dirty="0"/>
              <a:t>Дідро </a:t>
            </a:r>
            <a:r>
              <a:rPr lang="uk-UA" u="sng" dirty="0" smtClean="0"/>
              <a:t/>
            </a:r>
            <a:br>
              <a:rPr lang="uk-UA" u="sng" dirty="0" smtClean="0"/>
            </a:br>
            <a:r>
              <a:rPr lang="uk-UA" dirty="0"/>
              <a:t/>
            </a:r>
            <a:br>
              <a:rPr lang="uk-UA" dirty="0"/>
            </a:br>
            <a:r>
              <a:rPr lang="uk-UA" dirty="0" smtClean="0"/>
              <a:t/>
            </a:r>
            <a:br>
              <a:rPr lang="uk-UA" dirty="0" smtClean="0"/>
            </a:br>
            <a:r>
              <a:rPr lang="uk-UA" dirty="0"/>
              <a:t/>
            </a:r>
            <a:br>
              <a:rPr lang="uk-UA" dirty="0"/>
            </a:br>
            <a:r>
              <a:rPr lang="uk-UA" dirty="0">
                <a:solidFill>
                  <a:schemeClr val="tx1"/>
                </a:solidFill>
              </a:rPr>
              <a:t>Н</a:t>
            </a:r>
            <a:r>
              <a:rPr lang="uk-UA" dirty="0" smtClean="0">
                <a:solidFill>
                  <a:schemeClr val="tx1"/>
                </a:solidFill>
              </a:rPr>
              <a:t>ехай </a:t>
            </a:r>
            <a:r>
              <a:rPr lang="uk-UA" dirty="0">
                <a:solidFill>
                  <a:schemeClr val="tx1"/>
                </a:solidFill>
              </a:rPr>
              <a:t>вірним другом для вас завжди </a:t>
            </a:r>
            <a:r>
              <a:rPr lang="uk-UA" dirty="0" smtClean="0">
                <a:solidFill>
                  <a:schemeClr val="tx1"/>
                </a:solidFill>
              </a:rPr>
              <a:t/>
            </a:r>
            <a:br>
              <a:rPr lang="uk-UA" dirty="0" smtClean="0">
                <a:solidFill>
                  <a:schemeClr val="tx1"/>
                </a:solidFill>
              </a:rPr>
            </a:br>
            <a:r>
              <a:rPr lang="uk-UA" dirty="0" smtClean="0">
                <a:solidFill>
                  <a:schemeClr val="tx1"/>
                </a:solidFill>
              </a:rPr>
              <a:t>            залишається книга</a:t>
            </a:r>
            <a:r>
              <a:rPr lang="ru-RU" dirty="0">
                <a:solidFill>
                  <a:schemeClr val="tx1"/>
                </a:solidFill>
              </a:rPr>
              <a:t/>
            </a:r>
            <a:br>
              <a:rPr lang="ru-RU" dirty="0">
                <a:solidFill>
                  <a:schemeClr val="tx1"/>
                </a:solidFill>
              </a:rPr>
            </a:br>
            <a:r>
              <a:rPr lang="uk-UA" u="sng" dirty="0" smtClean="0">
                <a:solidFill>
                  <a:schemeClr val="tx1"/>
                </a:solidFill>
              </a:rPr>
              <a:t>  </a:t>
            </a:r>
            <a:endParaRPr lang="ru-RU" u="sng" dirty="0">
              <a:solidFill>
                <a:schemeClr val="tx1"/>
              </a:solidFill>
            </a:endParaRPr>
          </a:p>
        </p:txBody>
      </p:sp>
    </p:spTree>
    <p:extLst>
      <p:ext uri="{BB962C8B-B14F-4D97-AF65-F5344CB8AC3E}">
        <p14:creationId xmlns:p14="http://schemas.microsoft.com/office/powerpoint/2010/main" val="2729656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184" y="-155112"/>
            <a:ext cx="9605963" cy="2427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82206" y="1455192"/>
            <a:ext cx="3646057" cy="5469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34337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altLang="ru-RU" b="1" i="1" dirty="0" smtClean="0"/>
              <a:t>Види образотворчого мистецтва</a:t>
            </a:r>
            <a:br>
              <a:rPr lang="uk-UA" altLang="ru-RU" b="1" i="1" dirty="0" smtClean="0"/>
            </a:br>
            <a:r>
              <a:rPr lang="uk-UA" altLang="ru-RU" u="sng" dirty="0" smtClean="0">
                <a:solidFill>
                  <a:srgbClr val="92D050"/>
                </a:solidFill>
                <a:latin typeface="Comic Sans MS" panose="030F0702030302020204" pitchFamily="66" charset="0"/>
              </a:rPr>
              <a:t>Архітектура</a:t>
            </a:r>
            <a:br>
              <a:rPr lang="uk-UA" altLang="ru-RU" u="sng" dirty="0" smtClean="0">
                <a:solidFill>
                  <a:srgbClr val="92D050"/>
                </a:solidFill>
                <a:latin typeface="Comic Sans MS" panose="030F0702030302020204" pitchFamily="66" charset="0"/>
              </a:rPr>
            </a:br>
            <a:r>
              <a:rPr lang="uk-UA" altLang="ru-RU" u="sng" dirty="0" smtClean="0">
                <a:solidFill>
                  <a:srgbClr val="92D050"/>
                </a:solidFill>
                <a:latin typeface="Comic Sans MS" panose="030F0702030302020204" pitchFamily="66" charset="0"/>
              </a:rPr>
              <a:t>Живопис</a:t>
            </a:r>
            <a:br>
              <a:rPr lang="uk-UA" altLang="ru-RU" u="sng" dirty="0" smtClean="0">
                <a:solidFill>
                  <a:srgbClr val="92D050"/>
                </a:solidFill>
                <a:latin typeface="Comic Sans MS" panose="030F0702030302020204" pitchFamily="66" charset="0"/>
              </a:rPr>
            </a:br>
            <a:r>
              <a:rPr lang="uk-UA" altLang="ru-RU" u="sng" dirty="0" smtClean="0">
                <a:solidFill>
                  <a:srgbClr val="92D050"/>
                </a:solidFill>
                <a:latin typeface="Comic Sans MS" panose="030F0702030302020204" pitchFamily="66" charset="0"/>
              </a:rPr>
              <a:t>Скульптура</a:t>
            </a:r>
            <a:r>
              <a:rPr lang="uk-UA" altLang="ru-RU" u="sng" smtClean="0">
                <a:solidFill>
                  <a:srgbClr val="92D050"/>
                </a:solidFill>
                <a:latin typeface="Comic Sans MS" panose="030F0702030302020204" pitchFamily="66" charset="0"/>
              </a:rPr>
              <a:t/>
            </a:r>
            <a:br>
              <a:rPr lang="uk-UA" altLang="ru-RU" u="sng" smtClean="0">
                <a:solidFill>
                  <a:srgbClr val="92D050"/>
                </a:solidFill>
                <a:latin typeface="Comic Sans MS" panose="030F0702030302020204" pitchFamily="66" charset="0"/>
              </a:rPr>
            </a:br>
            <a:r>
              <a:rPr lang="uk-UA" altLang="ru-RU" u="sng" smtClean="0">
                <a:solidFill>
                  <a:srgbClr val="92D050"/>
                </a:solidFill>
                <a:latin typeface="Comic Sans MS" panose="030F0702030302020204" pitchFamily="66" charset="0"/>
              </a:rPr>
              <a:t>Графіка</a:t>
            </a:r>
            <a:r>
              <a:rPr lang="uk-UA" altLang="ru-RU" u="sng" dirty="0" smtClean="0">
                <a:solidFill>
                  <a:srgbClr val="92D050"/>
                </a:solidFill>
                <a:latin typeface="Comic Sans MS" panose="030F0702030302020204" pitchFamily="66" charset="0"/>
              </a:rPr>
              <a:t/>
            </a:r>
            <a:br>
              <a:rPr lang="uk-UA" altLang="ru-RU" u="sng" dirty="0" smtClean="0">
                <a:solidFill>
                  <a:srgbClr val="92D050"/>
                </a:solidFill>
                <a:latin typeface="Comic Sans MS" panose="030F0702030302020204" pitchFamily="66" charset="0"/>
              </a:rPr>
            </a:br>
            <a:r>
              <a:rPr lang="uk-UA" altLang="ru-RU" u="sng" dirty="0" smtClean="0">
                <a:solidFill>
                  <a:srgbClr val="92D050"/>
                </a:solidFill>
                <a:latin typeface="Comic Sans MS" panose="030F0702030302020204" pitchFamily="66" charset="0"/>
              </a:rPr>
              <a:t>Декоративно-ужиткове мистецтво</a:t>
            </a:r>
            <a:br>
              <a:rPr lang="uk-UA" altLang="ru-RU" u="sng" dirty="0" smtClean="0">
                <a:solidFill>
                  <a:srgbClr val="92D050"/>
                </a:solidFill>
                <a:latin typeface="Comic Sans MS" panose="030F0702030302020204" pitchFamily="66" charset="0"/>
              </a:rPr>
            </a:br>
            <a:endParaRPr lang="uk-UA"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035" y="314824"/>
            <a:ext cx="1727200" cy="2492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088051"/>
            <a:ext cx="2587624" cy="3881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Прямоугольник 5"/>
          <p:cNvSpPr/>
          <p:nvPr/>
        </p:nvSpPr>
        <p:spPr>
          <a:xfrm>
            <a:off x="6096000" y="3597608"/>
            <a:ext cx="6096000" cy="3139321"/>
          </a:xfrm>
          <a:prstGeom prst="rect">
            <a:avLst/>
          </a:prstGeom>
        </p:spPr>
        <p:txBody>
          <a:bodyPr>
            <a:spAutoFit/>
          </a:bodyPr>
          <a:lstStyle/>
          <a:p>
            <a:pPr>
              <a:buClrTx/>
              <a:buFontTx/>
              <a:buNone/>
            </a:pPr>
            <a:r>
              <a:rPr lang="uk-UA" altLang="ru-RU" sz="2000" b="1" i="1" dirty="0" smtClean="0"/>
              <a:t>Жанри образотворчого мистецтва:</a:t>
            </a:r>
          </a:p>
          <a:p>
            <a:pPr>
              <a:buClrTx/>
              <a:buFontTx/>
              <a:buNone/>
            </a:pPr>
            <a:r>
              <a:rPr lang="uk-UA" altLang="ru-RU" sz="2000" b="1" dirty="0" smtClean="0">
                <a:solidFill>
                  <a:srgbClr val="92D050"/>
                </a:solidFill>
                <a:latin typeface="Comic Sans MS" panose="030F0702030302020204" pitchFamily="66" charset="0"/>
              </a:rPr>
              <a:t>Портрет</a:t>
            </a:r>
            <a:endParaRPr lang="uk-UA" altLang="ru-RU" sz="2000" b="1" dirty="0">
              <a:solidFill>
                <a:srgbClr val="92D050"/>
              </a:solidFill>
              <a:latin typeface="Comic Sans MS" panose="030F0702030302020204" pitchFamily="66" charset="0"/>
            </a:endParaRPr>
          </a:p>
          <a:p>
            <a:pPr>
              <a:buClrTx/>
              <a:buFontTx/>
              <a:buNone/>
            </a:pPr>
            <a:r>
              <a:rPr lang="uk-UA" altLang="ru-RU" sz="2000" b="1" dirty="0" smtClean="0">
                <a:solidFill>
                  <a:srgbClr val="92D050"/>
                </a:solidFill>
                <a:latin typeface="Comic Sans MS" panose="030F0702030302020204" pitchFamily="66" charset="0"/>
              </a:rPr>
              <a:t>Натюрморт</a:t>
            </a:r>
            <a:endParaRPr lang="uk-UA" altLang="ru-RU" sz="2000" b="1" dirty="0">
              <a:solidFill>
                <a:srgbClr val="92D050"/>
              </a:solidFill>
              <a:latin typeface="Comic Sans MS" panose="030F0702030302020204" pitchFamily="66" charset="0"/>
            </a:endParaRPr>
          </a:p>
          <a:p>
            <a:pPr>
              <a:buClrTx/>
              <a:buFontTx/>
              <a:buNone/>
            </a:pPr>
            <a:r>
              <a:rPr lang="uk-UA" altLang="ru-RU" sz="2000" b="1" dirty="0" smtClean="0">
                <a:solidFill>
                  <a:srgbClr val="92D050"/>
                </a:solidFill>
                <a:latin typeface="Comic Sans MS" panose="030F0702030302020204" pitchFamily="66" charset="0"/>
              </a:rPr>
              <a:t>Пейзаж</a:t>
            </a:r>
            <a:endParaRPr lang="uk-UA" altLang="ru-RU" sz="2000" b="1" dirty="0">
              <a:solidFill>
                <a:srgbClr val="92D050"/>
              </a:solidFill>
              <a:latin typeface="Comic Sans MS" panose="030F0702030302020204" pitchFamily="66" charset="0"/>
            </a:endParaRPr>
          </a:p>
          <a:p>
            <a:pPr>
              <a:buClrTx/>
              <a:buFontTx/>
              <a:buNone/>
            </a:pPr>
            <a:r>
              <a:rPr lang="uk-UA" altLang="ru-RU" sz="2000" b="1" dirty="0" smtClean="0">
                <a:solidFill>
                  <a:srgbClr val="92D050"/>
                </a:solidFill>
                <a:latin typeface="Comic Sans MS" panose="030F0702030302020204" pitchFamily="66" charset="0"/>
              </a:rPr>
              <a:t>Баталії</a:t>
            </a:r>
            <a:endParaRPr lang="uk-UA" altLang="ru-RU" sz="2000" b="1" dirty="0">
              <a:solidFill>
                <a:srgbClr val="92D050"/>
              </a:solidFill>
              <a:latin typeface="Comic Sans MS" panose="030F0702030302020204" pitchFamily="66" charset="0"/>
            </a:endParaRPr>
          </a:p>
          <a:p>
            <a:pPr>
              <a:buClrTx/>
              <a:buFontTx/>
              <a:buNone/>
            </a:pPr>
            <a:r>
              <a:rPr lang="uk-UA" altLang="ru-RU" sz="2000" b="1" dirty="0" smtClean="0">
                <a:solidFill>
                  <a:srgbClr val="92D050"/>
                </a:solidFill>
                <a:latin typeface="Comic Sans MS" panose="030F0702030302020204" pitchFamily="66" charset="0"/>
              </a:rPr>
              <a:t>Побутовий</a:t>
            </a:r>
            <a:endParaRPr lang="uk-UA" altLang="ru-RU" sz="2000" b="1" dirty="0">
              <a:solidFill>
                <a:srgbClr val="92D050"/>
              </a:solidFill>
              <a:latin typeface="Comic Sans MS" panose="030F0702030302020204" pitchFamily="66" charset="0"/>
            </a:endParaRPr>
          </a:p>
          <a:p>
            <a:pPr>
              <a:buClrTx/>
              <a:buFontTx/>
              <a:buNone/>
            </a:pPr>
            <a:r>
              <a:rPr lang="uk-UA" altLang="ru-RU" sz="2000" b="1" dirty="0" smtClean="0">
                <a:solidFill>
                  <a:srgbClr val="92D050"/>
                </a:solidFill>
                <a:latin typeface="Comic Sans MS" panose="030F0702030302020204" pitchFamily="66" charset="0"/>
              </a:rPr>
              <a:t>Історичний</a:t>
            </a:r>
            <a:endParaRPr lang="uk-UA" altLang="ru-RU" sz="2000" b="1" dirty="0">
              <a:solidFill>
                <a:srgbClr val="92D050"/>
              </a:solidFill>
              <a:latin typeface="Comic Sans MS" panose="030F0702030302020204" pitchFamily="66" charset="0"/>
            </a:endParaRPr>
          </a:p>
          <a:p>
            <a:pPr>
              <a:buClrTx/>
              <a:buFontTx/>
              <a:buNone/>
            </a:pPr>
            <a:r>
              <a:rPr lang="uk-UA" altLang="ru-RU" sz="2000" b="1" dirty="0" smtClean="0">
                <a:solidFill>
                  <a:srgbClr val="92D050"/>
                </a:solidFill>
                <a:latin typeface="Comic Sans MS" panose="030F0702030302020204" pitchFamily="66" charset="0"/>
              </a:rPr>
              <a:t>Міфологічний</a:t>
            </a:r>
            <a:endParaRPr lang="uk-UA" altLang="ru-RU" sz="2000" b="1" dirty="0">
              <a:solidFill>
                <a:srgbClr val="92D050"/>
              </a:solidFill>
              <a:latin typeface="Comic Sans MS" panose="030F0702030302020204" pitchFamily="66" charset="0"/>
            </a:endParaRPr>
          </a:p>
          <a:p>
            <a:pPr>
              <a:buClrTx/>
              <a:buFontTx/>
              <a:buNone/>
            </a:pPr>
            <a:r>
              <a:rPr lang="uk-UA" altLang="ru-RU" sz="2000" b="1" dirty="0" smtClean="0">
                <a:solidFill>
                  <a:srgbClr val="92D050"/>
                </a:solidFill>
                <a:latin typeface="Comic Sans MS" panose="030F0702030302020204" pitchFamily="66" charset="0"/>
              </a:rPr>
              <a:t>Анімалістичний</a:t>
            </a:r>
            <a:endParaRPr lang="uk-UA" altLang="ru-RU" sz="2000" b="1" dirty="0">
              <a:solidFill>
                <a:srgbClr val="92D050"/>
              </a:solidFill>
              <a:latin typeface="Comic Sans MS" panose="030F0702030302020204" pitchFamily="66" charset="0"/>
            </a:endParaRPr>
          </a:p>
          <a:p>
            <a:pPr>
              <a:buClrTx/>
              <a:buFontTx/>
              <a:buNone/>
            </a:pPr>
            <a:endParaRPr lang="uk-UA" altLang="ru-RU" b="1" dirty="0">
              <a:solidFill>
                <a:srgbClr val="92D050"/>
              </a:solidFill>
              <a:latin typeface="Comic Sans MS" panose="030F0702030302020204" pitchFamily="66" charset="0"/>
            </a:endParaRPr>
          </a:p>
        </p:txBody>
      </p:sp>
    </p:spTree>
    <p:extLst>
      <p:ext uri="{BB962C8B-B14F-4D97-AF65-F5344CB8AC3E}">
        <p14:creationId xmlns:p14="http://schemas.microsoft.com/office/powerpoint/2010/main" val="1280423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596668" cy="1320800"/>
          </a:xfrm>
        </p:spPr>
        <p:txBody>
          <a:bodyPr>
            <a:noAutofit/>
          </a:bodyPr>
          <a:lstStyle/>
          <a:p>
            <a:r>
              <a:rPr lang="uk-UA" altLang="ru-RU" sz="2800" dirty="0">
                <a:latin typeface="Comic Sans MS" panose="030F0702030302020204" pitchFamily="66" charset="0"/>
              </a:rPr>
              <a:t>Якщо бачиш - на картині</a:t>
            </a:r>
            <a:br>
              <a:rPr lang="uk-UA" altLang="ru-RU" sz="2800" dirty="0">
                <a:latin typeface="Comic Sans MS" panose="030F0702030302020204" pitchFamily="66" charset="0"/>
              </a:rPr>
            </a:br>
            <a:r>
              <a:rPr lang="uk-UA" altLang="ru-RU" sz="2800" dirty="0">
                <a:latin typeface="Comic Sans MS" panose="030F0702030302020204" pitchFamily="66" charset="0"/>
              </a:rPr>
              <a:t>Намальована ріка,</a:t>
            </a:r>
            <a:br>
              <a:rPr lang="uk-UA" altLang="ru-RU" sz="2800" dirty="0">
                <a:latin typeface="Comic Sans MS" panose="030F0702030302020204" pitchFamily="66" charset="0"/>
              </a:rPr>
            </a:br>
            <a:r>
              <a:rPr lang="uk-UA" altLang="ru-RU" sz="2800" dirty="0">
                <a:latin typeface="Comic Sans MS" panose="030F0702030302020204" pitchFamily="66" charset="0"/>
              </a:rPr>
              <a:t>Чи то іній на ялинці, </a:t>
            </a:r>
            <a:br>
              <a:rPr lang="uk-UA" altLang="ru-RU" sz="2800" dirty="0">
                <a:latin typeface="Comic Sans MS" panose="030F0702030302020204" pitchFamily="66" charset="0"/>
              </a:rPr>
            </a:br>
            <a:r>
              <a:rPr lang="uk-UA" altLang="ru-RU" sz="2800" dirty="0">
                <a:latin typeface="Comic Sans MS" panose="030F0702030302020204" pitchFamily="66" charset="0"/>
              </a:rPr>
              <a:t>Чи хмаринка здалека,</a:t>
            </a:r>
            <a:br>
              <a:rPr lang="uk-UA" altLang="ru-RU" sz="2800" dirty="0">
                <a:latin typeface="Comic Sans MS" panose="030F0702030302020204" pitchFamily="66" charset="0"/>
              </a:rPr>
            </a:br>
            <a:r>
              <a:rPr lang="uk-UA" altLang="ru-RU" sz="2800" dirty="0">
                <a:latin typeface="Comic Sans MS" panose="030F0702030302020204" pitchFamily="66" charset="0"/>
              </a:rPr>
              <a:t>Чи засніжена рівнина,</a:t>
            </a:r>
            <a:br>
              <a:rPr lang="uk-UA" altLang="ru-RU" sz="2800" dirty="0">
                <a:latin typeface="Comic Sans MS" panose="030F0702030302020204" pitchFamily="66" charset="0"/>
              </a:rPr>
            </a:br>
            <a:r>
              <a:rPr lang="uk-UA" altLang="ru-RU" sz="2800" dirty="0">
                <a:latin typeface="Comic Sans MS" panose="030F0702030302020204" pitchFamily="66" charset="0"/>
              </a:rPr>
              <a:t>Чи вузький провулок наш,</a:t>
            </a:r>
            <a:br>
              <a:rPr lang="uk-UA" altLang="ru-RU" sz="2800" dirty="0">
                <a:latin typeface="Comic Sans MS" panose="030F0702030302020204" pitchFamily="66" charset="0"/>
              </a:rPr>
            </a:br>
            <a:r>
              <a:rPr lang="uk-UA" altLang="ru-RU" sz="2800" dirty="0">
                <a:latin typeface="Comic Sans MS" panose="030F0702030302020204" pitchFamily="66" charset="0"/>
              </a:rPr>
              <a:t>То, звичайно, ця картина</a:t>
            </a:r>
            <a:br>
              <a:rPr lang="uk-UA" altLang="ru-RU" sz="2800" dirty="0">
                <a:latin typeface="Comic Sans MS" panose="030F0702030302020204" pitchFamily="66" charset="0"/>
              </a:rPr>
            </a:br>
            <a:r>
              <a:rPr lang="uk-UA" altLang="ru-RU" sz="2800" dirty="0">
                <a:latin typeface="Comic Sans MS" panose="030F0702030302020204" pitchFamily="66" charset="0"/>
              </a:rPr>
              <a:t>Називається </a:t>
            </a:r>
            <a:r>
              <a:rPr lang="uk-UA" altLang="ru-RU" sz="2800" dirty="0" smtClean="0">
                <a:latin typeface="Comic Sans MS" panose="030F0702030302020204" pitchFamily="66" charset="0"/>
              </a:rPr>
              <a:t>…</a:t>
            </a:r>
            <a:r>
              <a:rPr lang="uk-UA" altLang="ru-RU" sz="2800" dirty="0">
                <a:latin typeface="Comic Sans MS" panose="030F0702030302020204" pitchFamily="66" charset="0"/>
              </a:rPr>
              <a:t/>
            </a:r>
            <a:br>
              <a:rPr lang="uk-UA" altLang="ru-RU" sz="2800" dirty="0">
                <a:latin typeface="Comic Sans MS" panose="030F0702030302020204" pitchFamily="66" charset="0"/>
              </a:rPr>
            </a:br>
            <a:endParaRPr lang="ru-RU"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302" y="0"/>
            <a:ext cx="4642815" cy="2976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964" y="3461656"/>
            <a:ext cx="4766575" cy="33963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558451" y="2976563"/>
            <a:ext cx="4633549" cy="3881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Прямоугольник 6"/>
          <p:cNvSpPr/>
          <p:nvPr/>
        </p:nvSpPr>
        <p:spPr>
          <a:xfrm>
            <a:off x="2717627" y="2976563"/>
            <a:ext cx="3015569" cy="923330"/>
          </a:xfrm>
          <a:prstGeom prst="rect">
            <a:avLst/>
          </a:prstGeom>
          <a:noFill/>
        </p:spPr>
        <p:txBody>
          <a:bodyPr wrap="none" lIns="91440" tIns="45720" rIns="91440" bIns="45720">
            <a:spAutoFit/>
          </a:bodyPr>
          <a:lstStyle/>
          <a:p>
            <a:pPr algn="ctr"/>
            <a:r>
              <a:rPr lang="ru-RU" sz="5400" b="1" dirty="0" smtClean="0">
                <a:ln w="9525">
                  <a:solidFill>
                    <a:schemeClr val="bg1"/>
                  </a:solidFill>
                  <a:prstDash val="solid"/>
                </a:ln>
                <a:effectLst>
                  <a:outerShdw blurRad="12700" dist="38100" dir="2700000" algn="tl" rotWithShape="0">
                    <a:schemeClr val="bg1">
                      <a:lumMod val="50000"/>
                    </a:schemeClr>
                  </a:outerShdw>
                </a:effectLst>
              </a:rPr>
              <a:t>ПЕЙЗАЖ</a:t>
            </a:r>
            <a:endParaRPr lang="ru-RU" sz="5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74902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008" y="0"/>
            <a:ext cx="8596668" cy="1320800"/>
          </a:xfrm>
        </p:spPr>
        <p:txBody>
          <a:bodyPr>
            <a:normAutofit fontScale="90000"/>
          </a:bodyPr>
          <a:lstStyle/>
          <a:p>
            <a:r>
              <a:rPr lang="uk-UA" altLang="ru-RU" sz="3300" dirty="0">
                <a:latin typeface="Comic Sans MS" panose="030F0702030302020204" pitchFamily="66" charset="0"/>
              </a:rPr>
              <a:t>Якщо бачиш, що з картини</a:t>
            </a:r>
            <a:br>
              <a:rPr lang="uk-UA" altLang="ru-RU" sz="3300" dirty="0">
                <a:latin typeface="Comic Sans MS" panose="030F0702030302020204" pitchFamily="66" charset="0"/>
              </a:rPr>
            </a:br>
            <a:r>
              <a:rPr lang="uk-UA" altLang="ru-RU" sz="3300" dirty="0">
                <a:latin typeface="Comic Sans MS" panose="030F0702030302020204" pitchFamily="66" charset="0"/>
              </a:rPr>
              <a:t>Ніби дивиться на нас</a:t>
            </a:r>
            <a:br>
              <a:rPr lang="uk-UA" altLang="ru-RU" sz="3300" dirty="0">
                <a:latin typeface="Comic Sans MS" panose="030F0702030302020204" pitchFamily="66" charset="0"/>
              </a:rPr>
            </a:br>
            <a:r>
              <a:rPr lang="uk-UA" altLang="ru-RU" sz="3300" dirty="0">
                <a:latin typeface="Comic Sans MS" panose="030F0702030302020204" pitchFamily="66" charset="0"/>
              </a:rPr>
              <a:t>Принц в одежі старовинній,</a:t>
            </a:r>
            <a:br>
              <a:rPr lang="uk-UA" altLang="ru-RU" sz="3300" dirty="0">
                <a:latin typeface="Comic Sans MS" panose="030F0702030302020204" pitchFamily="66" charset="0"/>
              </a:rPr>
            </a:br>
            <a:r>
              <a:rPr lang="uk-UA" altLang="ru-RU" sz="3300" dirty="0">
                <a:latin typeface="Comic Sans MS" panose="030F0702030302020204" pitchFamily="66" charset="0"/>
              </a:rPr>
              <a:t>Чи сучасний верхолаз,</a:t>
            </a:r>
            <a:br>
              <a:rPr lang="uk-UA" altLang="ru-RU" sz="3300" dirty="0">
                <a:latin typeface="Comic Sans MS" panose="030F0702030302020204" pitchFamily="66" charset="0"/>
              </a:rPr>
            </a:br>
            <a:r>
              <a:rPr lang="uk-UA" altLang="ru-RU" sz="3300" dirty="0">
                <a:latin typeface="Comic Sans MS" panose="030F0702030302020204" pitchFamily="66" charset="0"/>
              </a:rPr>
              <a:t>Льотчик, вчений балерина, </a:t>
            </a:r>
            <a:br>
              <a:rPr lang="uk-UA" altLang="ru-RU" sz="3300" dirty="0">
                <a:latin typeface="Comic Sans MS" panose="030F0702030302020204" pitchFamily="66" charset="0"/>
              </a:rPr>
            </a:br>
            <a:r>
              <a:rPr lang="uk-UA" altLang="ru-RU" sz="3300" dirty="0">
                <a:latin typeface="Comic Sans MS" panose="030F0702030302020204" pitchFamily="66" charset="0"/>
              </a:rPr>
              <a:t>Чи художник, чи поет,</a:t>
            </a:r>
            <a:br>
              <a:rPr lang="uk-UA" altLang="ru-RU" sz="3300" dirty="0">
                <a:latin typeface="Comic Sans MS" panose="030F0702030302020204" pitchFamily="66" charset="0"/>
              </a:rPr>
            </a:br>
            <a:r>
              <a:rPr lang="uk-UA" altLang="ru-RU" sz="3300" dirty="0">
                <a:latin typeface="Comic Sans MS" panose="030F0702030302020204" pitchFamily="66" charset="0"/>
              </a:rPr>
              <a:t>Так і знай, що ця картина</a:t>
            </a:r>
            <a:br>
              <a:rPr lang="uk-UA" altLang="ru-RU" sz="3300" dirty="0">
                <a:latin typeface="Comic Sans MS" panose="030F0702030302020204" pitchFamily="66" charset="0"/>
              </a:rPr>
            </a:br>
            <a:r>
              <a:rPr lang="uk-UA" altLang="ru-RU" sz="3300" dirty="0">
                <a:latin typeface="Comic Sans MS" panose="030F0702030302020204" pitchFamily="66" charset="0"/>
              </a:rPr>
              <a:t>Називається </a:t>
            </a:r>
            <a:r>
              <a:rPr lang="uk-UA" altLang="ru-RU" sz="3300" dirty="0" smtClean="0">
                <a:latin typeface="Comic Sans MS" panose="030F0702030302020204" pitchFamily="66" charset="0"/>
              </a:rPr>
              <a:t>…</a:t>
            </a:r>
            <a:r>
              <a:rPr lang="uk-UA" altLang="ru-RU" dirty="0">
                <a:latin typeface="Comic Sans MS" panose="030F0702030302020204" pitchFamily="66" charset="0"/>
              </a:rPr>
              <a:t/>
            </a:r>
            <a:br>
              <a:rPr lang="uk-UA" altLang="ru-RU" dirty="0">
                <a:latin typeface="Comic Sans MS" panose="030F0702030302020204" pitchFamily="66" charset="0"/>
              </a:rPr>
            </a:br>
            <a:r>
              <a:rPr lang="uk-UA" altLang="ru-RU" dirty="0">
                <a:latin typeface="Comic Sans MS" panose="030F0702030302020204" pitchFamily="66" charset="0"/>
              </a:rPr>
              <a:t/>
            </a:r>
            <a:br>
              <a:rPr lang="uk-UA" altLang="ru-RU" dirty="0">
                <a:latin typeface="Comic Sans MS" panose="030F0702030302020204" pitchFamily="66" charset="0"/>
              </a:rPr>
            </a:br>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325" y="0"/>
            <a:ext cx="4257675" cy="5392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81376" y="2976563"/>
            <a:ext cx="3064717" cy="3881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Прямоугольник 5"/>
          <p:cNvSpPr/>
          <p:nvPr/>
        </p:nvSpPr>
        <p:spPr>
          <a:xfrm>
            <a:off x="1201056" y="3993951"/>
            <a:ext cx="3291286" cy="923330"/>
          </a:xfrm>
          <a:prstGeom prst="rect">
            <a:avLst/>
          </a:prstGeom>
          <a:noFill/>
        </p:spPr>
        <p:txBody>
          <a:bodyPr wrap="none" lIns="91440" tIns="45720" rIns="91440" bIns="45720">
            <a:spAutoFit/>
          </a:bodyPr>
          <a:lstStyle/>
          <a:p>
            <a:pPr algn="ctr"/>
            <a:r>
              <a:rPr lang="ru-RU" sz="5400" b="1" cap="none" spc="50" dirty="0" smtClean="0">
                <a:ln w="0"/>
                <a:solidFill>
                  <a:schemeClr val="tx1">
                    <a:lumMod val="95000"/>
                  </a:schemeClr>
                </a:solidFill>
                <a:effectLst>
                  <a:innerShdw blurRad="63500" dist="50800" dir="13500000">
                    <a:srgbClr val="000000">
                      <a:alpha val="50000"/>
                    </a:srgbClr>
                  </a:innerShdw>
                </a:effectLst>
              </a:rPr>
              <a:t>ПОРТРЕТ</a:t>
            </a:r>
          </a:p>
        </p:txBody>
      </p:sp>
    </p:spTree>
    <p:extLst>
      <p:ext uri="{BB962C8B-B14F-4D97-AF65-F5344CB8AC3E}">
        <p14:creationId xmlns:p14="http://schemas.microsoft.com/office/powerpoint/2010/main" val="407874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596668" cy="1320800"/>
          </a:xfrm>
        </p:spPr>
        <p:txBody>
          <a:bodyPr>
            <a:normAutofit fontScale="90000"/>
          </a:bodyPr>
          <a:lstStyle/>
          <a:p>
            <a:r>
              <a:rPr lang="uk-UA" altLang="ru-RU" sz="3300" dirty="0">
                <a:latin typeface="Comic Sans MS" panose="030F0702030302020204" pitchFamily="66" charset="0"/>
              </a:rPr>
              <a:t>Якщо художник зобразив</a:t>
            </a:r>
            <a:br>
              <a:rPr lang="uk-UA" altLang="ru-RU" sz="3300" dirty="0">
                <a:latin typeface="Comic Sans MS" panose="030F0702030302020204" pitchFamily="66" charset="0"/>
              </a:rPr>
            </a:br>
            <a:r>
              <a:rPr lang="uk-UA" altLang="ru-RU" sz="3300" dirty="0">
                <a:latin typeface="Comic Sans MS" panose="030F0702030302020204" pitchFamily="66" charset="0"/>
              </a:rPr>
              <a:t>Лицарів, що у поході,</a:t>
            </a:r>
            <a:br>
              <a:rPr lang="uk-UA" altLang="ru-RU" sz="3300" dirty="0">
                <a:latin typeface="Comic Sans MS" panose="030F0702030302020204" pitchFamily="66" charset="0"/>
              </a:rPr>
            </a:br>
            <a:r>
              <a:rPr lang="uk-UA" altLang="ru-RU" sz="3300" dirty="0">
                <a:latin typeface="Comic Sans MS" panose="030F0702030302020204" pitchFamily="66" charset="0"/>
              </a:rPr>
              <a:t>Або війни чи стихію,</a:t>
            </a:r>
            <a:br>
              <a:rPr lang="uk-UA" altLang="ru-RU" sz="3300" dirty="0">
                <a:latin typeface="Comic Sans MS" panose="030F0702030302020204" pitchFamily="66" charset="0"/>
              </a:rPr>
            </a:br>
            <a:r>
              <a:rPr lang="uk-UA" altLang="ru-RU" sz="3300" dirty="0">
                <a:latin typeface="Comic Sans MS" panose="030F0702030302020204" pitchFamily="66" charset="0"/>
              </a:rPr>
              <a:t>Що колись була в природі,</a:t>
            </a:r>
            <a:br>
              <a:rPr lang="uk-UA" altLang="ru-RU" sz="3300" dirty="0">
                <a:latin typeface="Comic Sans MS" panose="030F0702030302020204" pitchFamily="66" charset="0"/>
              </a:rPr>
            </a:br>
            <a:r>
              <a:rPr lang="uk-UA" altLang="ru-RU" sz="3300" dirty="0">
                <a:latin typeface="Comic Sans MS" panose="030F0702030302020204" pitchFamily="66" charset="0"/>
              </a:rPr>
              <a:t>Чи принцес і королів,</a:t>
            </a:r>
            <a:br>
              <a:rPr lang="uk-UA" altLang="ru-RU" sz="3300" dirty="0">
                <a:latin typeface="Comic Sans MS" panose="030F0702030302020204" pitchFamily="66" charset="0"/>
              </a:rPr>
            </a:br>
            <a:r>
              <a:rPr lang="uk-UA" altLang="ru-RU" sz="3300" dirty="0">
                <a:latin typeface="Comic Sans MS" panose="030F0702030302020204" pitchFamily="66" charset="0"/>
              </a:rPr>
              <a:t>Воїнів з мечем незвичним,</a:t>
            </a:r>
            <a:br>
              <a:rPr lang="uk-UA" altLang="ru-RU" sz="3300" dirty="0">
                <a:latin typeface="Comic Sans MS" panose="030F0702030302020204" pitchFamily="66" charset="0"/>
              </a:rPr>
            </a:br>
            <a:r>
              <a:rPr lang="uk-UA" altLang="ru-RU" sz="3300" dirty="0">
                <a:latin typeface="Comic Sans MS" panose="030F0702030302020204" pitchFamily="66" charset="0"/>
              </a:rPr>
              <a:t>Жанр цей зветься … </a:t>
            </a:r>
            <a:br>
              <a:rPr lang="uk-UA" altLang="ru-RU" sz="3300" dirty="0">
                <a:latin typeface="Comic Sans MS" panose="030F0702030302020204" pitchFamily="66" charset="0"/>
              </a:rPr>
            </a:br>
            <a:r>
              <a:rPr lang="uk-UA" altLang="ru-RU" sz="3300" dirty="0">
                <a:latin typeface="Comic Sans MS" panose="030F0702030302020204" pitchFamily="66" charset="0"/>
              </a:rPr>
              <a:t/>
            </a:r>
            <a:br>
              <a:rPr lang="uk-UA" altLang="ru-RU" sz="3300" dirty="0">
                <a:latin typeface="Comic Sans MS" panose="030F0702030302020204" pitchFamily="66" charset="0"/>
              </a:rPr>
            </a:br>
            <a:r>
              <a:rPr lang="uk-UA" altLang="ru-RU" dirty="0">
                <a:latin typeface="Comic Sans MS" panose="030F0702030302020204" pitchFamily="66" charset="0"/>
              </a:rPr>
              <a:t/>
            </a:r>
            <a:br>
              <a:rPr lang="uk-UA" altLang="ru-RU" dirty="0">
                <a:latin typeface="Comic Sans MS" panose="030F0702030302020204" pitchFamily="66" charset="0"/>
              </a:rPr>
            </a:br>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8955" y="0"/>
            <a:ext cx="5492845" cy="68602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Прямоугольник 6"/>
          <p:cNvSpPr/>
          <p:nvPr/>
        </p:nvSpPr>
        <p:spPr>
          <a:xfrm>
            <a:off x="766208" y="3939590"/>
            <a:ext cx="3479219"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sz="3600" b="1" i="1" dirty="0" smtClean="0">
                <a:ln/>
                <a:solidFill>
                  <a:schemeClr val="accent3"/>
                </a:solidFill>
              </a:rPr>
              <a:t>ІСТОРИЧНИМ</a:t>
            </a:r>
            <a:endParaRPr lang="ru-RU" sz="3600" b="1" i="1" dirty="0">
              <a:ln/>
              <a:solidFill>
                <a:schemeClr val="accent3"/>
              </a:solidFill>
            </a:endParaRPr>
          </a:p>
        </p:txBody>
      </p:sp>
    </p:spTree>
    <p:extLst>
      <p:ext uri="{BB962C8B-B14F-4D97-AF65-F5344CB8AC3E}">
        <p14:creationId xmlns:p14="http://schemas.microsoft.com/office/powerpoint/2010/main" val="91189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596668" cy="1320800"/>
          </a:xfrm>
        </p:spPr>
        <p:txBody>
          <a:bodyPr>
            <a:noAutofit/>
          </a:bodyPr>
          <a:lstStyle/>
          <a:p>
            <a:r>
              <a:rPr lang="uk-UA" altLang="ru-RU" sz="3000" dirty="0">
                <a:latin typeface="Comic Sans MS" panose="030F0702030302020204" pitchFamily="66" charset="0"/>
              </a:rPr>
              <a:t>Смуток, радість і любов –</a:t>
            </a:r>
            <a:br>
              <a:rPr lang="uk-UA" altLang="ru-RU" sz="3000" dirty="0">
                <a:latin typeface="Comic Sans MS" panose="030F0702030302020204" pitchFamily="66" charset="0"/>
              </a:rPr>
            </a:br>
            <a:r>
              <a:rPr lang="uk-UA" altLang="ru-RU" sz="3000" dirty="0">
                <a:latin typeface="Comic Sans MS" panose="030F0702030302020204" pitchFamily="66" charset="0"/>
              </a:rPr>
              <a:t>Художник все відображає,</a:t>
            </a:r>
            <a:br>
              <a:rPr lang="uk-UA" altLang="ru-RU" sz="3000" dirty="0">
                <a:latin typeface="Comic Sans MS" panose="030F0702030302020204" pitchFamily="66" charset="0"/>
              </a:rPr>
            </a:br>
            <a:r>
              <a:rPr lang="uk-UA" altLang="ru-RU" sz="3000" dirty="0">
                <a:latin typeface="Comic Sans MS" panose="030F0702030302020204" pitchFamily="66" charset="0"/>
              </a:rPr>
              <a:t>І красу людей у праці</a:t>
            </a:r>
            <a:br>
              <a:rPr lang="uk-UA" altLang="ru-RU" sz="3000" dirty="0">
                <a:latin typeface="Comic Sans MS" panose="030F0702030302020204" pitchFamily="66" charset="0"/>
              </a:rPr>
            </a:br>
            <a:r>
              <a:rPr lang="uk-UA" altLang="ru-RU" sz="3000" dirty="0">
                <a:latin typeface="Comic Sans MS" panose="030F0702030302020204" pitchFamily="66" charset="0"/>
              </a:rPr>
              <a:t>Він чудово розкриває.</a:t>
            </a:r>
            <a:br>
              <a:rPr lang="uk-UA" altLang="ru-RU" sz="3000" dirty="0">
                <a:latin typeface="Comic Sans MS" panose="030F0702030302020204" pitchFamily="66" charset="0"/>
              </a:rPr>
            </a:br>
            <a:r>
              <a:rPr lang="uk-UA" altLang="ru-RU" sz="3000" dirty="0">
                <a:latin typeface="Comic Sans MS" panose="030F0702030302020204" pitchFamily="66" charset="0"/>
              </a:rPr>
              <a:t>Все, що діється навкіл,</a:t>
            </a:r>
            <a:br>
              <a:rPr lang="uk-UA" altLang="ru-RU" sz="3000" dirty="0">
                <a:latin typeface="Comic Sans MS" panose="030F0702030302020204" pitchFamily="66" charset="0"/>
              </a:rPr>
            </a:br>
            <a:r>
              <a:rPr lang="uk-UA" altLang="ru-RU" sz="3000" dirty="0">
                <a:latin typeface="Comic Sans MS" panose="030F0702030302020204" pitchFamily="66" charset="0"/>
              </a:rPr>
              <a:t>Відтворить завжди готовий.</a:t>
            </a:r>
            <a:br>
              <a:rPr lang="uk-UA" altLang="ru-RU" sz="3000" dirty="0">
                <a:latin typeface="Comic Sans MS" panose="030F0702030302020204" pitchFamily="66" charset="0"/>
              </a:rPr>
            </a:br>
            <a:r>
              <a:rPr lang="uk-UA" altLang="ru-RU" sz="3000" dirty="0">
                <a:latin typeface="Comic Sans MS" panose="030F0702030302020204" pitchFamily="66" charset="0"/>
              </a:rPr>
              <a:t>Ці роботи потрапляють в жанр,</a:t>
            </a:r>
            <a:br>
              <a:rPr lang="uk-UA" altLang="ru-RU" sz="3000" dirty="0">
                <a:latin typeface="Comic Sans MS" panose="030F0702030302020204" pitchFamily="66" charset="0"/>
              </a:rPr>
            </a:br>
            <a:r>
              <a:rPr lang="uk-UA" altLang="ru-RU" sz="3000" dirty="0">
                <a:latin typeface="Comic Sans MS" panose="030F0702030302020204" pitchFamily="66" charset="0"/>
              </a:rPr>
              <a:t>Що зветься </a:t>
            </a:r>
            <a:r>
              <a:rPr lang="uk-UA" altLang="ru-RU" sz="3000" dirty="0" smtClean="0">
                <a:latin typeface="Comic Sans MS" panose="030F0702030302020204" pitchFamily="66" charset="0"/>
              </a:rPr>
              <a:t>…</a:t>
            </a:r>
            <a:endParaRPr lang="ru-RU" sz="3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7337" y="0"/>
            <a:ext cx="4284663" cy="5400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30583" y="3264296"/>
            <a:ext cx="4876754" cy="35937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Прямоугольник 5"/>
          <p:cNvSpPr/>
          <p:nvPr/>
        </p:nvSpPr>
        <p:spPr>
          <a:xfrm>
            <a:off x="323373" y="4124755"/>
            <a:ext cx="3299301" cy="707886"/>
          </a:xfrm>
          <a:prstGeom prst="rect">
            <a:avLst/>
          </a:prstGeom>
          <a:noFill/>
        </p:spPr>
        <p:txBody>
          <a:bodyPr wrap="none" lIns="91440" tIns="45720" rIns="91440" bIns="45720">
            <a:spAutoFit/>
          </a:bodyPr>
          <a:lstStyle/>
          <a:p>
            <a:pPr algn="ctr"/>
            <a:r>
              <a:rPr lang="ru-RU" sz="4000" b="1" cap="none" spc="50" dirty="0" smtClean="0">
                <a:ln w="0"/>
                <a:solidFill>
                  <a:srgbClr val="FFFF00"/>
                </a:solidFill>
                <a:effectLst>
                  <a:innerShdw blurRad="63500" dist="50800" dir="13500000">
                    <a:srgbClr val="000000">
                      <a:alpha val="50000"/>
                    </a:srgbClr>
                  </a:innerShdw>
                </a:effectLst>
              </a:rPr>
              <a:t>ПОБУТОВИЙ</a:t>
            </a:r>
            <a:endParaRPr lang="ru-RU" sz="4000" b="1" cap="none" spc="50" dirty="0">
              <a:ln w="0"/>
              <a:solidFill>
                <a:srgbClr val="FFFF00"/>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54230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596668" cy="1320800"/>
          </a:xfrm>
        </p:spPr>
        <p:txBody>
          <a:bodyPr>
            <a:noAutofit/>
          </a:bodyPr>
          <a:lstStyle/>
          <a:p>
            <a:r>
              <a:rPr lang="uk-UA" altLang="ru-RU" sz="3200" dirty="0">
                <a:latin typeface="Comic Sans MS" panose="030F0702030302020204" pitchFamily="66" charset="0"/>
                <a:cs typeface="Times New Roman" panose="02020603050405020304" pitchFamily="18" charset="0"/>
              </a:rPr>
              <a:t>Ось ти бачиш на картині:</a:t>
            </a:r>
            <a:br>
              <a:rPr lang="uk-UA" altLang="ru-RU" sz="3200" dirty="0">
                <a:latin typeface="Comic Sans MS" panose="030F0702030302020204" pitchFamily="66" charset="0"/>
                <a:cs typeface="Times New Roman" panose="02020603050405020304" pitchFamily="18" charset="0"/>
              </a:rPr>
            </a:br>
            <a:r>
              <a:rPr lang="uk-UA" altLang="ru-RU" sz="3200" dirty="0">
                <a:latin typeface="Comic Sans MS" panose="030F0702030302020204" pitchFamily="66" charset="0"/>
                <a:cs typeface="Times New Roman" panose="02020603050405020304" pitchFamily="18" charset="0"/>
              </a:rPr>
              <a:t>Вовк з вовчицею сидять,</a:t>
            </a:r>
            <a:br>
              <a:rPr lang="uk-UA" altLang="ru-RU" sz="3200" dirty="0">
                <a:latin typeface="Comic Sans MS" panose="030F0702030302020204" pitchFamily="66" charset="0"/>
                <a:cs typeface="Times New Roman" panose="02020603050405020304" pitchFamily="18" charset="0"/>
              </a:rPr>
            </a:br>
            <a:r>
              <a:rPr lang="uk-UA" altLang="ru-RU" sz="3200" dirty="0">
                <a:latin typeface="Comic Sans MS" panose="030F0702030302020204" pitchFamily="66" charset="0"/>
                <a:cs typeface="Times New Roman" panose="02020603050405020304" pitchFamily="18" charset="0"/>
              </a:rPr>
              <a:t>Лев – цар звірів – у савані</a:t>
            </a:r>
            <a:br>
              <a:rPr lang="uk-UA" altLang="ru-RU" sz="3200" dirty="0">
                <a:latin typeface="Comic Sans MS" panose="030F0702030302020204" pitchFamily="66" charset="0"/>
                <a:cs typeface="Times New Roman" panose="02020603050405020304" pitchFamily="18" charset="0"/>
              </a:rPr>
            </a:br>
            <a:r>
              <a:rPr lang="uk-UA" altLang="ru-RU" sz="3200" dirty="0">
                <a:latin typeface="Comic Sans MS" panose="030F0702030302020204" pitchFamily="66" charset="0"/>
                <a:cs typeface="Times New Roman" panose="02020603050405020304" pitchFamily="18" charset="0"/>
              </a:rPr>
              <a:t>З левенятами лежать.</a:t>
            </a:r>
            <a:br>
              <a:rPr lang="uk-UA" altLang="ru-RU" sz="3200" dirty="0">
                <a:latin typeface="Comic Sans MS" panose="030F0702030302020204" pitchFamily="66" charset="0"/>
                <a:cs typeface="Times New Roman" panose="02020603050405020304" pitchFamily="18" charset="0"/>
              </a:rPr>
            </a:br>
            <a:r>
              <a:rPr lang="uk-UA" altLang="ru-RU" sz="3200" dirty="0">
                <a:latin typeface="Comic Sans MS" panose="030F0702030302020204" pitchFamily="66" charset="0"/>
                <a:cs typeface="Times New Roman" panose="02020603050405020304" pitchFamily="18" charset="0"/>
              </a:rPr>
              <a:t>Бачиш іншого ти звіра,</a:t>
            </a:r>
            <a:br>
              <a:rPr lang="uk-UA" altLang="ru-RU" sz="3200" dirty="0">
                <a:latin typeface="Comic Sans MS" panose="030F0702030302020204" pitchFamily="66" charset="0"/>
                <a:cs typeface="Times New Roman" panose="02020603050405020304" pitchFamily="18" charset="0"/>
              </a:rPr>
            </a:br>
            <a:r>
              <a:rPr lang="uk-UA" altLang="ru-RU" sz="3200" dirty="0">
                <a:latin typeface="Comic Sans MS" panose="030F0702030302020204" pitchFamily="66" charset="0"/>
                <a:cs typeface="Times New Roman" panose="02020603050405020304" pitchFamily="18" charset="0"/>
              </a:rPr>
              <a:t>Що зовсім нам є незвичний,</a:t>
            </a:r>
            <a:br>
              <a:rPr lang="uk-UA" altLang="ru-RU" sz="3200" dirty="0">
                <a:latin typeface="Comic Sans MS" panose="030F0702030302020204" pitchFamily="66" charset="0"/>
                <a:cs typeface="Times New Roman" panose="02020603050405020304" pitchFamily="18" charset="0"/>
              </a:rPr>
            </a:br>
            <a:r>
              <a:rPr lang="uk-UA" altLang="ru-RU" sz="3200" dirty="0">
                <a:latin typeface="Comic Sans MS" panose="030F0702030302020204" pitchFamily="66" charset="0"/>
                <a:cs typeface="Times New Roman" panose="02020603050405020304" pitchFamily="18" charset="0"/>
              </a:rPr>
              <a:t>Як назвати жанр робіт цих?</a:t>
            </a:r>
            <a:br>
              <a:rPr lang="uk-UA" altLang="ru-RU" sz="3200" dirty="0">
                <a:latin typeface="Comic Sans MS" panose="030F0702030302020204" pitchFamily="66" charset="0"/>
                <a:cs typeface="Times New Roman" panose="02020603050405020304" pitchFamily="18" charset="0"/>
              </a:rPr>
            </a:br>
            <a:r>
              <a:rPr lang="uk-UA" altLang="ru-RU" sz="3200" dirty="0">
                <a:latin typeface="Comic Sans MS" panose="030F0702030302020204" pitchFamily="66" charset="0"/>
                <a:cs typeface="Times New Roman" panose="02020603050405020304" pitchFamily="18" charset="0"/>
              </a:rPr>
              <a:t>Жанр цей </a:t>
            </a:r>
            <a:r>
              <a:rPr lang="uk-UA" altLang="ru-RU" sz="3200" dirty="0" smtClean="0">
                <a:latin typeface="Comic Sans MS" panose="030F0702030302020204" pitchFamily="66" charset="0"/>
                <a:cs typeface="Times New Roman" panose="02020603050405020304" pitchFamily="18" charset="0"/>
              </a:rPr>
              <a:t>-…</a:t>
            </a:r>
            <a:r>
              <a:rPr lang="uk-UA" altLang="ru-RU" sz="3200" dirty="0">
                <a:latin typeface="Calibri" panose="020F0502020204030204" pitchFamily="34" charset="0"/>
                <a:cs typeface="Times New Roman" panose="02020603050405020304" pitchFamily="18" charset="0"/>
              </a:rPr>
              <a:t/>
            </a:r>
            <a:br>
              <a:rPr lang="uk-UA" altLang="ru-RU" sz="3200" dirty="0">
                <a:latin typeface="Calibri" panose="020F0502020204030204" pitchFamily="34" charset="0"/>
                <a:cs typeface="Times New Roman" panose="02020603050405020304" pitchFamily="18" charset="0"/>
              </a:rPr>
            </a:br>
            <a:endParaRPr lang="ru-RU" sz="3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6392" y="7938"/>
            <a:ext cx="3845608" cy="3205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46392" y="3221401"/>
            <a:ext cx="3845608" cy="36365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6" y="4212908"/>
            <a:ext cx="4703764" cy="26450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Прямоугольник 6"/>
          <p:cNvSpPr/>
          <p:nvPr/>
        </p:nvSpPr>
        <p:spPr>
          <a:xfrm>
            <a:off x="6816738" y="212436"/>
            <a:ext cx="601511" cy="6017930"/>
          </a:xfrm>
          <a:prstGeom prst="rect">
            <a:avLst/>
          </a:prstGeom>
        </p:spPr>
        <p:style>
          <a:lnRef idx="0">
            <a:schemeClr val="accent2"/>
          </a:lnRef>
          <a:fillRef idx="3">
            <a:schemeClr val="accent2"/>
          </a:fillRef>
          <a:effectRef idx="3">
            <a:schemeClr val="accent2"/>
          </a:effectRef>
          <a:fontRef idx="minor">
            <a:schemeClr val="lt1"/>
          </a:fontRef>
        </p:style>
        <p:txBody>
          <a:bodyPr vert="wordArtVert" wrap="none" lIns="91440" tIns="45720" rIns="91440" bIns="45720">
            <a:spAutoFit/>
          </a:bodyPr>
          <a:lstStyle/>
          <a:p>
            <a:pPr algn="ctr"/>
            <a:r>
              <a:rPr lang="ru-RU" sz="2400" b="1" spc="50" dirty="0" smtClean="0">
                <a:ln w="0"/>
                <a:solidFill>
                  <a:schemeClr val="bg2"/>
                </a:solidFill>
                <a:effectLst>
                  <a:innerShdw blurRad="63500" dist="50800" dir="13500000">
                    <a:srgbClr val="000000">
                      <a:alpha val="50000"/>
                    </a:srgbClr>
                  </a:innerShdw>
                </a:effectLst>
              </a:rPr>
              <a:t>АНІМАЛІСТИЧНИЙ</a:t>
            </a:r>
            <a:endParaRPr lang="ru-RU" sz="24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83035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8000" b="1" dirty="0" smtClean="0"/>
              <a:t>Ілюстрація</a:t>
            </a:r>
            <a:endParaRPr lang="ru-RU" sz="8000" b="1" dirty="0"/>
          </a:p>
        </p:txBody>
      </p:sp>
      <p:sp>
        <p:nvSpPr>
          <p:cNvPr id="3" name="Объект 2"/>
          <p:cNvSpPr>
            <a:spLocks noGrp="1"/>
          </p:cNvSpPr>
          <p:nvPr>
            <p:ph idx="1"/>
          </p:nvPr>
        </p:nvSpPr>
        <p:spPr/>
        <p:txBody>
          <a:bodyPr>
            <a:normAutofit/>
          </a:bodyPr>
          <a:lstStyle/>
          <a:p>
            <a:r>
              <a:rPr lang="uk-UA" sz="5400" dirty="0" smtClean="0"/>
              <a:t>Історія ілюстрації</a:t>
            </a:r>
          </a:p>
          <a:p>
            <a:r>
              <a:rPr lang="uk-UA" sz="5400" dirty="0" smtClean="0"/>
              <a:t>Техніки ілюстрацій</a:t>
            </a:r>
          </a:p>
          <a:p>
            <a:r>
              <a:rPr lang="uk-UA" sz="5400" dirty="0" smtClean="0"/>
              <a:t>Етапи роботи над ілюстрацією</a:t>
            </a:r>
            <a:endParaRPr lang="ru-RU" sz="5400" dirty="0"/>
          </a:p>
        </p:txBody>
      </p:sp>
    </p:spTree>
    <p:extLst>
      <p:ext uri="{BB962C8B-B14F-4D97-AF65-F5344CB8AC3E}">
        <p14:creationId xmlns:p14="http://schemas.microsoft.com/office/powerpoint/2010/main" val="219705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77091"/>
            <a:ext cx="8596668" cy="1320800"/>
          </a:xfrm>
        </p:spPr>
        <p:txBody>
          <a:bodyPr>
            <a:noAutofit/>
          </a:bodyPr>
          <a:lstStyle/>
          <a:p>
            <a:pPr algn="ctr"/>
            <a:r>
              <a:rPr lang="uk-UA" sz="4000" b="1" dirty="0" smtClean="0">
                <a:latin typeface="Times New Roman" panose="02020603050405020304" pitchFamily="18" charset="0"/>
                <a:cs typeface="Times New Roman" panose="02020603050405020304" pitchFamily="18" charset="0"/>
              </a:rPr>
              <a:t>Ілюстрація</a:t>
            </a:r>
            <a:r>
              <a:rPr lang="uk-UA" sz="4000" dirty="0" smtClean="0">
                <a:latin typeface="Times New Roman" panose="02020603050405020304" pitchFamily="18" charset="0"/>
                <a:cs typeface="Times New Roman" panose="02020603050405020304" pitchFamily="18" charset="0"/>
              </a:rPr>
              <a:t> – це зображення, яке пояснює й доповнює літературний текст</a:t>
            </a:r>
            <a:br>
              <a:rPr lang="uk-UA" sz="4000" dirty="0" smtClean="0">
                <a:latin typeface="Times New Roman" panose="02020603050405020304" pitchFamily="18" charset="0"/>
                <a:cs typeface="Times New Roman" panose="02020603050405020304" pitchFamily="18" charset="0"/>
              </a:rPr>
            </a:b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77091" y="2160589"/>
            <a:ext cx="10667999" cy="4586575"/>
          </a:xfrm>
        </p:spPr>
        <p:txBody>
          <a:bodyPr>
            <a:normAutofit/>
          </a:bodyPr>
          <a:lstStyle/>
          <a:p>
            <a:pPr marL="0" indent="0" algn="just">
              <a:buNone/>
            </a:pPr>
            <a:r>
              <a:rPr lang="uk-UA" sz="2000" dirty="0" smtClean="0">
                <a:latin typeface="Times New Roman" panose="02020603050405020304" pitchFamily="18" charset="0"/>
                <a:cs typeface="Times New Roman" panose="02020603050405020304" pitchFamily="18" charset="0"/>
              </a:rPr>
              <a:t>Ілюстрація була відома ще в стародавньому світі (Єгипті, Греції, Римі) у вигляді малюнків у рукописах, а в середні віки – мініатюр (твір образотворчого мистецтва невеликого розміру, відзначається тонкою технікою виконання). </a:t>
            </a:r>
            <a:r>
              <a:rPr lang="uk-UA" sz="2000" i="1" dirty="0" smtClean="0">
                <a:latin typeface="Times New Roman" panose="02020603050405020304" pitchFamily="18" charset="0"/>
                <a:cs typeface="Times New Roman" panose="02020603050405020304" pitchFamily="18" charset="0"/>
              </a:rPr>
              <a:t>Книжкова мініатюра</a:t>
            </a:r>
            <a:r>
              <a:rPr lang="uk-UA" sz="2000" dirty="0" smtClean="0">
                <a:latin typeface="Times New Roman" panose="02020603050405020304" pitchFamily="18" charset="0"/>
                <a:cs typeface="Times New Roman" panose="02020603050405020304" pitchFamily="18" charset="0"/>
              </a:rPr>
              <a:t> – це зроблений від руки малюнок, багатобарвна ілюстрація або заставка, кінцівка. І в Стародавньому Єгипті, і в античних папірусних сувоях, і в давньоруських рукописних книгах обов’язково зустрічаються ці чудові твори мистецтва. Художні ілюстрації рукописів відомі вже в Стародавньому Єгипті (“Книга мертвих”). Збереглися окремі зразки мініатюр, що відносять до І століття н.е. (рукопис </a:t>
            </a:r>
            <a:r>
              <a:rPr lang="uk-UA" sz="2000" dirty="0" err="1" smtClean="0">
                <a:latin typeface="Times New Roman" panose="02020603050405020304" pitchFamily="18" charset="0"/>
                <a:cs typeface="Times New Roman" panose="02020603050405020304" pitchFamily="18" charset="0"/>
              </a:rPr>
              <a:t>Теренція</a:t>
            </a:r>
            <a:r>
              <a:rPr lang="uk-UA" sz="2000" dirty="0" smtClean="0">
                <a:latin typeface="Times New Roman" panose="02020603050405020304" pitchFamily="18" charset="0"/>
                <a:cs typeface="Times New Roman" panose="02020603050405020304" pitchFamily="18" charset="0"/>
              </a:rPr>
              <a:t> “Іліада”, “Енеїда* – мальовничі ілюстрації перемежовуються з текстом). Наприклад, у бібліотеці міста Мілана зберігається древній екземпляр “Іліади”, що прикрашають 500 мініатюр. Мініатюри релігійної тематики. Для сучасних ілюстраторів характерне прагнення до глибокого образного розкриття ідейного змісту літературного твору, виявлення його історичних, національних і стильових особливостей, різноманітність технік та індивідуальність художніх манер. Сучасна ілюстрація є окремим жанровим різновидом книжкової графіки. Серед українських майстрів ілюстрації – </a:t>
            </a:r>
            <a:r>
              <a:rPr lang="uk-UA" sz="2000" dirty="0" err="1" smtClean="0">
                <a:latin typeface="Times New Roman" panose="02020603050405020304" pitchFamily="18" charset="0"/>
                <a:cs typeface="Times New Roman" panose="02020603050405020304" pitchFamily="18" charset="0"/>
              </a:rPr>
              <a:t>І.Їжакевич</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В.Касіян</a:t>
            </a:r>
            <a:r>
              <a:rPr lang="uk-UA" sz="2000" dirty="0" smtClean="0">
                <a:latin typeface="Times New Roman" panose="02020603050405020304" pitchFamily="18" charset="0"/>
                <a:cs typeface="Times New Roman" panose="02020603050405020304" pitchFamily="18" charset="0"/>
              </a:rPr>
              <a:t>.</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1806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84</TotalTime>
  <Words>140</Words>
  <Application>Microsoft Office PowerPoint</Application>
  <PresentationFormat>Широкоэкранный</PresentationFormat>
  <Paragraphs>34</Paragraphs>
  <Slides>16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Arial</vt:lpstr>
      <vt:lpstr>Calibri</vt:lpstr>
      <vt:lpstr>Comic Sans MS</vt:lpstr>
      <vt:lpstr>Times New Roman</vt:lpstr>
      <vt:lpstr>Trebuchet MS</vt:lpstr>
      <vt:lpstr>Wingdings 3</vt:lpstr>
      <vt:lpstr>Аспект</vt:lpstr>
      <vt:lpstr>Презентация PowerPoint</vt:lpstr>
      <vt:lpstr>Види образотворчого мистецтва Архітектура Живопис Скульптура Графіка Декоративно-ужиткове мистецтво </vt:lpstr>
      <vt:lpstr>Якщо бачиш - на картині Намальована ріка, Чи то іній на ялинці,  Чи хмаринка здалека, Чи засніжена рівнина, Чи вузький провулок наш, То, звичайно, ця картина Називається … </vt:lpstr>
      <vt:lpstr>Якщо бачиш, що з картини Ніби дивиться на нас Принц в одежі старовинній, Чи сучасний верхолаз, Льотчик, вчений балерина,  Чи художник, чи поет, Так і знай, що ця картина Називається …  </vt:lpstr>
      <vt:lpstr>Якщо художник зобразив Лицарів, що у поході, Або війни чи стихію, Що колись була в природі, Чи принцес і королів, Воїнів з мечем незвичним, Жанр цей зветься …    </vt:lpstr>
      <vt:lpstr>Смуток, радість і любов – Художник все відображає, І красу людей у праці Він чудово розкриває. Все, що діється навкіл, Відтворить завжди готовий. Ці роботи потрапляють в жанр, Що зветься …</vt:lpstr>
      <vt:lpstr>Ось ти бачиш на картині: Вовк з вовчицею сидять, Лев – цар звірів – у савані З левенятами лежать. Бачиш іншого ти звіра, Що зовсім нам є незвичний, Як назвати жанр робіт цих? Жанр цей -… </vt:lpstr>
      <vt:lpstr>Ілюстрація</vt:lpstr>
      <vt:lpstr>Ілюстрація – це зображення, яке пояснює й доповнює літературний текст </vt:lpstr>
      <vt:lpstr>Послідовність виконання ілюстрації: 1.Вибрати характерні епізоди, що розкривають зміст тексту. 2.Виконати ілюстрацію олівцем, звернути увагу на головних дійових осіб (виділити їх розміром, місцем); продумати їхні позу, одяг, оточення. 3.Виконати ілюстрацію в кольорі: покрити фон і літературних персонажів ко­льором; порівняти кольорові співвідношення (світлотіньова різни­ця, контраст); за допомогою світлотіні, кольора, контраста виділити ком­позиційний центр; 4.Деталізувати елементи композиції. </vt:lpstr>
      <vt:lpstr>Етапи роботи над ілюстрацією</vt:lpstr>
      <vt:lpstr>«Лисичка і журавель»</vt:lpstr>
      <vt:lpstr>«Мандри Гуллівера»</vt:lpstr>
      <vt:lpstr>       «Колобок»</vt:lpstr>
      <vt:lpstr>     "Люди перестають мислити, коли                   припиняють читати»                                                                   Французький філософ Дені Дідро     Нехай вірним другом для вас завжди              залишається книга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9</cp:revision>
  <dcterms:created xsi:type="dcterms:W3CDTF">2017-11-19T13:30:35Z</dcterms:created>
  <dcterms:modified xsi:type="dcterms:W3CDTF">2017-11-19T14:55:27Z</dcterms:modified>
</cp:coreProperties>
</file>