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6" r:id="rId2"/>
    <p:sldId id="270" r:id="rId3"/>
    <p:sldId id="261" r:id="rId4"/>
    <p:sldId id="262" r:id="rId5"/>
    <p:sldId id="263" r:id="rId6"/>
    <p:sldId id="264" r:id="rId7"/>
    <p:sldId id="265" r:id="rId8"/>
    <p:sldId id="266" r:id="rId9"/>
    <p:sldId id="268" r:id="rId10"/>
    <p:sldId id="284" r:id="rId11"/>
    <p:sldId id="295" r:id="rId12"/>
    <p:sldId id="296" r:id="rId13"/>
    <p:sldId id="294" r:id="rId14"/>
    <p:sldId id="269" r:id="rId15"/>
    <p:sldId id="271" r:id="rId16"/>
    <p:sldId id="272" r:id="rId17"/>
    <p:sldId id="292" r:id="rId18"/>
    <p:sldId id="286" r:id="rId19"/>
    <p:sldId id="29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FF"/>
    <a:srgbClr val="97000B"/>
    <a:srgbClr val="0041B6"/>
    <a:srgbClr val="F9D600"/>
    <a:srgbClr val="324057"/>
    <a:srgbClr val="007CCE"/>
    <a:srgbClr val="2A1255"/>
    <a:srgbClr val="A58C51"/>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1/29/2021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txBox="1">
            <a:spLocks/>
          </p:cNvSpPr>
          <p:nvPr/>
        </p:nvSpPr>
        <p:spPr>
          <a:xfrm>
            <a:off x="1297460" y="2338325"/>
            <a:ext cx="7698259" cy="9561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0"/>
                <a:solidFill>
                  <a:srgbClr val="006CFF"/>
                </a:solidFill>
                <a:effectLst>
                  <a:reflection blurRad="6350" stA="53000" endA="300" endPos="35500" dir="5400000" sy="-90000" algn="bl" rotWithShape="0"/>
                </a:effectLst>
                <a:latin typeface="+mn-lt"/>
              </a:rPr>
              <a:t>22 </a:t>
            </a:r>
            <a:r>
              <a:rPr lang="uk-UA" b="1" dirty="0" smtClean="0">
                <a:ln w="0"/>
                <a:solidFill>
                  <a:srgbClr val="006CFF"/>
                </a:solidFill>
                <a:effectLst>
                  <a:reflection blurRad="6350" stA="53000" endA="300" endPos="35500" dir="5400000" sy="-90000" algn="bl" rotWithShape="0"/>
                </a:effectLst>
                <a:latin typeface="+mn-lt"/>
              </a:rPr>
              <a:t>січня – </a:t>
            </a:r>
          </a:p>
          <a:p>
            <a:r>
              <a:rPr lang="uk-UA" b="1" dirty="0" smtClean="0">
                <a:ln w="0"/>
                <a:solidFill>
                  <a:srgbClr val="006CFF"/>
                </a:solidFill>
                <a:effectLst>
                  <a:reflection blurRad="6350" stA="53000" endA="300" endPos="35500" dir="5400000" sy="-90000" algn="bl" rotWithShape="0"/>
                </a:effectLst>
                <a:latin typeface="+mn-lt"/>
              </a:rPr>
              <a:t>День соборності України</a:t>
            </a:r>
            <a:endParaRPr lang="en-US" b="1" dirty="0">
              <a:ln w="0"/>
              <a:solidFill>
                <a:srgbClr val="006CFF"/>
              </a:solidFill>
              <a:effectLst>
                <a:reflection blurRad="6350" stA="53000" endA="300" endPos="35500" dir="5400000" sy="-90000" algn="bl" rotWithShape="0"/>
              </a:effectLst>
              <a:latin typeface="+mn-lt"/>
            </a:endParaRPr>
          </a:p>
        </p:txBody>
      </p:sp>
      <p:pic>
        <p:nvPicPr>
          <p:cNvPr id="4098" name="Picture 2" descr="Картинки по запросу день соборності"/>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363570" y="3137387"/>
            <a:ext cx="3632149" cy="372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04" y="6005016"/>
            <a:ext cx="7886700" cy="464023"/>
          </a:xfrm>
        </p:spPr>
        <p:txBody>
          <a:bodyPr>
            <a:normAutofit fontScale="90000"/>
          </a:bodyPr>
          <a:lstStyle/>
          <a:p>
            <a:pPr algn="ctr"/>
            <a:r>
              <a:rPr lang="ru-RU" i="1" dirty="0" err="1"/>
              <a:t>Святковий</a:t>
            </a:r>
            <a:r>
              <a:rPr lang="ru-RU" i="1" dirty="0"/>
              <a:t> </a:t>
            </a:r>
            <a:r>
              <a:rPr lang="ru-RU" i="1" dirty="0" err="1"/>
              <a:t>мітинг</a:t>
            </a:r>
            <a:r>
              <a:rPr lang="ru-RU" i="1" dirty="0"/>
              <a:t> на День </a:t>
            </a:r>
            <a:r>
              <a:rPr lang="ru-RU" i="1" dirty="0" err="1"/>
              <a:t>Злуки</a:t>
            </a:r>
            <a:r>
              <a:rPr lang="ru-RU" i="1" dirty="0" smtClean="0"/>
              <a:t>.</a:t>
            </a:r>
            <a:br>
              <a:rPr lang="ru-RU" i="1" dirty="0" smtClean="0"/>
            </a:br>
            <a:r>
              <a:rPr lang="ru-RU" i="1" dirty="0" smtClean="0"/>
              <a:t> </a:t>
            </a:r>
            <a:r>
              <a:rPr lang="ru-RU" i="1" dirty="0"/>
              <a:t>Хуст, 22 </a:t>
            </a:r>
            <a:r>
              <a:rPr lang="ru-RU" i="1" dirty="0" err="1"/>
              <a:t>січня</a:t>
            </a:r>
            <a:r>
              <a:rPr lang="ru-RU" i="1" dirty="0"/>
              <a:t> 1939 року</a:t>
            </a:r>
            <a:endParaRPr lang="uk-UA" dirty="0"/>
          </a:p>
        </p:txBody>
      </p:sp>
      <p:pic>
        <p:nvPicPr>
          <p:cNvPr id="17410" name="Picture 2" descr="http://zakarpattya.net.ua/postimages/pub/2013/01/%20%D0%BC%D1%96%D1%82%D0%B8%D0%BD%D0%B3%20%D0%BD%D0%B0%20%D0%94%D0%B5%D0%BD%D1%8C%20%D0%97%D0%BB%D1%83%D0%BA%D0%B8.%20%D0%A5%D1%83%D1%81%D1%82,%2022%20%D1%81%D1%96%D1%87%D0%BD%D1%8F%201939%20%D1%80%D0%BE%D0%BA%D1%8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2712"/>
            <a:ext cx="91440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2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sdazu.gov.ua/files/online/soborn22_01_14/1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46662" y="109182"/>
            <a:ext cx="6970049" cy="6086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00796"/>
            <a:ext cx="9144000" cy="461665"/>
          </a:xfrm>
          <a:prstGeom prst="rect">
            <a:avLst/>
          </a:prstGeom>
          <a:noFill/>
        </p:spPr>
        <p:txBody>
          <a:bodyPr wrap="square" rtlCol="0">
            <a:spAutoFit/>
          </a:bodyPr>
          <a:lstStyle/>
          <a:p>
            <a:pPr algn="ctr"/>
            <a:r>
              <a:rPr lang="ru-RU" sz="2400" dirty="0" err="1"/>
              <a:t>Вірш</a:t>
            </a:r>
            <a:r>
              <a:rPr lang="ru-RU" sz="2400" dirty="0"/>
              <a:t> Д. </a:t>
            </a:r>
            <a:r>
              <a:rPr lang="ru-RU" sz="2400" dirty="0" err="1"/>
              <a:t>Левського</a:t>
            </a:r>
            <a:r>
              <a:rPr lang="ru-RU" sz="2400" dirty="0"/>
              <a:t> «22 </a:t>
            </a:r>
            <a:r>
              <a:rPr lang="ru-RU" sz="2400" dirty="0" err="1"/>
              <a:t>січня</a:t>
            </a:r>
            <a:r>
              <a:rPr lang="ru-RU" sz="2400" dirty="0"/>
              <a:t>» (</a:t>
            </a:r>
            <a:r>
              <a:rPr lang="ru-RU" sz="2400" dirty="0" err="1"/>
              <a:t>Часопис</a:t>
            </a:r>
            <a:r>
              <a:rPr lang="ru-RU" sz="2400" dirty="0"/>
              <a:t> «Веселка», Ч.1, 1923 р.). </a:t>
            </a:r>
            <a:endParaRPr lang="uk-UA" sz="2400" dirty="0"/>
          </a:p>
        </p:txBody>
      </p:sp>
    </p:spTree>
    <p:extLst>
      <p:ext uri="{BB962C8B-B14F-4D97-AF65-F5344CB8AC3E}">
        <p14:creationId xmlns:p14="http://schemas.microsoft.com/office/powerpoint/2010/main" val="297718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045958"/>
            <a:ext cx="9021170" cy="812041"/>
          </a:xfrm>
        </p:spPr>
        <p:txBody>
          <a:bodyPr>
            <a:noAutofit/>
          </a:bodyPr>
          <a:lstStyle/>
          <a:p>
            <a:pPr marL="0" indent="0" algn="ctr">
              <a:buNone/>
            </a:pPr>
            <a:r>
              <a:rPr lang="ru-RU" sz="2000" dirty="0" err="1"/>
              <a:t>Повідомлення</a:t>
            </a:r>
            <a:r>
              <a:rPr lang="ru-RU" sz="2000" dirty="0"/>
              <a:t> «22 </a:t>
            </a:r>
            <a:r>
              <a:rPr lang="ru-RU" sz="2000" dirty="0" err="1"/>
              <a:t>січня</a:t>
            </a:r>
            <a:r>
              <a:rPr lang="ru-RU" sz="2000" dirty="0"/>
              <a:t> 1919 року» </a:t>
            </a:r>
            <a:br>
              <a:rPr lang="ru-RU" sz="2000" dirty="0"/>
            </a:br>
            <a:r>
              <a:rPr lang="ru-RU" sz="2000" dirty="0" smtClean="0"/>
              <a:t>(«</a:t>
            </a:r>
            <a:r>
              <a:rPr lang="ru-RU" sz="2000" dirty="0" err="1"/>
              <a:t>Незалежність</a:t>
            </a:r>
            <a:r>
              <a:rPr lang="ru-RU" sz="2000" dirty="0"/>
              <a:t>. </a:t>
            </a:r>
            <a:r>
              <a:rPr lang="ru-RU" sz="2000" dirty="0" err="1"/>
              <a:t>Український</a:t>
            </a:r>
            <a:r>
              <a:rPr lang="ru-RU" sz="2000" dirty="0"/>
              <a:t> </a:t>
            </a:r>
            <a:r>
              <a:rPr lang="ru-RU" sz="2000" dirty="0" err="1"/>
              <a:t>двохтижневик</a:t>
            </a:r>
            <a:r>
              <a:rPr lang="ru-RU" sz="2000" dirty="0"/>
              <a:t> в </a:t>
            </a:r>
            <a:r>
              <a:rPr lang="ru-RU" sz="2000" dirty="0" err="1"/>
              <a:t>Парижі</a:t>
            </a:r>
            <a:r>
              <a:rPr lang="ru-RU" sz="2000" dirty="0"/>
              <a:t>», 1 лютого 1931 р.) </a:t>
            </a:r>
            <a:endParaRPr lang="uk-UA" sz="2000" dirty="0"/>
          </a:p>
        </p:txBody>
      </p:sp>
      <p:pic>
        <p:nvPicPr>
          <p:cNvPr id="36866" name="Picture 2" descr="http://tsdazu.gov.ua/files/online/soborn22_01_14/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935" y="0"/>
            <a:ext cx="9263319" cy="604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0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sdazu.gov.ua/files/online/soborn22_01_14/1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8424" y="27294"/>
            <a:ext cx="5627234" cy="67488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6522576"/>
            <a:ext cx="9144000" cy="369332"/>
          </a:xfrm>
          <a:prstGeom prst="rect">
            <a:avLst/>
          </a:prstGeom>
        </p:spPr>
        <p:txBody>
          <a:bodyPr wrap="square">
            <a:spAutoFit/>
          </a:bodyPr>
          <a:lstStyle/>
          <a:p>
            <a:pPr algn="ctr"/>
            <a:r>
              <a:rPr lang="ru-RU" dirty="0"/>
              <a:t> </a:t>
            </a:r>
            <a:r>
              <a:rPr lang="ru-RU" b="1" dirty="0" err="1"/>
              <a:t>Вірш</a:t>
            </a:r>
            <a:r>
              <a:rPr lang="ru-RU" b="1" dirty="0"/>
              <a:t> М. Ореста «</a:t>
            </a:r>
            <a:r>
              <a:rPr lang="ru-RU" b="1" dirty="0" err="1"/>
              <a:t>Видіння</a:t>
            </a:r>
            <a:r>
              <a:rPr lang="ru-RU" b="1" dirty="0"/>
              <a:t> </a:t>
            </a:r>
            <a:r>
              <a:rPr lang="ru-RU" b="1" dirty="0" err="1"/>
              <a:t>минулого</a:t>
            </a:r>
            <a:r>
              <a:rPr lang="ru-RU" b="1" dirty="0"/>
              <a:t>» (</a:t>
            </a:r>
            <a:r>
              <a:rPr lang="ru-RU" b="1" dirty="0" err="1"/>
              <a:t>Додаток</a:t>
            </a:r>
            <a:r>
              <a:rPr lang="ru-RU" b="1" dirty="0"/>
              <a:t> до </a:t>
            </a:r>
            <a:r>
              <a:rPr lang="ru-RU" b="1" dirty="0" err="1"/>
              <a:t>часопису</a:t>
            </a:r>
            <a:r>
              <a:rPr lang="ru-RU" b="1" dirty="0"/>
              <a:t> «Наше </a:t>
            </a:r>
            <a:r>
              <a:rPr lang="ru-RU" b="1" dirty="0" err="1"/>
              <a:t>життя</a:t>
            </a:r>
            <a:r>
              <a:rPr lang="ru-RU" b="1" dirty="0"/>
              <a:t>», Ч.5, 1946 р.)</a:t>
            </a:r>
            <a:endParaRPr lang="uk-UA" sz="1600" b="1" dirty="0"/>
          </a:p>
        </p:txBody>
      </p:sp>
    </p:spTree>
    <p:extLst>
      <p:ext uri="{BB962C8B-B14F-4D97-AF65-F5344CB8AC3E}">
        <p14:creationId xmlns:p14="http://schemas.microsoft.com/office/powerpoint/2010/main" val="108039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083" y="6018663"/>
            <a:ext cx="8553132" cy="731506"/>
          </a:xfrm>
        </p:spPr>
        <p:txBody>
          <a:bodyPr>
            <a:normAutofit fontScale="92500" lnSpcReduction="10000"/>
          </a:bodyPr>
          <a:lstStyle/>
          <a:p>
            <a:pPr marL="0" indent="0" algn="ctr">
              <a:buNone/>
            </a:pPr>
            <a:r>
              <a:rPr lang="ru-RU" i="1" dirty="0" err="1"/>
              <a:t>Учасники</a:t>
            </a:r>
            <a:r>
              <a:rPr lang="ru-RU" i="1" dirty="0"/>
              <a:t> “Живого </a:t>
            </a:r>
            <a:r>
              <a:rPr lang="ru-RU" i="1" dirty="0" err="1"/>
              <a:t>ланцюга</a:t>
            </a:r>
            <a:r>
              <a:rPr lang="ru-RU" i="1" dirty="0"/>
              <a:t>” на </a:t>
            </a:r>
            <a:r>
              <a:rPr lang="ru-RU" i="1" dirty="0" err="1"/>
              <a:t>вул</a:t>
            </a:r>
            <a:r>
              <a:rPr lang="ru-RU" i="1" dirty="0"/>
              <a:t>. </a:t>
            </a:r>
            <a:r>
              <a:rPr lang="ru-RU" i="1" dirty="0" err="1"/>
              <a:t>Стрийській</a:t>
            </a:r>
            <a:r>
              <a:rPr lang="ru-RU" i="1" dirty="0"/>
              <a:t> у </a:t>
            </a:r>
            <a:r>
              <a:rPr lang="ru-RU" i="1" dirty="0" err="1"/>
              <a:t>Львові</a:t>
            </a:r>
            <a:r>
              <a:rPr lang="ru-RU" i="1" dirty="0"/>
              <a:t>. Фото 1990 року. Взято з “</a:t>
            </a:r>
            <a:r>
              <a:rPr lang="ru-RU" i="1" dirty="0" err="1"/>
              <a:t>Історична</a:t>
            </a:r>
            <a:r>
              <a:rPr lang="ru-RU" i="1" dirty="0"/>
              <a:t> Правда”</a:t>
            </a:r>
            <a:endParaRPr lang="uk-UA" dirty="0"/>
          </a:p>
        </p:txBody>
      </p:sp>
      <p:pic>
        <p:nvPicPr>
          <p:cNvPr id="2050" name="Picture 2" descr="Учасники &quot;Живого ланцюга&quot; на вул. Стрийській у Львові. Фото 1990 року. Взято з &quot;Історична Правда&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405" y="92075"/>
            <a:ext cx="8762288" cy="580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6402" y="128249"/>
            <a:ext cx="7869891" cy="4711234"/>
          </a:xfrm>
        </p:spPr>
        <p:txBody>
          <a:bodyPr/>
          <a:lstStyle/>
          <a:p>
            <a:pPr marL="0" indent="0" algn="ctr">
              <a:buNone/>
            </a:pPr>
            <a:r>
              <a:rPr lang="uk-UA" dirty="0"/>
              <a:t>Ідея «Живого ланцюга» між містами не була чимось новим, адже за два роки до того подібна акція відбулася в Прибалтиці. Там «живий ланцюг» об’єднав три столиці – Вільнюс, Ригу та Таллінн. Ініціаторами ж повтору такої акцію в Україні були члени Народного руху України, зокрема брати Горині. Ідея не виглядала утопічною, оскільки вже кілька років в УРСР відбувалися різноманітні масові мітинги.</a:t>
            </a:r>
          </a:p>
        </p:txBody>
      </p:sp>
      <p:pic>
        <p:nvPicPr>
          <p:cNvPr id="28674" name="Picture 2" descr="День Соборності 1990 року у у Львові. Фото 1990 року"/>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9494" y="3587988"/>
            <a:ext cx="5431808" cy="32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55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Живий ланцюг"/>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5326" y="0"/>
            <a:ext cx="45486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26" y="132139"/>
            <a:ext cx="4572000" cy="5693866"/>
          </a:xfrm>
          <a:prstGeom prst="rect">
            <a:avLst/>
          </a:prstGeom>
        </p:spPr>
        <p:txBody>
          <a:bodyPr>
            <a:spAutoFit/>
          </a:bodyPr>
          <a:lstStyle/>
          <a:p>
            <a:pPr algn="ctr"/>
            <a:r>
              <a:rPr lang="uk-UA" sz="2800" i="1" dirty="0"/>
              <a:t>"Віднині зливаються в одно віками відділені одна від одної частини України — Галичина, Буковина, Закарпаття і Придніпрянська Україна — в одну Велику Україну. Сповнилися відвічні мрії, для яких жили й за які вмирали найкращі сини </a:t>
            </a:r>
            <a:r>
              <a:rPr lang="uk-UA" sz="2800" i="1" dirty="0" smtClean="0"/>
              <a:t>України </a:t>
            </a:r>
            <a:r>
              <a:rPr lang="ru-RU" sz="2800" i="1" dirty="0" smtClean="0"/>
              <a:t>"</a:t>
            </a:r>
            <a:r>
              <a:rPr lang="ru-RU" sz="2800" dirty="0" smtClean="0"/>
              <a:t>— </a:t>
            </a:r>
            <a:r>
              <a:rPr lang="ru-RU" sz="2800" dirty="0" err="1"/>
              <a:t>пролунало</a:t>
            </a:r>
            <a:r>
              <a:rPr lang="ru-RU" sz="2800" dirty="0"/>
              <a:t> 22 </a:t>
            </a:r>
            <a:r>
              <a:rPr lang="ru-RU" sz="2800" dirty="0" err="1"/>
              <a:t>січня</a:t>
            </a:r>
            <a:r>
              <a:rPr lang="ru-RU" sz="2800" dirty="0"/>
              <a:t> 1919 року на </a:t>
            </a:r>
            <a:r>
              <a:rPr lang="ru-RU" sz="2800" dirty="0" err="1"/>
              <a:t>Софійському</a:t>
            </a:r>
            <a:r>
              <a:rPr lang="ru-RU" sz="2800" dirty="0"/>
              <a:t> </a:t>
            </a:r>
            <a:r>
              <a:rPr lang="ru-RU" sz="2800" dirty="0" err="1"/>
              <a:t>майдані</a:t>
            </a:r>
            <a:r>
              <a:rPr lang="ru-RU" sz="2800" dirty="0"/>
              <a:t> в </a:t>
            </a:r>
            <a:r>
              <a:rPr lang="ru-RU" sz="2800" dirty="0" err="1"/>
              <a:t>Києві</a:t>
            </a:r>
            <a:r>
              <a:rPr lang="ru-RU" sz="2800" dirty="0"/>
              <a:t>. </a:t>
            </a:r>
            <a:endParaRPr lang="uk-UA" sz="2800" dirty="0"/>
          </a:p>
        </p:txBody>
      </p:sp>
    </p:spTree>
    <p:extLst>
      <p:ext uri="{BB962C8B-B14F-4D97-AF65-F5344CB8AC3E}">
        <p14:creationId xmlns:p14="http://schemas.microsoft.com/office/powerpoint/2010/main" val="339390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0742" y="60008"/>
            <a:ext cx="8321120" cy="4711234"/>
          </a:xfrm>
        </p:spPr>
        <p:txBody>
          <a:bodyPr/>
          <a:lstStyle/>
          <a:p>
            <a:pPr marL="0" indent="0" algn="ctr">
              <a:buNone/>
            </a:pPr>
            <a:r>
              <a:rPr lang="uk-UA" dirty="0" smtClean="0"/>
              <a:t>Акція 1990 року стала наймасовішою, </a:t>
            </a:r>
            <a:r>
              <a:rPr lang="uk-UA" dirty="0"/>
              <a:t>люди створили безперервний ланцюг від Львова до Києва; в прагненні до відродження незалежної України в акції взяло участь від 1 млн. до 3 млн. осіб.</a:t>
            </a:r>
          </a:p>
          <a:p>
            <a:pPr marL="0" indent="0" algn="ctr">
              <a:buNone/>
            </a:pPr>
            <a:endParaRPr lang="uk-UA" dirty="0"/>
          </a:p>
        </p:txBody>
      </p:sp>
      <p:pic>
        <p:nvPicPr>
          <p:cNvPr id="32770" name="Picture 2" descr="http://his.img.pravda.com/images/doc/6/7/678c875-a-lviv-strysk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5660" y="1678044"/>
            <a:ext cx="8748215" cy="517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7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dirty="0"/>
              <a:t>Таким чином, урочистим підписанням Акту Злуки УНР та ЗУНР уперше в новітній історії було зроблено серйозний крок до об’єднання більшості етнічних українських земель у єдине державне утворення. Акт Злуки спирався на споконвічну мрію українського народу про незалежну, соборну національну державу. Він став могутнім виявом волі українців до етнічної й територіальної єдності, свідченням їхнього самоусвідомлення, важливою віхою процесу становлення політичної нації. </a:t>
            </a:r>
          </a:p>
        </p:txBody>
      </p:sp>
    </p:spTree>
    <p:extLst>
      <p:ext uri="{BB962C8B-B14F-4D97-AF65-F5344CB8AC3E}">
        <p14:creationId xmlns:p14="http://schemas.microsoft.com/office/powerpoint/2010/main" val="376411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и по запросу день соборності"/>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0250" y="0"/>
            <a:ext cx="8707273" cy="68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ory.gov.ua/sites/default/files/userupload/sobornist_mal.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9182" y="95534"/>
            <a:ext cx="8932155" cy="4408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660" y="5008728"/>
            <a:ext cx="8898340" cy="1384995"/>
          </a:xfrm>
          <a:prstGeom prst="rect">
            <a:avLst/>
          </a:prstGeom>
          <a:noFill/>
        </p:spPr>
        <p:txBody>
          <a:bodyPr wrap="square" rtlCol="0">
            <a:spAutoFit/>
          </a:bodyPr>
          <a:lstStyle/>
          <a:p>
            <a:pPr algn="ctr"/>
            <a:r>
              <a:rPr lang="uk-UA" sz="2800" dirty="0" smtClean="0"/>
              <a:t>22 січня 2018 рік – 99 річниця </a:t>
            </a:r>
            <a:r>
              <a:rPr lang="uk-UA" sz="2800" dirty="0"/>
              <a:t>Акту Злуки Української Народної Республіки і </a:t>
            </a:r>
            <a:r>
              <a:rPr lang="uk-UA" sz="2800" dirty="0" err="1"/>
              <a:t>Західно</a:t>
            </a:r>
            <a:r>
              <a:rPr lang="uk-UA" sz="2800" dirty="0"/>
              <a:t> – Української Народної Республіки</a:t>
            </a:r>
          </a:p>
        </p:txBody>
      </p:sp>
    </p:spTree>
    <p:extLst>
      <p:ext uri="{BB962C8B-B14F-4D97-AF65-F5344CB8AC3E}">
        <p14:creationId xmlns:p14="http://schemas.microsoft.com/office/powerpoint/2010/main" val="24204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477673" y="182252"/>
            <a:ext cx="3889612" cy="6382321"/>
          </a:xfrm>
        </p:spPr>
        <p:txBody>
          <a:bodyPr>
            <a:normAutofit lnSpcReduction="10000"/>
          </a:bodyPr>
          <a:lstStyle/>
          <a:p>
            <a:pPr marL="0" indent="0">
              <a:buNone/>
            </a:pPr>
            <a:r>
              <a:rPr lang="uk-UA" dirty="0"/>
              <a:t>Акт Злуки підписали 1919 року. </a:t>
            </a:r>
            <a:endParaRPr lang="uk-UA" dirty="0" smtClean="0"/>
          </a:p>
          <a:p>
            <a:pPr marL="0" indent="0">
              <a:buNone/>
            </a:pPr>
            <a:r>
              <a:rPr lang="uk-UA" dirty="0" smtClean="0"/>
              <a:t>Країну </a:t>
            </a:r>
            <a:r>
              <a:rPr lang="uk-UA" dirty="0"/>
              <a:t>розривали війська кількох держав. Документ у складних умовах готували і у Фастові, і в Києві. Центральний державний архів 70 років ховав цей документ від зазіхань КДБ. </a:t>
            </a:r>
            <a:endParaRPr lang="uk-UA" dirty="0" smtClean="0"/>
          </a:p>
          <a:p>
            <a:pPr marL="0" indent="0">
              <a:buNone/>
            </a:pPr>
            <a:r>
              <a:rPr lang="uk-UA" dirty="0" smtClean="0"/>
              <a:t>І </a:t>
            </a:r>
            <a:r>
              <a:rPr lang="uk-UA" dirty="0"/>
              <a:t>навіть сьогодні таємниця, в якому сховищі він перебуває. Час майже не вплинув на документ 1919 </a:t>
            </a:r>
            <a:r>
              <a:rPr lang="uk-UA" dirty="0" smtClean="0"/>
              <a:t>року.</a:t>
            </a:r>
            <a:endParaRPr lang="uk-UA" dirty="0"/>
          </a:p>
        </p:txBody>
      </p:sp>
      <p:pic>
        <p:nvPicPr>
          <p:cNvPr id="4" name="Picture 2" descr="http://library.hneu.edu.ua/files/imgnews/12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1567" y="191565"/>
            <a:ext cx="4137718" cy="627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8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2124" y="1351129"/>
            <a:ext cx="4216305" cy="5063571"/>
          </a:xfrm>
        </p:spPr>
        <p:txBody>
          <a:bodyPr>
            <a:normAutofit/>
          </a:bodyPr>
          <a:lstStyle/>
          <a:p>
            <a:pPr algn="ctr"/>
            <a:r>
              <a:rPr lang="ru-RU" dirty="0" err="1"/>
              <a:t>Оригінал</a:t>
            </a:r>
            <a:r>
              <a:rPr lang="ru-RU" dirty="0"/>
              <a:t> Акту </a:t>
            </a:r>
            <a:r>
              <a:rPr lang="ru-RU" dirty="0" err="1"/>
              <a:t>Злуки</a:t>
            </a:r>
            <a:r>
              <a:rPr lang="ru-RU" dirty="0"/>
              <a:t> </a:t>
            </a:r>
            <a:r>
              <a:rPr lang="ru-RU" dirty="0" err="1"/>
              <a:t>зберігають</a:t>
            </a:r>
            <a:r>
              <a:rPr lang="ru-RU" dirty="0"/>
              <a:t> у Центральному державному </a:t>
            </a:r>
            <a:r>
              <a:rPr lang="ru-RU" dirty="0" err="1"/>
              <a:t>архіві</a:t>
            </a:r>
            <a:r>
              <a:rPr lang="ru-RU" dirty="0"/>
              <a:t>. </a:t>
            </a:r>
            <a:endParaRPr lang="uk-UA" dirty="0"/>
          </a:p>
        </p:txBody>
      </p:sp>
      <p:pic>
        <p:nvPicPr>
          <p:cNvPr id="22534" name="Picture 6" descr="Світлина від Державний Архів Львівської Області."/>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22996"/>
            <a:ext cx="4566550" cy="682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2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459" y="191070"/>
            <a:ext cx="7979926" cy="5985894"/>
          </a:xfrm>
        </p:spPr>
        <p:txBody>
          <a:bodyPr>
            <a:normAutofit/>
          </a:bodyPr>
          <a:lstStyle/>
          <a:p>
            <a:pPr marL="0" indent="0">
              <a:buNone/>
            </a:pPr>
            <a:r>
              <a:rPr lang="uk-UA" dirty="0"/>
              <a:t>Універсал Злуки підписали в броньованому петлюрівському вагоні у Фастові на Київщині. Після Першої світової війни Австро-угорська імперія розвалилася і Західна Україна отримала суверенітет. Та довелося просити допомоги в УНР. У Києві тоді панував протеже Німеччини гетьман Скоропадський. А Україну захищали війська Директорії і керівництво пересувалося у цьому мобільному штабі. Саме у Фастові був штаб військ Директорії УНР. </a:t>
            </a:r>
          </a:p>
        </p:txBody>
      </p:sp>
      <p:pic>
        <p:nvPicPr>
          <p:cNvPr id="24578" name="Picture 2" descr="http://novadoba.com.ua/uploads/posts/2014-01/1390327071_novyy-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40971" y="3659940"/>
            <a:ext cx="4703029" cy="319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8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0868" y="0"/>
            <a:ext cx="7869891" cy="4711234"/>
          </a:xfrm>
        </p:spPr>
        <p:txBody>
          <a:bodyPr/>
          <a:lstStyle/>
          <a:p>
            <a:pPr marL="0" indent="0" algn="ctr">
              <a:buNone/>
            </a:pPr>
            <a:r>
              <a:rPr lang="ru-RU" dirty="0"/>
              <a:t>1 </a:t>
            </a:r>
            <a:r>
              <a:rPr lang="ru-RU" dirty="0" err="1"/>
              <a:t>грудня</a:t>
            </a:r>
            <a:r>
              <a:rPr lang="ru-RU" dirty="0"/>
              <a:t> 1918-го </a:t>
            </a:r>
            <a:r>
              <a:rPr lang="ru-RU" dirty="0" err="1"/>
              <a:t>підписали</a:t>
            </a:r>
            <a:r>
              <a:rPr lang="ru-RU" dirty="0"/>
              <a:t> </a:t>
            </a:r>
            <a:r>
              <a:rPr lang="ru-RU" dirty="0" err="1"/>
              <a:t>передвступний</a:t>
            </a:r>
            <a:r>
              <a:rPr lang="ru-RU" dirty="0"/>
              <a:t> </a:t>
            </a:r>
            <a:r>
              <a:rPr lang="ru-RU" dirty="0" err="1"/>
              <a:t>договір</a:t>
            </a:r>
            <a:r>
              <a:rPr lang="ru-RU" dirty="0"/>
              <a:t> про </a:t>
            </a:r>
            <a:r>
              <a:rPr lang="ru-RU" dirty="0" err="1"/>
              <a:t>об'єднання</a:t>
            </a:r>
            <a:r>
              <a:rPr lang="ru-RU" dirty="0"/>
              <a:t>. Так </a:t>
            </a:r>
            <a:r>
              <a:rPr lang="ru-RU" dirty="0" err="1"/>
              <a:t>би</a:t>
            </a:r>
            <a:r>
              <a:rPr lang="ru-RU" dirty="0"/>
              <a:t> </a:t>
            </a:r>
            <a:r>
              <a:rPr lang="ru-RU" dirty="0" err="1"/>
              <a:t>мовити</a:t>
            </a:r>
            <a:r>
              <a:rPr lang="ru-RU" dirty="0"/>
              <a:t>, перше </a:t>
            </a:r>
            <a:r>
              <a:rPr lang="ru-RU" dirty="0" err="1"/>
              <a:t>читання</a:t>
            </a:r>
            <a:r>
              <a:rPr lang="ru-RU" dirty="0"/>
              <a:t>. </a:t>
            </a:r>
            <a:r>
              <a:rPr lang="ru-RU" dirty="0" err="1"/>
              <a:t>Універсал</a:t>
            </a:r>
            <a:r>
              <a:rPr lang="ru-RU" dirty="0"/>
              <a:t> </a:t>
            </a:r>
            <a:r>
              <a:rPr lang="ru-RU" dirty="0" err="1"/>
              <a:t>вцілому</a:t>
            </a:r>
            <a:r>
              <a:rPr lang="ru-RU" dirty="0"/>
              <a:t> </a:t>
            </a:r>
            <a:r>
              <a:rPr lang="ru-RU" dirty="0" err="1"/>
              <a:t>ратифікували</a:t>
            </a:r>
            <a:r>
              <a:rPr lang="ru-RU" dirty="0"/>
              <a:t> на </a:t>
            </a:r>
            <a:r>
              <a:rPr lang="ru-RU" dirty="0" err="1"/>
              <a:t>найвищому</a:t>
            </a:r>
            <a:r>
              <a:rPr lang="ru-RU" dirty="0"/>
              <a:t> </a:t>
            </a:r>
            <a:r>
              <a:rPr lang="ru-RU" dirty="0" err="1"/>
              <a:t>рівні</a:t>
            </a:r>
            <a:r>
              <a:rPr lang="ru-RU" dirty="0"/>
              <a:t> уже в </a:t>
            </a:r>
            <a:r>
              <a:rPr lang="ru-RU" dirty="0" err="1"/>
              <a:t>Києві</a:t>
            </a:r>
            <a:r>
              <a:rPr lang="ru-RU" dirty="0"/>
              <a:t>, коли </a:t>
            </a:r>
            <a:r>
              <a:rPr lang="ru-RU" dirty="0" err="1"/>
              <a:t>Директорія</a:t>
            </a:r>
            <a:r>
              <a:rPr lang="ru-RU" dirty="0"/>
              <a:t> </a:t>
            </a:r>
            <a:r>
              <a:rPr lang="ru-RU" dirty="0" err="1"/>
              <a:t>вигнала</a:t>
            </a:r>
            <a:r>
              <a:rPr lang="ru-RU" dirty="0"/>
              <a:t> </a:t>
            </a:r>
            <a:r>
              <a:rPr lang="ru-RU" dirty="0" err="1"/>
              <a:t>звідти</a:t>
            </a:r>
            <a:r>
              <a:rPr lang="ru-RU" dirty="0"/>
              <a:t> </a:t>
            </a:r>
            <a:r>
              <a:rPr lang="ru-RU" dirty="0" err="1"/>
              <a:t>Скоропадського</a:t>
            </a:r>
            <a:r>
              <a:rPr lang="ru-RU" dirty="0"/>
              <a:t>. </a:t>
            </a:r>
            <a:endParaRPr lang="uk-UA" dirty="0"/>
          </a:p>
        </p:txBody>
      </p:sp>
      <p:pic>
        <p:nvPicPr>
          <p:cNvPr id="20482" name="Picture 2" descr="Картинки по запросу день соборності фото 191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3372" y="2274888"/>
            <a:ext cx="666750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library.hneu.edu.ua/files/imgnews/12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4300" y="3242937"/>
            <a:ext cx="5219700" cy="347662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81686" y="155544"/>
            <a:ext cx="7869891" cy="4711234"/>
          </a:xfrm>
        </p:spPr>
        <p:txBody>
          <a:bodyPr/>
          <a:lstStyle/>
          <a:p>
            <a:pPr marL="0" indent="0" algn="just">
              <a:buNone/>
            </a:pPr>
            <a:r>
              <a:rPr lang="uk-UA" dirty="0" smtClean="0"/>
              <a:t>     22 </a:t>
            </a:r>
            <a:r>
              <a:rPr lang="uk-UA" dirty="0"/>
              <a:t>січня на Софійському майдані Акт про об'єднання України офіційно зачитав народу член Директорії Федір Швець. Були керівники країни, парадні війська, депутати, представники церкви. Цю подію зняли на відео. Рідкісні кадри 1919 року збереглися й до сьогодні. </a:t>
            </a:r>
          </a:p>
        </p:txBody>
      </p:sp>
      <p:pic>
        <p:nvPicPr>
          <p:cNvPr id="21506" name="Picture 2" descr="http://library.hneu.edu.ua/files/imgnews/12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4" y="2532251"/>
            <a:ext cx="4648438" cy="339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5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524034"/>
            <a:ext cx="7869891" cy="4711234"/>
          </a:xfrm>
        </p:spPr>
        <p:txBody>
          <a:bodyPr/>
          <a:lstStyle/>
          <a:p>
            <a:pPr marL="0" indent="0">
              <a:buNone/>
            </a:pPr>
            <a:r>
              <a:rPr lang="uk-UA" dirty="0"/>
              <a:t>За два тижні після того Київ захопили більшовики. Тоді Україна не витримала військової агресії одразу кількох держав. Але Злука збереглася, як кажуть історики, в генетичній пам'яті народу. В наші часи ця пам'ять прокинулася ще до проголошення Незалежності. 21 січня 1990 року між Києвом та Львовом влаштували живий ланцюг. Тепер саме так щороку відзначають День Соборності. </a:t>
            </a:r>
          </a:p>
        </p:txBody>
      </p:sp>
      <p:pic>
        <p:nvPicPr>
          <p:cNvPr id="26626" name="Picture 2" descr="Київ, 22 січня 1919 року. Софіївська площ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5820" y="3899671"/>
            <a:ext cx="4730323" cy="295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9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4711234"/>
          </a:xfrm>
        </p:spPr>
        <p:txBody>
          <a:bodyPr/>
          <a:lstStyle/>
          <a:p>
            <a:pPr marL="0" indent="0" algn="ctr">
              <a:buNone/>
            </a:pPr>
            <a:r>
              <a:rPr lang="uk-UA" dirty="0"/>
              <a:t>Перше ж офіційне святкування дня Соборності відбулося не у 1990 році, а ще в 1939-му. Святкували тоді 20 річницю знакової події в Карпатській Україні. </a:t>
            </a:r>
            <a:endParaRPr lang="en-US" dirty="0" smtClean="0"/>
          </a:p>
        </p:txBody>
      </p:sp>
      <p:pic>
        <p:nvPicPr>
          <p:cNvPr id="16386" name="Picture 2" descr="http://zakarpattya.net.ua/postimages/pub/2013/01/%20%D0%B2%D0%B5%D1%81%D0%B5%D0%BB%D0%B8%D0%B9%20%D0%B3%D0%BE%D0%BC%D1%96%D0%BD-%D1%81%D0%BF%D1%96%D0%B2%20%D0%BD%D0%B0%D0%B9%20%D0%BD%D0%B5%D1%81%D0%B5%D1%82%D1%8C%D1%81%D1%8F%20%D0%B2%20%D0%9A%D0%B8%D1%97%D0%B2%20-%20%D0%9B%D1%8C%D0%B2%D1%96%D0%B2.%20%D0%9A%D0%B0%D1%80%D0%BF%D0%B0%D1%82%D1%81%D1%8C%D0%BA%D0%B0%20%D0%A3%D0%BA%D1%80%D0%B0%D1%97%D0%BD%D0%B0,%2022%20%D1%81%D1%96%D1%87%D0%BD%D1%8F%201939%20%D1%80%D0%BE%D0%BA%D1%8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944" y="1269237"/>
            <a:ext cx="9039225" cy="553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624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600</Words>
  <Application>Microsoft Office PowerPoint</Application>
  <PresentationFormat>Екран (4:3)</PresentationFormat>
  <Paragraphs>21</Paragraphs>
  <Slides>19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19</vt:i4>
      </vt:variant>
    </vt:vector>
  </HeadingPairs>
  <TitlesOfParts>
    <vt:vector size="23" baseType="lpstr">
      <vt:lpstr>Arial</vt:lpstr>
      <vt:lpstr>Calibri</vt:lpstr>
      <vt:lpstr>Calibri Light</vt:lpstr>
      <vt:lpstr>Office Theme</vt:lpstr>
      <vt:lpstr>Презентація PowerPoint</vt:lpstr>
      <vt:lpstr>Презентація PowerPoint</vt:lpstr>
      <vt:lpstr>Презентація PowerPoint</vt:lpstr>
      <vt:lpstr>Оригінал Акту Злуки зберігають у Центральному державному архіві. </vt:lpstr>
      <vt:lpstr>Презентація PowerPoint</vt:lpstr>
      <vt:lpstr>Презентація PowerPoint</vt:lpstr>
      <vt:lpstr>Презентація PowerPoint</vt:lpstr>
      <vt:lpstr>Презентація PowerPoint</vt:lpstr>
      <vt:lpstr>Презентація PowerPoint</vt:lpstr>
      <vt:lpstr>Святковий мітинг на День Злуки.  Хуст, 22 січня 1939 року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Марина Олексик</cp:lastModifiedBy>
  <cp:revision>100</cp:revision>
  <dcterms:created xsi:type="dcterms:W3CDTF">2016-11-18T14:12:19Z</dcterms:created>
  <dcterms:modified xsi:type="dcterms:W3CDTF">2021-01-29T16:22:06Z</dcterms:modified>
</cp:coreProperties>
</file>