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62" r:id="rId4"/>
    <p:sldId id="260" r:id="rId5"/>
    <p:sldId id="263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-78" y="-6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82762"/>
            <a:ext cx="10222992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B805F-FF0F-4BAA-A3A3-E4F945D687F8}" type="datetimeFigureOut">
              <a:rPr lang="en-US" dirty="0"/>
              <a:pPr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B5C51-60B3-48EF-AA78-DB950F30DBA2}" type="datetimeFigureOut">
              <a:rPr lang="en-US" dirty="0"/>
              <a:pPr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D676B-6E73-4E3B-A9B3-4966DB9B52A5}" type="datetimeFigureOut">
              <a:rPr lang="en-US" dirty="0"/>
              <a:pPr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F3A6-CC5D-4649-8527-DB0C21FDDFD9}" type="datetimeFigureOut">
              <a:rPr lang="en-US" dirty="0"/>
              <a:pPr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5B6F927C-B73E-4F9D-ADFE-F6E23BD7CEE8}" type="datetimeFigureOut">
              <a:rPr lang="en-US" dirty="0"/>
              <a:pPr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1FFFF-984A-4EE5-9BF2-EC9310C878F1}" type="datetimeFigureOut">
              <a:rPr lang="en-US" dirty="0"/>
              <a:pPr/>
              <a:t>4/29/2020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271C1-B42E-4A60-A25F-0185B888604B}" type="datetimeFigureOut">
              <a:rPr lang="en-US" dirty="0"/>
              <a:pPr/>
              <a:t>4/29/2020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16292-3725-4763-8973-4C59F0403D99}" type="datetimeFigureOut">
              <a:rPr lang="en-US" dirty="0"/>
              <a:pPr/>
              <a:t>4/29/2020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996D1-8909-469F-911A-4C12C68BF5D9}" type="datetimeFigureOut">
              <a:rPr lang="en-US" dirty="0"/>
              <a:pPr/>
              <a:t>4/29/2020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A73BC-5D11-4675-B334-102E1E8C9B50}" type="datetimeFigureOut">
              <a:rPr lang="en-US" dirty="0"/>
              <a:pPr/>
              <a:t>4/29/2020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27B8E45F-652B-4E89-8925-000B0AB8FD98}" type="datetimeFigureOut">
              <a:rPr lang="en-US" dirty="0"/>
              <a:pPr/>
              <a:t>4/29/2020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C4A3462A-2D5B-48AF-A3D4-EF8A90A50A80}" type="datetimeFigureOut">
              <a:rPr lang="en-US" dirty="0"/>
              <a:pPr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2"/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uk-UA" dirty="0" smtClean="0"/>
              <a:t>Статеві клітини</a:t>
            </a:r>
            <a:br>
              <a:rPr lang="uk-UA" dirty="0" smtClean="0"/>
            </a:br>
            <a:r>
              <a:rPr lang="uk-UA" sz="3600" i="1" dirty="0" smtClean="0"/>
              <a:t>Лабораторна робота «Вивчення будови статевих клітин людини</a:t>
            </a:r>
            <a:r>
              <a:rPr lang="ru-RU" sz="3600" i="1" dirty="0" smtClean="0"/>
              <a:t>»</a:t>
            </a:r>
            <a:endParaRPr lang="ru-RU" sz="3600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4055" y="5242560"/>
            <a:ext cx="3859202" cy="1069848"/>
          </a:xfrm>
        </p:spPr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8062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794" y="589134"/>
            <a:ext cx="3335384" cy="5323986"/>
          </a:xfrm>
        </p:spPr>
        <p:txBody>
          <a:bodyPr>
            <a:normAutofit/>
          </a:bodyPr>
          <a:lstStyle/>
          <a:p>
            <a:pPr algn="ctr"/>
            <a:r>
              <a:rPr lang="uk-UA" sz="3200" dirty="0" smtClean="0">
                <a:solidFill>
                  <a:schemeClr val="accent3">
                    <a:lumMod val="50000"/>
                  </a:schemeClr>
                </a:solidFill>
              </a:rPr>
              <a:t>Сперматозоїд і яйцеклітина – це високо-спеціалізовані клітини, призначені для злиття одна з одною</a:t>
            </a:r>
            <a:endParaRPr lang="ru-RU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14057" y="0"/>
            <a:ext cx="8647612" cy="695814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95063" y="5634213"/>
            <a:ext cx="3796937" cy="1223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14160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27223" y="5492160"/>
            <a:ext cx="4162697" cy="136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7604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4682" y="336586"/>
            <a:ext cx="10058400" cy="978408"/>
          </a:xfrm>
        </p:spPr>
        <p:txBody>
          <a:bodyPr>
            <a:normAutofit/>
          </a:bodyPr>
          <a:lstStyle/>
          <a:p>
            <a:pPr algn="ctr"/>
            <a:r>
              <a:rPr lang="uk-UA" sz="3200" i="1" dirty="0">
                <a:solidFill>
                  <a:schemeClr val="accent3">
                    <a:lumMod val="50000"/>
                  </a:schemeClr>
                </a:solidFill>
              </a:rPr>
              <a:t>Лабораторна робота </a:t>
            </a:r>
            <a:r>
              <a:rPr lang="uk-UA" sz="3200" i="1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uk-UA" sz="3200" i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uk-UA" sz="3200" i="1" dirty="0" smtClean="0">
                <a:solidFill>
                  <a:schemeClr val="accent3">
                    <a:lumMod val="50000"/>
                  </a:schemeClr>
                </a:solidFill>
              </a:rPr>
              <a:t>«</a:t>
            </a:r>
            <a:r>
              <a:rPr lang="uk-UA" sz="3200" i="1" dirty="0">
                <a:solidFill>
                  <a:schemeClr val="accent3">
                    <a:lumMod val="50000"/>
                  </a:schemeClr>
                </a:solidFill>
              </a:rPr>
              <a:t>Вивчення будови статевих клітин людини</a:t>
            </a:r>
            <a:r>
              <a:rPr lang="ru-RU" sz="3200" i="1" dirty="0">
                <a:solidFill>
                  <a:schemeClr val="accent3">
                    <a:lumMod val="50000"/>
                  </a:schemeClr>
                </a:solidFill>
              </a:rPr>
              <a:t>»</a:t>
            </a:r>
            <a:endParaRPr lang="ru-RU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9268" y="1671533"/>
            <a:ext cx="10755085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/>
              <a:t>Хід </a:t>
            </a:r>
            <a:r>
              <a:rPr lang="uk-UA" sz="2400" b="1" dirty="0" smtClean="0"/>
              <a:t>роботи</a:t>
            </a:r>
          </a:p>
          <a:p>
            <a:pPr algn="ctr"/>
            <a:endParaRPr lang="ru-RU" dirty="0"/>
          </a:p>
          <a:p>
            <a:pPr marL="457200" lvl="0" indent="-457200">
              <a:buAutoNum type="arabicPeriod"/>
            </a:pPr>
            <a:r>
              <a:rPr lang="uk-UA" sz="2000" dirty="0" smtClean="0"/>
              <a:t>Розглянути фотографію </a:t>
            </a:r>
            <a:r>
              <a:rPr lang="uk-UA" sz="2000" dirty="0"/>
              <a:t>«Сперматозоїди </a:t>
            </a:r>
            <a:r>
              <a:rPr lang="uk-UA" sz="2000" dirty="0" smtClean="0"/>
              <a:t>ссавця» та замалювати </a:t>
            </a:r>
            <a:r>
              <a:rPr lang="uk-UA" sz="2000" dirty="0"/>
              <a:t>декілька </a:t>
            </a:r>
            <a:r>
              <a:rPr lang="uk-UA" sz="2000" dirty="0" smtClean="0"/>
              <a:t>сперматозоїдів, підписати </a:t>
            </a:r>
            <a:r>
              <a:rPr lang="uk-UA" sz="2000" dirty="0"/>
              <a:t>структури </a:t>
            </a:r>
            <a:r>
              <a:rPr lang="uk-UA" sz="2000" dirty="0" smtClean="0"/>
              <a:t>будови</a:t>
            </a:r>
          </a:p>
          <a:p>
            <a:pPr marL="457200" lvl="0" indent="-457200">
              <a:buFont typeface="+mj-lt"/>
              <a:buAutoNum type="arabicPeriod"/>
            </a:pPr>
            <a:r>
              <a:rPr lang="uk-UA" sz="2000" dirty="0" smtClean="0"/>
              <a:t>Розглянути </a:t>
            </a:r>
            <a:r>
              <a:rPr lang="uk-UA" sz="2000" dirty="0" err="1" smtClean="0"/>
              <a:t>фото«Яйцеклітина</a:t>
            </a:r>
            <a:r>
              <a:rPr lang="uk-UA" sz="2000" dirty="0" smtClean="0"/>
              <a:t> ссавця» та замалювати яйцеклітину, підписати структури будови</a:t>
            </a:r>
          </a:p>
          <a:p>
            <a:pPr marL="457200" lvl="0" indent="-457200">
              <a:buFont typeface="+mj-lt"/>
              <a:buAutoNum type="arabicPeriod"/>
            </a:pPr>
            <a:r>
              <a:rPr lang="uk-UA" sz="2000" dirty="0" smtClean="0"/>
              <a:t>Назвати риси </a:t>
            </a:r>
            <a:r>
              <a:rPr lang="uk-UA" sz="2000" dirty="0"/>
              <a:t>схожості в будові яйцеклітини та </a:t>
            </a:r>
            <a:r>
              <a:rPr lang="uk-UA" sz="2000" dirty="0" smtClean="0"/>
              <a:t>сперматозоїда </a:t>
            </a:r>
            <a:r>
              <a:rPr lang="uk-UA" sz="2000" smtClean="0"/>
              <a:t>(таблиця).</a:t>
            </a:r>
            <a:endParaRPr lang="uk-UA" sz="2000" dirty="0" smtClean="0"/>
          </a:p>
          <a:p>
            <a:pPr marL="457200" lvl="0" indent="-457200">
              <a:buFont typeface="+mj-lt"/>
              <a:buAutoNum type="arabicPeriod"/>
            </a:pPr>
            <a:r>
              <a:rPr lang="uk-UA" sz="2000" dirty="0" smtClean="0"/>
              <a:t>Назвати </a:t>
            </a:r>
            <a:r>
              <a:rPr lang="uk-UA" sz="2000" dirty="0"/>
              <a:t>риси відмінності в будові  яйцеклітини та сперматозоїда, пояснити, з чим вони </a:t>
            </a:r>
            <a:r>
              <a:rPr lang="uk-UA" sz="2000" dirty="0" smtClean="0"/>
              <a:t>пов’язані.</a:t>
            </a:r>
          </a:p>
        </p:txBody>
      </p:sp>
    </p:spTree>
    <p:extLst>
      <p:ext uri="{BB962C8B-B14F-4D97-AF65-F5344CB8AC3E}">
        <p14:creationId xmlns:p14="http://schemas.microsoft.com/office/powerpoint/2010/main" xmlns="" val="4146022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41164881"/>
              </p:ext>
            </p:extLst>
          </p:nvPr>
        </p:nvGraphicFramePr>
        <p:xfrm>
          <a:off x="670107" y="1130664"/>
          <a:ext cx="7463699" cy="34350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63871">
                  <a:extLst>
                    <a:ext uri="{9D8B030D-6E8A-4147-A177-3AD203B41FA5}">
                      <a16:colId xmlns:a16="http://schemas.microsoft.com/office/drawing/2014/main" xmlns="" val="935891536"/>
                    </a:ext>
                  </a:extLst>
                </a:gridCol>
                <a:gridCol w="2056029">
                  <a:extLst>
                    <a:ext uri="{9D8B030D-6E8A-4147-A177-3AD203B41FA5}">
                      <a16:colId xmlns:a16="http://schemas.microsoft.com/office/drawing/2014/main" xmlns="" val="425992716"/>
                    </a:ext>
                  </a:extLst>
                </a:gridCol>
                <a:gridCol w="1943799">
                  <a:extLst>
                    <a:ext uri="{9D8B030D-6E8A-4147-A177-3AD203B41FA5}">
                      <a16:colId xmlns:a16="http://schemas.microsoft.com/office/drawing/2014/main" xmlns="" val="406638355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Ознаки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Яйцеклітина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Сперматозоїд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2010381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Розміри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046752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Форма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5077271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Відділи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6731997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Маса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0705721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Оболонки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766224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Здатність до активного руху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9367014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Кількість поживних речовин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4189617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Особливості хромосомного набору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311205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Де утворюються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6288246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Хромосомний набір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884014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Наявність джгутиків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5085718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Загальна кількість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889553662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21747" y="655770"/>
            <a:ext cx="11069361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uk-UA" dirty="0" smtClean="0"/>
              <a:t>6.   Заповнити </a:t>
            </a:r>
            <a:r>
              <a:rPr lang="uk-UA" dirty="0"/>
              <a:t>таблицю.</a:t>
            </a:r>
            <a:endParaRPr lang="ru-RU" dirty="0"/>
          </a:p>
          <a:p>
            <a:r>
              <a:rPr lang="uk-UA" i="1" dirty="0"/>
              <a:t> </a:t>
            </a:r>
            <a:endParaRPr lang="uk-UA" i="1" dirty="0" smtClean="0"/>
          </a:p>
          <a:p>
            <a:endParaRPr lang="uk-UA" i="1" dirty="0"/>
          </a:p>
          <a:p>
            <a:endParaRPr lang="uk-UA" i="1" dirty="0" smtClean="0"/>
          </a:p>
          <a:p>
            <a:endParaRPr lang="uk-UA" i="1" dirty="0"/>
          </a:p>
          <a:p>
            <a:endParaRPr lang="uk-UA" i="1" dirty="0" smtClean="0"/>
          </a:p>
          <a:p>
            <a:endParaRPr lang="uk-UA" i="1" dirty="0"/>
          </a:p>
          <a:p>
            <a:endParaRPr lang="uk-UA" i="1" dirty="0" smtClean="0"/>
          </a:p>
          <a:p>
            <a:endParaRPr lang="uk-UA" i="1" dirty="0" smtClean="0"/>
          </a:p>
          <a:p>
            <a:endParaRPr lang="uk-UA" i="1" dirty="0"/>
          </a:p>
          <a:p>
            <a:endParaRPr lang="uk-UA" i="1" dirty="0" smtClean="0"/>
          </a:p>
          <a:p>
            <a:endParaRPr lang="uk-UA" i="1" dirty="0"/>
          </a:p>
          <a:p>
            <a:endParaRPr lang="uk-UA" i="1" dirty="0" smtClean="0"/>
          </a:p>
          <a:p>
            <a:endParaRPr lang="ru-RU" dirty="0"/>
          </a:p>
          <a:p>
            <a:r>
              <a:rPr lang="uk-UA" i="1" dirty="0" smtClean="0"/>
              <a:t>7.  Зробити висновок  </a:t>
            </a:r>
            <a:r>
              <a:rPr lang="uk-UA" i="1" dirty="0"/>
              <a:t>за алгоритмом:</a:t>
            </a:r>
            <a:endParaRPr lang="ru-RU" dirty="0"/>
          </a:p>
          <a:p>
            <a:r>
              <a:rPr lang="uk-UA" dirty="0"/>
              <a:t>________ - це статеві клітини. Жіноча статева клітина - _____, чоловіча - _______. Яйцеклітина має кілька ______,  оскільки потребує значного захисту внутрішнього вмісту. За розмірами яйцеклітина набагато ______, ніж сперматозоїд. Для рухливості сперматозоїд має довгий _____, а для виділення енергії – велику кількість ______. Розщеплення оболонок яйцеклітини  сперматозоїд здійснює за рахунок _______, яка містить ______. Статеві клітини містять ______ набір хромосом. Після злиття гамет утворюється ______ з _______ набором хромосом</a:t>
            </a:r>
            <a:r>
              <a:rPr lang="uk-UA" dirty="0" smtClean="0"/>
              <a:t>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60229" y="1130665"/>
            <a:ext cx="3379239" cy="3580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1107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Дерево">
  <a:themeElements>
    <a:clrScheme name="Синий и зеленый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Wood Typ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ood Type" id="{7ACABC62-BF99-48CF-A9DC-4DB89C7B13DC}" vid="{8E89CD47-BF55-4DDE-B823-2283AA7E76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TM03090434[[fn=Дерево]]</Template>
  <TotalTime>100</TotalTime>
  <Words>103</Words>
  <Application>Microsoft Office PowerPoint</Application>
  <PresentationFormat>Произвольный</PresentationFormat>
  <Paragraphs>64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Дерево</vt:lpstr>
      <vt:lpstr>Статеві клітини Лабораторна робота «Вивчення будови статевих клітин людини»</vt:lpstr>
      <vt:lpstr>Сперматозоїд і яйцеклітина – це високо-спеціалізовані клітини, призначені для злиття одна з одною</vt:lpstr>
      <vt:lpstr>Слайд 3</vt:lpstr>
      <vt:lpstr>Лабораторна робота  «Вивчення будови статевих клітин людини»</vt:lpstr>
      <vt:lpstr>Слайд 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Статеві клітини Лабораторна робота «Вивчення будови статевих клітин людини»</dc:title>
  <dc:creator>Пользователь Windows</dc:creator>
  <cp:lastModifiedBy>admin</cp:lastModifiedBy>
  <cp:revision>9</cp:revision>
  <dcterms:created xsi:type="dcterms:W3CDTF">2020-03-24T10:01:43Z</dcterms:created>
  <dcterms:modified xsi:type="dcterms:W3CDTF">2020-04-29T19:32:06Z</dcterms:modified>
</cp:coreProperties>
</file>