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301" r:id="rId5"/>
    <p:sldId id="259" r:id="rId6"/>
    <p:sldId id="260" r:id="rId7"/>
    <p:sldId id="261" r:id="rId8"/>
    <p:sldId id="280" r:id="rId9"/>
    <p:sldId id="281" r:id="rId10"/>
    <p:sldId id="262" r:id="rId11"/>
    <p:sldId id="263" r:id="rId12"/>
    <p:sldId id="264" r:id="rId13"/>
    <p:sldId id="265" r:id="rId14"/>
    <p:sldId id="266" r:id="rId15"/>
    <p:sldId id="267" r:id="rId16"/>
    <p:sldId id="283" r:id="rId17"/>
    <p:sldId id="268" r:id="rId18"/>
    <p:sldId id="269" r:id="rId19"/>
    <p:sldId id="284" r:id="rId20"/>
    <p:sldId id="287" r:id="rId21"/>
    <p:sldId id="288" r:id="rId22"/>
    <p:sldId id="285" r:id="rId23"/>
    <p:sldId id="289" r:id="rId24"/>
    <p:sldId id="286" r:id="rId25"/>
    <p:sldId id="270" r:id="rId26"/>
    <p:sldId id="290" r:id="rId27"/>
    <p:sldId id="291" r:id="rId28"/>
    <p:sldId id="292" r:id="rId29"/>
    <p:sldId id="298" r:id="rId30"/>
    <p:sldId id="297" r:id="rId31"/>
    <p:sldId id="271" r:id="rId32"/>
    <p:sldId id="294" r:id="rId33"/>
    <p:sldId id="295" r:id="rId34"/>
    <p:sldId id="296" r:id="rId35"/>
    <p:sldId id="272" r:id="rId36"/>
    <p:sldId id="273" r:id="rId37"/>
    <p:sldId id="274" r:id="rId38"/>
    <p:sldId id="275" r:id="rId39"/>
    <p:sldId id="300" r:id="rId40"/>
    <p:sldId id="277" r:id="rId41"/>
    <p:sldId id="276" r:id="rId42"/>
    <p:sldId id="302" r:id="rId43"/>
    <p:sldId id="278" r:id="rId44"/>
    <p:sldId id="303" r:id="rId45"/>
    <p:sldId id="305" r:id="rId46"/>
    <p:sldId id="306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C77DB-96FC-481C-88CA-F94EA369802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8822E0-B34E-440E-8E4C-450692FF65DA}">
      <dgm:prSet phldrT="[Текст]"/>
      <dgm:spPr/>
      <dgm:t>
        <a:bodyPr/>
        <a:lstStyle/>
        <a:p>
          <a:r>
            <a:rPr lang="uk-UA" dirty="0" smtClean="0"/>
            <a:t>За потребою у воді</a:t>
          </a:r>
          <a:endParaRPr lang="ru-RU" dirty="0"/>
        </a:p>
      </dgm:t>
    </dgm:pt>
    <dgm:pt modelId="{C8F2FEA6-5C25-4B36-B775-5519387217F0}" type="parTrans" cxnId="{ACD6F1E5-81FA-46FD-BA5F-EEE2F23F9627}">
      <dgm:prSet/>
      <dgm:spPr/>
      <dgm:t>
        <a:bodyPr/>
        <a:lstStyle/>
        <a:p>
          <a:endParaRPr lang="ru-RU"/>
        </a:p>
      </dgm:t>
    </dgm:pt>
    <dgm:pt modelId="{80195FE7-CE65-4B3C-9328-CB5EB24CC5CE}" type="sibTrans" cxnId="{ACD6F1E5-81FA-46FD-BA5F-EEE2F23F9627}">
      <dgm:prSet/>
      <dgm:spPr/>
      <dgm:t>
        <a:bodyPr/>
        <a:lstStyle/>
        <a:p>
          <a:endParaRPr lang="ru-RU"/>
        </a:p>
      </dgm:t>
    </dgm:pt>
    <dgm:pt modelId="{3A198CEF-1D55-4C99-920C-3B4FA95D1378}">
      <dgm:prSet phldrT="[Текст]"/>
      <dgm:spPr>
        <a:solidFill>
          <a:srgbClr val="00B0F0"/>
        </a:solidFill>
      </dgm:spPr>
      <dgm:t>
        <a:bodyPr/>
        <a:lstStyle/>
        <a:p>
          <a:r>
            <a:rPr lang="uk-UA" dirty="0" smtClean="0"/>
            <a:t>водні</a:t>
          </a:r>
          <a:endParaRPr lang="ru-RU" dirty="0"/>
        </a:p>
      </dgm:t>
    </dgm:pt>
    <dgm:pt modelId="{DA806FDB-BBC2-48AC-8C17-674DE1720D33}" type="parTrans" cxnId="{2A5AFDC9-9358-43B9-8DE9-B94C07B4A4CE}">
      <dgm:prSet/>
      <dgm:spPr/>
      <dgm:t>
        <a:bodyPr/>
        <a:lstStyle/>
        <a:p>
          <a:endParaRPr lang="ru-RU"/>
        </a:p>
      </dgm:t>
    </dgm:pt>
    <dgm:pt modelId="{41E323D1-40C0-43C9-A48A-9AE02A8FD13A}" type="sibTrans" cxnId="{2A5AFDC9-9358-43B9-8DE9-B94C07B4A4CE}">
      <dgm:prSet/>
      <dgm:spPr/>
      <dgm:t>
        <a:bodyPr/>
        <a:lstStyle/>
        <a:p>
          <a:endParaRPr lang="ru-RU"/>
        </a:p>
      </dgm:t>
    </dgm:pt>
    <dgm:pt modelId="{3DF2C176-F8B4-4FC3-AE3D-E8CC778C29C5}">
      <dgm:prSet phldrT="[Текст]"/>
      <dgm:spPr>
        <a:solidFill>
          <a:srgbClr val="00B050"/>
        </a:solidFill>
      </dgm:spPr>
      <dgm:t>
        <a:bodyPr/>
        <a:lstStyle/>
        <a:p>
          <a:r>
            <a:rPr lang="uk-UA" dirty="0" smtClean="0"/>
            <a:t>вологолюбні</a:t>
          </a:r>
          <a:endParaRPr lang="ru-RU" dirty="0"/>
        </a:p>
      </dgm:t>
    </dgm:pt>
    <dgm:pt modelId="{710F7ADE-4E4D-4A3D-9CBC-CDEF9BD72912}" type="parTrans" cxnId="{690AE688-6AD0-4322-9232-CA165B918F2A}">
      <dgm:prSet/>
      <dgm:spPr/>
      <dgm:t>
        <a:bodyPr/>
        <a:lstStyle/>
        <a:p>
          <a:endParaRPr lang="ru-RU"/>
        </a:p>
      </dgm:t>
    </dgm:pt>
    <dgm:pt modelId="{7379C6EE-EBE1-4CE5-81B1-370A8AB4FF23}" type="sibTrans" cxnId="{690AE688-6AD0-4322-9232-CA165B918F2A}">
      <dgm:prSet/>
      <dgm:spPr/>
      <dgm:t>
        <a:bodyPr/>
        <a:lstStyle/>
        <a:p>
          <a:endParaRPr lang="ru-RU"/>
        </a:p>
      </dgm:t>
    </dgm:pt>
    <dgm:pt modelId="{C92B18DC-AE39-4100-9934-23EBB10E27CF}">
      <dgm:prSet phldrT="[Текст]"/>
      <dgm:spPr>
        <a:solidFill>
          <a:srgbClr val="FFC000"/>
        </a:solidFill>
      </dgm:spPr>
      <dgm:t>
        <a:bodyPr/>
        <a:lstStyle/>
        <a:p>
          <a:r>
            <a:rPr lang="uk-UA" dirty="0" smtClean="0"/>
            <a:t>посухостійкі</a:t>
          </a:r>
          <a:endParaRPr lang="ru-RU" dirty="0"/>
        </a:p>
      </dgm:t>
    </dgm:pt>
    <dgm:pt modelId="{C52BE505-D065-493D-BB5F-F6CA6B8324AA}" type="parTrans" cxnId="{03C6A1D8-EC3A-4CE0-A898-C20804D6FBC6}">
      <dgm:prSet/>
      <dgm:spPr/>
      <dgm:t>
        <a:bodyPr/>
        <a:lstStyle/>
        <a:p>
          <a:endParaRPr lang="ru-RU"/>
        </a:p>
      </dgm:t>
    </dgm:pt>
    <dgm:pt modelId="{CA87CEBF-AC5D-4DD6-A1EC-0AFCC2F91448}" type="sibTrans" cxnId="{03C6A1D8-EC3A-4CE0-A898-C20804D6FBC6}">
      <dgm:prSet/>
      <dgm:spPr/>
      <dgm:t>
        <a:bodyPr/>
        <a:lstStyle/>
        <a:p>
          <a:endParaRPr lang="ru-RU"/>
        </a:p>
      </dgm:t>
    </dgm:pt>
    <dgm:pt modelId="{9D38796B-4732-4210-ADC4-B97AB50037E9}" type="pres">
      <dgm:prSet presAssocID="{F23C77DB-96FC-481C-88CA-F94EA369802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B561F5-5877-49F6-AAA1-0628BF30C06C}" type="pres">
      <dgm:prSet presAssocID="{118822E0-B34E-440E-8E4C-450692FF65DA}" presName="roof" presStyleLbl="dkBgShp" presStyleIdx="0" presStyleCnt="2" custFlipVert="0" custScaleY="74130" custLinFactNeighborX="388" custLinFactNeighborY="24919"/>
      <dgm:spPr/>
      <dgm:t>
        <a:bodyPr/>
        <a:lstStyle/>
        <a:p>
          <a:endParaRPr lang="ru-RU"/>
        </a:p>
      </dgm:t>
    </dgm:pt>
    <dgm:pt modelId="{ABB2852F-3682-4204-B5F6-571709DA5779}" type="pres">
      <dgm:prSet presAssocID="{118822E0-B34E-440E-8E4C-450692FF65DA}" presName="pillars" presStyleCnt="0"/>
      <dgm:spPr/>
    </dgm:pt>
    <dgm:pt modelId="{1A9A6F49-1D5A-4713-93C7-EBE0632F0DB0}" type="pres">
      <dgm:prSet presAssocID="{118822E0-B34E-440E-8E4C-450692FF65DA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B8ADB-4B4E-4FEA-ADFB-F1BC38120CB5}" type="pres">
      <dgm:prSet presAssocID="{3DF2C176-F8B4-4FC3-AE3D-E8CC778C29C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67A02-D1CE-4F96-8A21-E5584439FBCB}" type="pres">
      <dgm:prSet presAssocID="{C92B18DC-AE39-4100-9934-23EBB10E27C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867B6-FA6A-444C-ABC6-EDE74F2C996C}" type="pres">
      <dgm:prSet presAssocID="{118822E0-B34E-440E-8E4C-450692FF65DA}" presName="base" presStyleLbl="dkBgShp" presStyleIdx="1" presStyleCnt="2"/>
      <dgm:spPr/>
    </dgm:pt>
  </dgm:ptLst>
  <dgm:cxnLst>
    <dgm:cxn modelId="{866DE23C-8CA0-4678-B0B6-F726E9289364}" type="presOf" srcId="{C92B18DC-AE39-4100-9934-23EBB10E27CF}" destId="{98167A02-D1CE-4F96-8A21-E5584439FBCB}" srcOrd="0" destOrd="0" presId="urn:microsoft.com/office/officeart/2005/8/layout/hList3"/>
    <dgm:cxn modelId="{ACD6F1E5-81FA-46FD-BA5F-EEE2F23F9627}" srcId="{F23C77DB-96FC-481C-88CA-F94EA3698024}" destId="{118822E0-B34E-440E-8E4C-450692FF65DA}" srcOrd="0" destOrd="0" parTransId="{C8F2FEA6-5C25-4B36-B775-5519387217F0}" sibTransId="{80195FE7-CE65-4B3C-9328-CB5EB24CC5CE}"/>
    <dgm:cxn modelId="{690AE688-6AD0-4322-9232-CA165B918F2A}" srcId="{118822E0-B34E-440E-8E4C-450692FF65DA}" destId="{3DF2C176-F8B4-4FC3-AE3D-E8CC778C29C5}" srcOrd="1" destOrd="0" parTransId="{710F7ADE-4E4D-4A3D-9CBC-CDEF9BD72912}" sibTransId="{7379C6EE-EBE1-4CE5-81B1-370A8AB4FF23}"/>
    <dgm:cxn modelId="{885FE4AE-21C6-4066-BFC9-F0EF0281AD5B}" type="presOf" srcId="{3DF2C176-F8B4-4FC3-AE3D-E8CC778C29C5}" destId="{631B8ADB-4B4E-4FEA-ADFB-F1BC38120CB5}" srcOrd="0" destOrd="0" presId="urn:microsoft.com/office/officeart/2005/8/layout/hList3"/>
    <dgm:cxn modelId="{2A5AFDC9-9358-43B9-8DE9-B94C07B4A4CE}" srcId="{118822E0-B34E-440E-8E4C-450692FF65DA}" destId="{3A198CEF-1D55-4C99-920C-3B4FA95D1378}" srcOrd="0" destOrd="0" parTransId="{DA806FDB-BBC2-48AC-8C17-674DE1720D33}" sibTransId="{41E323D1-40C0-43C9-A48A-9AE02A8FD13A}"/>
    <dgm:cxn modelId="{03C6A1D8-EC3A-4CE0-A898-C20804D6FBC6}" srcId="{118822E0-B34E-440E-8E4C-450692FF65DA}" destId="{C92B18DC-AE39-4100-9934-23EBB10E27CF}" srcOrd="2" destOrd="0" parTransId="{C52BE505-D065-493D-BB5F-F6CA6B8324AA}" sibTransId="{CA87CEBF-AC5D-4DD6-A1EC-0AFCC2F91448}"/>
    <dgm:cxn modelId="{5C569732-156A-4DCD-9EA6-D2AD0EF0F008}" type="presOf" srcId="{F23C77DB-96FC-481C-88CA-F94EA3698024}" destId="{9D38796B-4732-4210-ADC4-B97AB50037E9}" srcOrd="0" destOrd="0" presId="urn:microsoft.com/office/officeart/2005/8/layout/hList3"/>
    <dgm:cxn modelId="{F2609892-6F39-43A2-8D13-1B16F113953C}" type="presOf" srcId="{3A198CEF-1D55-4C99-920C-3B4FA95D1378}" destId="{1A9A6F49-1D5A-4713-93C7-EBE0632F0DB0}" srcOrd="0" destOrd="0" presId="urn:microsoft.com/office/officeart/2005/8/layout/hList3"/>
    <dgm:cxn modelId="{1BE744E5-57D2-467A-AAD8-E13AA709DEE6}" type="presOf" srcId="{118822E0-B34E-440E-8E4C-450692FF65DA}" destId="{53B561F5-5877-49F6-AAA1-0628BF30C06C}" srcOrd="0" destOrd="0" presId="urn:microsoft.com/office/officeart/2005/8/layout/hList3"/>
    <dgm:cxn modelId="{189E1446-ABD9-4EC1-ACBC-CE0D598A5BFA}" type="presParOf" srcId="{9D38796B-4732-4210-ADC4-B97AB50037E9}" destId="{53B561F5-5877-49F6-AAA1-0628BF30C06C}" srcOrd="0" destOrd="0" presId="urn:microsoft.com/office/officeart/2005/8/layout/hList3"/>
    <dgm:cxn modelId="{9DE7568B-7D85-4C07-B814-AA7E39ED923B}" type="presParOf" srcId="{9D38796B-4732-4210-ADC4-B97AB50037E9}" destId="{ABB2852F-3682-4204-B5F6-571709DA5779}" srcOrd="1" destOrd="0" presId="urn:microsoft.com/office/officeart/2005/8/layout/hList3"/>
    <dgm:cxn modelId="{FA985581-EA83-4BBE-86F3-D102A0D9DBE8}" type="presParOf" srcId="{ABB2852F-3682-4204-B5F6-571709DA5779}" destId="{1A9A6F49-1D5A-4713-93C7-EBE0632F0DB0}" srcOrd="0" destOrd="0" presId="urn:microsoft.com/office/officeart/2005/8/layout/hList3"/>
    <dgm:cxn modelId="{3422EFF6-9A1A-4E24-BB0E-170EC745DC32}" type="presParOf" srcId="{ABB2852F-3682-4204-B5F6-571709DA5779}" destId="{631B8ADB-4B4E-4FEA-ADFB-F1BC38120CB5}" srcOrd="1" destOrd="0" presId="urn:microsoft.com/office/officeart/2005/8/layout/hList3"/>
    <dgm:cxn modelId="{B37C4D89-419D-4226-82A7-4F41CF373F36}" type="presParOf" srcId="{ABB2852F-3682-4204-B5F6-571709DA5779}" destId="{98167A02-D1CE-4F96-8A21-E5584439FBCB}" srcOrd="2" destOrd="0" presId="urn:microsoft.com/office/officeart/2005/8/layout/hList3"/>
    <dgm:cxn modelId="{57ABADCF-88E8-4965-AE7A-0B5E7725E55F}" type="presParOf" srcId="{9D38796B-4732-4210-ADC4-B97AB50037E9}" destId="{2B6867B6-FA6A-444C-ABC6-EDE74F2C996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B561F5-5877-49F6-AAA1-0628BF30C06C}">
      <dsp:nvSpPr>
        <dsp:cNvPr id="0" name=""/>
        <dsp:cNvSpPr/>
      </dsp:nvSpPr>
      <dsp:spPr>
        <a:xfrm>
          <a:off x="0" y="469321"/>
          <a:ext cx="8568952" cy="110846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kern="1200" dirty="0" smtClean="0"/>
            <a:t>За потребою у воді</a:t>
          </a:r>
          <a:endParaRPr lang="ru-RU" sz="5200" kern="1200" dirty="0"/>
        </a:p>
      </dsp:txBody>
      <dsp:txXfrm>
        <a:off x="0" y="469321"/>
        <a:ext cx="8568952" cy="1108464"/>
      </dsp:txXfrm>
    </dsp:sp>
    <dsp:sp modelId="{1A9A6F49-1D5A-4713-93C7-EBE0632F0DB0}">
      <dsp:nvSpPr>
        <dsp:cNvPr id="0" name=""/>
        <dsp:cNvSpPr/>
      </dsp:nvSpPr>
      <dsp:spPr>
        <a:xfrm>
          <a:off x="4184" y="1398589"/>
          <a:ext cx="2853527" cy="314012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водні</a:t>
          </a:r>
          <a:endParaRPr lang="ru-RU" sz="3400" kern="1200" dirty="0"/>
        </a:p>
      </dsp:txBody>
      <dsp:txXfrm>
        <a:off x="4184" y="1398589"/>
        <a:ext cx="2853527" cy="3140126"/>
      </dsp:txXfrm>
    </dsp:sp>
    <dsp:sp modelId="{631B8ADB-4B4E-4FEA-ADFB-F1BC38120CB5}">
      <dsp:nvSpPr>
        <dsp:cNvPr id="0" name=""/>
        <dsp:cNvSpPr/>
      </dsp:nvSpPr>
      <dsp:spPr>
        <a:xfrm>
          <a:off x="2857712" y="1398589"/>
          <a:ext cx="2853527" cy="3140126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вологолюбні</a:t>
          </a:r>
          <a:endParaRPr lang="ru-RU" sz="3400" kern="1200" dirty="0"/>
        </a:p>
      </dsp:txBody>
      <dsp:txXfrm>
        <a:off x="2857712" y="1398589"/>
        <a:ext cx="2853527" cy="3140126"/>
      </dsp:txXfrm>
    </dsp:sp>
    <dsp:sp modelId="{98167A02-D1CE-4F96-8A21-E5584439FBCB}">
      <dsp:nvSpPr>
        <dsp:cNvPr id="0" name=""/>
        <dsp:cNvSpPr/>
      </dsp:nvSpPr>
      <dsp:spPr>
        <a:xfrm>
          <a:off x="5711239" y="1398589"/>
          <a:ext cx="2853527" cy="3140126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посухостійкі</a:t>
          </a:r>
          <a:endParaRPr lang="ru-RU" sz="3400" kern="1200" dirty="0"/>
        </a:p>
      </dsp:txBody>
      <dsp:txXfrm>
        <a:off x="5711239" y="1398589"/>
        <a:ext cx="2853527" cy="3140126"/>
      </dsp:txXfrm>
    </dsp:sp>
    <dsp:sp modelId="{2B6867B6-FA6A-444C-ABC6-EDE74F2C996C}">
      <dsp:nvSpPr>
        <dsp:cNvPr id="0" name=""/>
        <dsp:cNvSpPr/>
      </dsp:nvSpPr>
      <dsp:spPr>
        <a:xfrm>
          <a:off x="0" y="4538716"/>
          <a:ext cx="8568952" cy="34890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13EC-D8C1-402A-9543-84C98EE58F05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348476F-835C-4985-AA95-88D75D044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13EC-D8C1-402A-9543-84C98EE58F05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476F-835C-4985-AA95-88D75D044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13EC-D8C1-402A-9543-84C98EE58F05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476F-835C-4985-AA95-88D75D044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13EC-D8C1-402A-9543-84C98EE58F05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476F-835C-4985-AA95-88D75D044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13EC-D8C1-402A-9543-84C98EE58F05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48476F-835C-4985-AA95-88D75D044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13EC-D8C1-402A-9543-84C98EE58F05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476F-835C-4985-AA95-88D75D044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13EC-D8C1-402A-9543-84C98EE58F05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476F-835C-4985-AA95-88D75D044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13EC-D8C1-402A-9543-84C98EE58F05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476F-835C-4985-AA95-88D75D044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13EC-D8C1-402A-9543-84C98EE58F05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476F-835C-4985-AA95-88D75D044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13EC-D8C1-402A-9543-84C98EE58F05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476F-835C-4985-AA95-88D75D044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13EC-D8C1-402A-9543-84C98EE58F05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48476F-835C-4985-AA95-88D75D044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0FF13EC-D8C1-402A-9543-84C98EE58F05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348476F-835C-4985-AA95-88D75D044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3200400"/>
            <a:ext cx="3528392" cy="166876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Урок №51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1368151"/>
          </a:xfrm>
        </p:spPr>
        <p:txBody>
          <a:bodyPr>
            <a:normAutofit/>
          </a:bodyPr>
          <a:lstStyle/>
          <a:p>
            <a:r>
              <a:rPr lang="ru-RU" sz="4800" b="1" dirty="0"/>
              <a:t>Умови життя на планеті Земля. </a:t>
            </a:r>
          </a:p>
        </p:txBody>
      </p:sp>
      <p:pic>
        <p:nvPicPr>
          <p:cNvPr id="36866" name="Picture 2" descr="http://pustunchik.ua/images/interesting/Svyato/Zemlia-nash-spilnyj-dim/2511-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4464496" cy="34342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C00000"/>
                </a:solidFill>
              </a:rPr>
              <a:t>Фактори середовища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435280" cy="4572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4400" b="1" dirty="0" smtClean="0"/>
              <a:t> це ті </a:t>
            </a:r>
            <a:r>
              <a:rPr lang="uk-UA" sz="4400" b="1" dirty="0"/>
              <a:t>умови, які впливають на </a:t>
            </a:r>
            <a:r>
              <a:rPr lang="uk-UA" sz="4400" b="1" dirty="0" smtClean="0"/>
              <a:t>організм</a:t>
            </a:r>
            <a:r>
              <a:rPr lang="uk-UA" sz="4400" b="1" dirty="0"/>
              <a:t>. Серед них, як вам відомо, розрізняють три основні групи</a:t>
            </a:r>
            <a:r>
              <a:rPr lang="uk-UA" sz="4400" b="1" dirty="0" smtClean="0"/>
              <a:t>:</a:t>
            </a:r>
          </a:p>
          <a:p>
            <a:pPr algn="ctr"/>
            <a:r>
              <a:rPr lang="uk-UA" sz="4400" b="1" dirty="0" smtClean="0"/>
              <a:t> </a:t>
            </a:r>
            <a:r>
              <a:rPr lang="uk-UA" sz="4400" b="1" dirty="0"/>
              <a:t>фактори неживої природи; </a:t>
            </a:r>
            <a:endParaRPr lang="uk-UA" sz="4400" b="1" dirty="0" smtClean="0"/>
          </a:p>
          <a:p>
            <a:pPr algn="ctr"/>
            <a:r>
              <a:rPr lang="uk-UA" sz="4400" b="1" dirty="0" smtClean="0"/>
              <a:t>фактори </a:t>
            </a:r>
            <a:r>
              <a:rPr lang="uk-UA" sz="4400" b="1" dirty="0"/>
              <a:t>живої природи</a:t>
            </a:r>
            <a:r>
              <a:rPr lang="uk-UA" sz="4400" b="1" dirty="0" smtClean="0"/>
              <a:t>;</a:t>
            </a:r>
          </a:p>
          <a:p>
            <a:pPr algn="ctr"/>
            <a:r>
              <a:rPr lang="uk-UA" sz="4400" b="1" dirty="0" smtClean="0"/>
              <a:t> </a:t>
            </a:r>
            <a:r>
              <a:rPr lang="uk-UA" sz="4400" b="1" dirty="0"/>
              <a:t>фактори, пов’язані з діяльністю людини.</a:t>
            </a:r>
            <a:endParaRPr lang="ru-RU" sz="4400" b="1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Фактори неживої природи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45720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 </a:t>
            </a:r>
            <a:r>
              <a:rPr lang="uk-UA" sz="3200" b="1" dirty="0"/>
              <a:t>це температура, світло, </a:t>
            </a:r>
            <a:r>
              <a:rPr lang="uk-UA" sz="3200" b="1" dirty="0" smtClean="0"/>
              <a:t>вологість</a:t>
            </a:r>
            <a:r>
              <a:rPr lang="uk-UA" sz="3200" b="1" dirty="0"/>
              <a:t>, сольовий і газовий склад, вітер або течія, рельєф тощо</a:t>
            </a:r>
            <a:r>
              <a:rPr lang="uk-UA" sz="3200" b="1" dirty="0" smtClean="0"/>
              <a:t>.</a:t>
            </a:r>
          </a:p>
          <a:p>
            <a:r>
              <a:rPr lang="uk-UA" sz="3200" b="1" dirty="0" smtClean="0"/>
              <a:t> </a:t>
            </a:r>
            <a:r>
              <a:rPr lang="uk-UA" sz="3200" b="1" dirty="0"/>
              <a:t>Одні з них, наприклад світло й температура, визначають </a:t>
            </a:r>
            <a:r>
              <a:rPr lang="uk-UA" sz="3200" b="1" dirty="0" smtClean="0"/>
              <a:t>розповсюдження </a:t>
            </a:r>
            <a:r>
              <a:rPr lang="uk-UA" sz="3200" b="1" dirty="0"/>
              <a:t>по Землі більшості рослин та багатьох тварин</a:t>
            </a:r>
            <a:r>
              <a:rPr lang="uk-UA" sz="3200" b="1" dirty="0" smtClean="0"/>
              <a:t>.</a:t>
            </a:r>
          </a:p>
          <a:p>
            <a:r>
              <a:rPr lang="uk-UA" sz="3200" b="1" dirty="0" smtClean="0"/>
              <a:t> </a:t>
            </a:r>
            <a:r>
              <a:rPr lang="uk-UA" sz="3200" b="1" dirty="0"/>
              <a:t>Інші, наприклад </a:t>
            </a:r>
            <a:r>
              <a:rPr lang="uk-UA" sz="3200" b="1" dirty="0" err="1"/>
              <a:t>грунт</a:t>
            </a:r>
            <a:r>
              <a:rPr lang="uk-UA" sz="3200" b="1" dirty="0"/>
              <a:t>, рельєф, кількість опадів, часто </a:t>
            </a:r>
            <a:r>
              <a:rPr lang="uk-UA" sz="3200" b="1" dirty="0" smtClean="0"/>
              <a:t>визначають </a:t>
            </a:r>
            <a:r>
              <a:rPr lang="uk-UA" sz="3200" b="1" dirty="0"/>
              <a:t>утворення угруповань рослин, а разом з ними й розселення тварин.</a:t>
            </a:r>
            <a:endParaRPr lang="ru-RU" sz="3200" b="1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435280" cy="6192688"/>
          </a:xfrm>
        </p:spPr>
        <p:txBody>
          <a:bodyPr>
            <a:normAutofit/>
          </a:bodyPr>
          <a:lstStyle/>
          <a:p>
            <a:r>
              <a:rPr lang="uk-UA" sz="4400" b="1" dirty="0">
                <a:solidFill>
                  <a:srgbClr val="C00000"/>
                </a:solidFill>
              </a:rPr>
              <a:t>Фактори живої природи </a:t>
            </a:r>
            <a:r>
              <a:rPr lang="uk-UA" sz="4400" b="1" dirty="0" smtClean="0">
                <a:solidFill>
                  <a:srgbClr val="C00000"/>
                </a:solidFill>
              </a:rPr>
              <a:t>        </a:t>
            </a:r>
            <a:r>
              <a:rPr lang="uk-UA" sz="3200" dirty="0" smtClean="0"/>
              <a:t>— </a:t>
            </a:r>
            <a:r>
              <a:rPr lang="uk-UA" sz="3200" dirty="0"/>
              <a:t>це всі види живих істот, які </a:t>
            </a:r>
            <a:r>
              <a:rPr lang="uk-UA" sz="3200" dirty="0" smtClean="0"/>
              <a:t>впливають </a:t>
            </a:r>
            <a:r>
              <a:rPr lang="uk-UA" sz="3200" dirty="0"/>
              <a:t>одні на одних. Між різними організмами, зокрема й між рослинами і </a:t>
            </a:r>
            <a:r>
              <a:rPr lang="uk-UA" sz="3200" dirty="0" smtClean="0"/>
              <a:t>тваринами</a:t>
            </a:r>
            <a:r>
              <a:rPr lang="uk-UA" sz="3200" dirty="0"/>
              <a:t>, установилися найрізноманітніші зв’язки та залежності. Основні з них — зв’язки живлення. У зелених рослинах на світлі утворюються органічні речовини з </a:t>
            </a:r>
            <a:r>
              <a:rPr lang="uk-UA" sz="3200" dirty="0" smtClean="0"/>
              <a:t>неорганічних</a:t>
            </a:r>
            <a:r>
              <a:rPr lang="uk-UA" sz="3200" dirty="0"/>
              <a:t>. Органічними речовинами рослин живляться рослиноїдні тварини (численні комахи, птахи, гризуни, копитні та ін.).</a:t>
            </a:r>
            <a:endParaRPr lang="ru-RU" sz="3200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1296144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>
                <a:solidFill>
                  <a:srgbClr val="C00000"/>
                </a:solidFill>
              </a:rPr>
              <a:t>Зв’язки і взаємовідносини між тваринами 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narodna-osvita.com.ua/uploads/pryrod-5-ilchenko_files/78.jpg"/>
          <p:cNvPicPr>
            <a:picLocks noChangeAspect="1" noChangeArrowheads="1"/>
          </p:cNvPicPr>
          <p:nvPr/>
        </p:nvPicPr>
        <p:blipFill>
          <a:blip r:embed="rId2" cstate="print"/>
          <a:srcRect b="5618"/>
          <a:stretch>
            <a:fillRect/>
          </a:stretch>
        </p:blipFill>
        <p:spPr bwMode="auto">
          <a:xfrm>
            <a:off x="683568" y="809328"/>
            <a:ext cx="7776864" cy="57880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Діяльність людини, що впливає на життя організмів, </a:t>
            </a:r>
            <a:r>
              <a:rPr lang="uk-UA" b="1" dirty="0" smtClean="0">
                <a:solidFill>
                  <a:srgbClr val="C00000"/>
                </a:solidFill>
              </a:rPr>
              <a:t>називають </a:t>
            </a:r>
            <a:r>
              <a:rPr lang="uk-UA" b="1" dirty="0">
                <a:solidFill>
                  <a:srgbClr val="C00000"/>
                </a:solidFill>
              </a:rPr>
              <a:t>антропогенним фактором.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6628" name="Picture 4" descr="http://school-world.com.ua/lib/wp-content/uploads/2012/02/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976664" cy="44824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714202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C00000"/>
                </a:solidFill>
              </a:rPr>
              <a:t>Яке значення має вода для рослин і тварин? </a:t>
            </a:r>
            <a:r>
              <a:rPr lang="uk-UA" sz="3200" b="1" dirty="0" smtClean="0">
                <a:solidFill>
                  <a:srgbClr val="C00000"/>
                </a:solidFill>
              </a:rPr>
              <a:t/>
            </a:r>
            <a:br>
              <a:rPr lang="uk-UA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5602" name="Picture 2" descr="http://globalscience.ru/pictures/22911_5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128457" cy="3096344"/>
          </a:xfrm>
          <a:prstGeom prst="rect">
            <a:avLst/>
          </a:prstGeom>
          <a:noFill/>
        </p:spPr>
      </p:pic>
      <p:pic>
        <p:nvPicPr>
          <p:cNvPr id="25604" name="Picture 4" descr="http://image.tsn.ua/media/images2/original/Nov2013/3838808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4313634" cy="284548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Що відбувається з кімнатною рослиною, якщо її довго не підливати?</a:t>
            </a:r>
            <a:endParaRPr lang="ru-RU" dirty="0"/>
          </a:p>
        </p:txBody>
      </p:sp>
      <p:pic>
        <p:nvPicPr>
          <p:cNvPr id="40962" name="Picture 2" descr="http://tsikave.ostriv.in.ua/images/publications/4/15250/1363261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840760" cy="513057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49817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За потребою у воді розрізняють такі групи рослин: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568952" cy="4824536"/>
          </a:xfrm>
        </p:spPr>
        <p:txBody>
          <a:bodyPr>
            <a:normAutofit/>
          </a:bodyPr>
          <a:lstStyle/>
          <a:p>
            <a:pPr lvl="0"/>
            <a:r>
              <a:rPr lang="uk-UA" dirty="0" smtClean="0"/>
              <a:t>водяні </a:t>
            </a:r>
            <a:r>
              <a:rPr lang="uk-UA" dirty="0"/>
              <a:t>рослини (наприклад, елодея, ряска, латаття);</a:t>
            </a:r>
            <a:endParaRPr lang="ru-RU" dirty="0"/>
          </a:p>
          <a:p>
            <a:pPr lvl="0"/>
            <a:r>
              <a:rPr lang="uk-UA" dirty="0"/>
              <a:t>вологолюбні рослини (наприклад, очерет) ростуть уздовж узбережжя </a:t>
            </a:r>
            <a:r>
              <a:rPr lang="uk-UA" dirty="0" smtClean="0"/>
              <a:t>водойм </a:t>
            </a:r>
            <a:r>
              <a:rPr lang="uk-UA" dirty="0"/>
              <a:t>(можуть бути частково занурені у воду), у вологих лісах, на болотах. Вони зростають лише за умов високої зволоженості ґрунту, навіть за нетривалої </a:t>
            </a:r>
            <a:r>
              <a:rPr lang="uk-UA" dirty="0" smtClean="0"/>
              <a:t>нестачі </a:t>
            </a:r>
            <a:r>
              <a:rPr lang="uk-UA" dirty="0"/>
              <a:t>води ці рослини в'януть і можуть загинути;</a:t>
            </a:r>
            <a:endParaRPr lang="ru-RU" dirty="0"/>
          </a:p>
          <a:p>
            <a:pPr lvl="0"/>
            <a:r>
              <a:rPr lang="uk-UA" dirty="0"/>
              <a:t>посухостійкі (кактуси, верблюжа колючка, молодило).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43528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</a:t>
            </a:r>
            <a:r>
              <a:rPr lang="uk-UA" b="1" dirty="0">
                <a:solidFill>
                  <a:srgbClr val="C00000"/>
                </a:solidFill>
              </a:rPr>
              <a:t>Заповніть схему назвами рослин, </a:t>
            </a:r>
            <a:r>
              <a:rPr lang="uk-UA" b="1" dirty="0" smtClean="0">
                <a:solidFill>
                  <a:srgbClr val="C00000"/>
                </a:solidFill>
              </a:rPr>
              <a:t>а </a:t>
            </a:r>
            <a:r>
              <a:rPr lang="uk-UA" b="1" dirty="0">
                <a:solidFill>
                  <a:srgbClr val="C00000"/>
                </a:solidFill>
              </a:rPr>
              <a:t>знизу під назвою прикріпіть їх зображення.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1484784"/>
          <a:ext cx="856895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Елодея  канадська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moiryby.ru/wp-content/uploads/2013/03/Elodea-canaden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272808" cy="546672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Мета: </a:t>
            </a:r>
            <a:r>
              <a:rPr lang="uk-UA" b="1" dirty="0">
                <a:solidFill>
                  <a:schemeClr val="tx1"/>
                </a:solidFill>
              </a:rPr>
              <a:t>сформувати </a:t>
            </a:r>
            <a:r>
              <a:rPr lang="uk-UA" b="1" dirty="0" smtClean="0">
                <a:solidFill>
                  <a:schemeClr val="tx1"/>
                </a:solidFill>
              </a:rPr>
              <a:t>знання </a:t>
            </a:r>
            <a:r>
              <a:rPr lang="uk-UA" b="1" dirty="0">
                <a:solidFill>
                  <a:schemeClr val="tx1"/>
                </a:solidFill>
              </a:rPr>
              <a:t>про середовища життя живих організмів, умови існування та їх вплив на </a:t>
            </a:r>
            <a:r>
              <a:rPr lang="uk-UA" b="1" dirty="0" smtClean="0">
                <a:solidFill>
                  <a:schemeClr val="tx1"/>
                </a:solidFill>
              </a:rPr>
              <a:t>життєдіяльність</a:t>
            </a:r>
            <a:r>
              <a:rPr lang="uk-UA" b="1" dirty="0">
                <a:solidFill>
                  <a:schemeClr val="tx1"/>
                </a:solidFill>
              </a:rPr>
              <a:t>, особливості пристосування до них.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</a:rPr>
              <a:t>очерет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http://www.nppg.gov.ua/assets/galleries/25/bile-latatt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848872" cy="52489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</a:rPr>
              <a:t>кактус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s://encrypted-tbn3.gstatic.com/images?q=tbn:ANd9GcShExP1fxkfYa9VHVzQBajRfAJGln61PP0cEqSTkTL9frJhr9Y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808312" cy="2028826"/>
          </a:xfrm>
          <a:prstGeom prst="rect">
            <a:avLst/>
          </a:prstGeom>
          <a:noFill/>
        </p:spPr>
      </p:pic>
      <p:pic>
        <p:nvPicPr>
          <p:cNvPr id="46084" name="Picture 4" descr="http://kaktys.org/wp-content/uploads/2013/04/rffffff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700808"/>
            <a:ext cx="5733661" cy="4300246"/>
          </a:xfrm>
          <a:prstGeom prst="rect">
            <a:avLst/>
          </a:prstGeom>
          <a:noFill/>
        </p:spPr>
      </p:pic>
      <p:pic>
        <p:nvPicPr>
          <p:cNvPr id="46086" name="Picture 6" descr="http://flowers-in-home.ru/wp-content/uploads/flowers/%D0%BA%D0%B0%D0%BA%D1%82%D1%83%D1%81%D1%8B%20%D1%86%D0%B2%D0%B5%D1%82%D1%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Ряска маленька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http://aquadomik.ru/wp-content/uploads/2008/03/Lemna_minor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624736" cy="528943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</a:rPr>
              <a:t>Верблюжа колючка 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http://zhiwotnowodstwo.ru/wp-content/uploads/2014-02-20/verbljuzhja-kolju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912361" cy="525607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</a:rPr>
              <a:t>Латаття біле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upload.wikimedia.org/wikipedia/commons/f/fc/Lumme_(Nymphaea_candida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557864" cy="504841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r>
              <a:rPr lang="uk-UA" sz="4400" b="1" dirty="0">
                <a:solidFill>
                  <a:srgbClr val="C00000"/>
                </a:solidFill>
              </a:rPr>
              <a:t>Чим живляться рослини і тварини?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encrypted-tbn0.gstatic.com/images?q=tbn:ANd9GcT2kK25C2b7o1H_IivvJt-zqtb3lzGOUHXoEZys0axzf6m8MT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342240" cy="50851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hah.co.ua/wp-content/uploads/2013/01/%D0%BB%D0%B0%D0%BD%D1%86%D1%8E%D0%B3%D0%B8-%D0%B6%D0%B8%D0%B2%D0%BB%D0%B5%D0%BD%D0%BD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40760" cy="65719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ti.kiev.ua/uploads/posts/2009-12/1260469498_trof-ryv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264696" cy="55721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school.xvatit.com/images/f/f5/%D0%96%D0%B8%D0%B2%D0%BB%D0%B5%D0%BD%D0%BD%D1%8F_%D1%80%D0%BE%D1%81%D0%BB%D0%B8%D0%BD_%D1%96_%D1%82%D0%B2%D0%B0%D1%80%D0%B8%D0%B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04448" cy="629682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http://zadacha.uanet.biz/uploads/51/f3/51f30fc83465e3f80222724cce454efd/zhivlennja-ros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34185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</a:rPr>
              <a:t>Дивуй нас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sz="4400" dirty="0"/>
              <a:t>— Де живуть живі організми?</a:t>
            </a:r>
            <a:endParaRPr lang="ru-RU" sz="4400" dirty="0"/>
          </a:p>
          <a:p>
            <a:pPr>
              <a:buNone/>
            </a:pPr>
            <a:r>
              <a:rPr lang="uk-UA" sz="4400" dirty="0"/>
              <a:t>— Які умови довкілля потрібно для виживання живих організмів?</a:t>
            </a:r>
            <a:endParaRPr lang="ru-RU" sz="4400" dirty="0"/>
          </a:p>
          <a:p>
            <a:pPr>
              <a:buNone/>
            </a:pPr>
            <a:r>
              <a:rPr lang="uk-UA" sz="4400" dirty="0"/>
              <a:t>— Які чинники впливають на живі організми?</a:t>
            </a:r>
            <a:endParaRPr lang="ru-RU" sz="4400" dirty="0"/>
          </a:p>
          <a:p>
            <a:pPr>
              <a:buNone/>
            </a:pPr>
            <a:r>
              <a:rPr lang="ru-RU" sz="4400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pti.kiev.ua/uploads/posts/2010-03/1268337361_cepi-p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24988" cy="58326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4464496" cy="576064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Живлення тварин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635896" y="3068960"/>
            <a:ext cx="3816424" cy="2880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635896" y="5661248"/>
            <a:ext cx="3816424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C00000"/>
                </a:solidFill>
              </a:rPr>
              <a:t>Гра «Відгадай, як я живлюся».</a:t>
            </a:r>
            <a:r>
              <a:rPr lang="uk-UA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10" name="Picture 6" descr="http://www.bestreferat.ru/images/paper/31/58/75658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552728" cy="51485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://geo-teacher.net.ua/images/priroda/nutrition-of-anim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058025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://pti.kiev.ua/uploads/posts/2010-09/1285002808_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8240555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http://s019.radikal.ru/i623/1311/4e/160c3ee0ac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46382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Чи всім рослинам і тваринам потрібне повітря?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Чим дихають рослини і тварини, які живуть у воді? За допомогою якого органа дихають тварини суші? </a:t>
            </a:r>
            <a:endParaRPr lang="ru-RU" dirty="0"/>
          </a:p>
        </p:txBody>
      </p:sp>
      <p:pic>
        <p:nvPicPr>
          <p:cNvPr id="20482" name="Picture 2" descr="http://lib2.znaimo.com.ua/tw_files2/urls_4/983/d-98262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6971928" cy="522894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b="1" dirty="0">
                <a:solidFill>
                  <a:srgbClr val="C00000"/>
                </a:solidFill>
              </a:rPr>
              <a:t>Для чого рослинам і тваринам потрібне світло?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ua.convdocs.org/pars_docs/refs/228/227499/227499_html_6a25f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193961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257829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Порівняйте вигляд сосен, що виросли в глибині лісу та на відкритому просторі </a:t>
            </a:r>
            <a:r>
              <a:rPr lang="uk-UA" b="1" dirty="0" smtClean="0">
                <a:solidFill>
                  <a:srgbClr val="C00000"/>
                </a:solidFill>
              </a:rPr>
              <a:t>В </a:t>
            </a:r>
            <a:r>
              <a:rPr lang="uk-UA" b="1" dirty="0">
                <a:solidFill>
                  <a:srgbClr val="C00000"/>
                </a:solidFill>
              </a:rPr>
              <a:t>чому між ними різниця?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924944"/>
            <a:ext cx="7772400" cy="30948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school.xvatit.com/images/f/fe/%D0%9C%D0%B0%D0%BB._223._%D0%92%D0%BD%D1%83%D1%82%D1%80%D1%96%D1%88%D0%BD%D1%8C%D0%BE%D0%B2%D0%B8%D0%B4%D0%BE%D0%B2%D0%B0_%D0%BA%D0%BE%D0%BD%D0%BA%D1%83%D1%80%D0%B5%D0%BD%D1%86%D1%96%D1%8F_%D1%80%D0%BE%D1%81%D0%BB%D0%B8%D0%BD_%D0%B7%D0%B0_%D1%81%D0%B2%D1%96%D1%82%D0%BB%D0%BE_(%D1%86%D0%B8%D1%84%D1%80%D0%B0%D0%BC%D0%B8_%D0%BF%D0%BE%D0%BA%D0%B0%D0%B7%D0%B0%D0%BD%D0%BE_%D1%81%D1%82%D1%83%D0%BF%D1%96%D0%BD%D1%8C_%D0%BF%D1%80%D0%B8%D0%B3%D0%BD%D1%96%D1%87%D0%B5%D0%BD%D0%BD%D1%8F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5256584" cy="434558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Чи помічали ви коли-небудь, щоб листочки рухалися за Сонцем?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byology.ru/wp-content/uploads/2010/07/svit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619451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://agronomist.in.ua/wp-content/uploads/2013/08/syngonium-89437597.jpg.pagespeed.ce.JsN6tiv4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260648"/>
            <a:ext cx="7453515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Які властивості мають живі організми?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02" name="Picture 2" descr="http://school.xvatit.com/images/6/6d/%D0%96%D0%B8%D0%B2%D0%BB%D0%B5%D0%BD%D0%BD%D1%8F_%D1%80%D0%BE%D1%81%D0%BB%D0%B8%D0%BD_%D1%96_%D1%82%D0%B2%D0%B0%D1%80%D0%B8%D0%BD-1.jpg"/>
          <p:cNvPicPr>
            <a:picLocks noChangeAspect="1" noChangeArrowheads="1"/>
          </p:cNvPicPr>
          <p:nvPr/>
        </p:nvPicPr>
        <p:blipFill>
          <a:blip r:embed="rId2" cstate="print"/>
          <a:srcRect t="8621"/>
          <a:stretch>
            <a:fillRect/>
          </a:stretch>
        </p:blipFill>
        <p:spPr bwMode="auto">
          <a:xfrm>
            <a:off x="251520" y="1484784"/>
            <a:ext cx="8656447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Листкова мозаїка — приклад пристосування рослин до кращого використання світла.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http://byology.ru/wp-content/uploads/2010/07/m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7608612" cy="45389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Що дає така здатність рослинам?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5077544"/>
          </a:xfrm>
        </p:spPr>
        <p:txBody>
          <a:bodyPr/>
          <a:lstStyle/>
          <a:p>
            <a:pPr algn="ctr"/>
            <a:r>
              <a:rPr lang="uk-UA" sz="3600" b="1" dirty="0" smtClean="0"/>
              <a:t>Це </a:t>
            </a:r>
            <a:r>
              <a:rPr lang="uk-UA" sz="3600" b="1" dirty="0"/>
              <a:t>дає змогу краще вбирати сонячне проміння. Наприклад, у плюща листки завжди повернуті до світла, і, якщо горщик з рослиною повернути, через якийсь час вони знову повернуться до світла й розмістяться у вигляді мозаїки з листків, майже не затінюючи один </a:t>
            </a:r>
            <a:r>
              <a:rPr lang="uk-UA" sz="3600" b="1" dirty="0" smtClean="0"/>
              <a:t>одного.</a:t>
            </a:r>
            <a:endParaRPr lang="ru-RU" sz="3600" b="1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Як рослини і тварини відносяться до тепла?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http://cvitka.com/DSC01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696744" cy="50225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</a:rPr>
              <a:t>Поміркуй!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uk-UA" sz="3600" b="1" dirty="0"/>
              <a:t>Які фактори зовнішнього середовища необхідні для життя рослин і тварин?</a:t>
            </a:r>
            <a:endParaRPr lang="ru-RU" sz="3600" b="1" dirty="0"/>
          </a:p>
          <a:p>
            <a:pPr lvl="0"/>
            <a:r>
              <a:rPr lang="uk-UA" sz="3600" b="1" dirty="0"/>
              <a:t>Яка потреба рослин і тварин у воді?</a:t>
            </a:r>
            <a:endParaRPr lang="ru-RU" sz="3600" b="1" dirty="0"/>
          </a:p>
          <a:p>
            <a:pPr lvl="0"/>
            <a:r>
              <a:rPr lang="uk-UA" sz="3600" b="1" dirty="0"/>
              <a:t>Якими речовинами живляться рослини з ґрунту?</a:t>
            </a:r>
            <a:endParaRPr lang="ru-RU" sz="3600" b="1" dirty="0"/>
          </a:p>
          <a:p>
            <a:pPr lvl="0"/>
            <a:r>
              <a:rPr lang="uk-UA" sz="3600" b="1" dirty="0"/>
              <a:t>На які групи за способом живлення поділяють тварин?</a:t>
            </a:r>
            <a:endParaRPr lang="ru-RU" sz="3600" b="1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</a:rPr>
              <a:t>Поміркуй!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uk-UA" sz="3600" b="1" dirty="0" smtClean="0"/>
              <a:t>Які тварини належать до хижаків? Яких ви знаєте травоїдних та всеїдних тварин?</a:t>
            </a:r>
            <a:endParaRPr lang="ru-RU" sz="3600" b="1" dirty="0" smtClean="0"/>
          </a:p>
          <a:p>
            <a:pPr lvl="0"/>
            <a:r>
              <a:rPr lang="uk-UA" sz="3600" b="1" dirty="0" smtClean="0"/>
              <a:t>Для чого потрібні рослинам і тваринам повітря й світло?</a:t>
            </a:r>
            <a:endParaRPr lang="ru-RU" sz="3600" b="1" dirty="0" smtClean="0"/>
          </a:p>
          <a:p>
            <a:pPr lvl="0"/>
            <a:r>
              <a:rPr lang="uk-UA" sz="3600" b="1" dirty="0" smtClean="0"/>
              <a:t>Як рослини й тварини пристосовані до життя в різних кліматичних умовах?</a:t>
            </a:r>
            <a:endParaRPr lang="ru-RU" sz="3600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403350" y="692150"/>
            <a:ext cx="5689600" cy="1277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За урок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208823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9600" b="1" dirty="0" smtClean="0">
                <a:solidFill>
                  <a:srgbClr val="C00000"/>
                </a:solidFill>
              </a:rPr>
              <a:t>Спасибі!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</a:rPr>
              <a:t>Для презентації використані ресурси Інтернету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http://images.yandex.ua</a:t>
            </a:r>
            <a:endParaRPr lang="ru-RU" sz="3200" b="1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</a:rPr>
              <a:t>Проблема 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sz="4000" b="1" dirty="0" smtClean="0"/>
              <a:t>Чому </a:t>
            </a:r>
            <a:r>
              <a:rPr lang="uk-UA" sz="4000" b="1" dirty="0"/>
              <a:t>підсніжник росте у лісі?</a:t>
            </a:r>
            <a:endParaRPr lang="ru-RU" sz="4000" b="1" dirty="0"/>
          </a:p>
          <a:p>
            <a:r>
              <a:rPr lang="uk-UA" sz="4000" b="1" dirty="0"/>
              <a:t>Чому він розквітає ранньою весною? </a:t>
            </a:r>
            <a:endParaRPr lang="ru-RU" sz="4000" b="1" dirty="0"/>
          </a:p>
          <a:p>
            <a:r>
              <a:rPr lang="uk-UA" sz="4000" b="1" dirty="0"/>
              <a:t> Чи заважають йому дерева? </a:t>
            </a:r>
            <a:endParaRPr lang="ru-RU" sz="4000" b="1" dirty="0"/>
          </a:p>
          <a:p>
            <a:r>
              <a:rPr lang="uk-UA" sz="4000" b="1" dirty="0"/>
              <a:t>Як відноситься до нього людина?</a:t>
            </a:r>
            <a:endParaRPr lang="ru-RU" sz="4000" b="1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</a:rPr>
              <a:t>План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  <a:p>
            <a:pPr lvl="0"/>
            <a:r>
              <a:rPr lang="uk-UA" sz="4400" b="1" dirty="0"/>
              <a:t>Середовище існування</a:t>
            </a:r>
            <a:endParaRPr lang="ru-RU" sz="4400" b="1" dirty="0"/>
          </a:p>
          <a:p>
            <a:pPr lvl="0"/>
            <a:r>
              <a:rPr lang="uk-UA" sz="4400" b="1" dirty="0"/>
              <a:t>Фактори навколишнього середовища</a:t>
            </a:r>
            <a:endParaRPr lang="ru-RU" sz="4400" b="1" dirty="0"/>
          </a:p>
          <a:p>
            <a:pPr lvl="0"/>
            <a:r>
              <a:rPr lang="uk-UA" sz="4400" b="1" dirty="0"/>
              <a:t>Пристосованість до умов життя.</a:t>
            </a:r>
            <a:endParaRPr lang="ru-RU" sz="4400" b="1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Середовище життя — це та частина природи, у якій живуть організми, зазнаючи різних її впливів і самі впливаючи на неї.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212976"/>
            <a:ext cx="8229600" cy="2913187"/>
          </a:xfrm>
        </p:spPr>
        <p:txBody>
          <a:bodyPr>
            <a:normAutofit/>
          </a:bodyPr>
          <a:lstStyle/>
          <a:p>
            <a:r>
              <a:rPr lang="uk-UA" sz="4400" b="1" dirty="0">
                <a:solidFill>
                  <a:schemeClr val="accent4">
                    <a:lumMod val="75000"/>
                  </a:schemeClr>
                </a:solidFill>
              </a:rPr>
              <a:t>Повітряне середовище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uk-UA" sz="4400" b="1" dirty="0">
                <a:solidFill>
                  <a:schemeClr val="accent4">
                    <a:lumMod val="75000"/>
                  </a:schemeClr>
                </a:solidFill>
              </a:rPr>
              <a:t>Водне середовище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uk-UA" sz="4400" b="1" dirty="0" smtClean="0">
                <a:solidFill>
                  <a:schemeClr val="accent4">
                    <a:lumMod val="75000"/>
                  </a:schemeClr>
                </a:solidFill>
              </a:rPr>
              <a:t>Ґрунтове </a:t>
            </a:r>
            <a:r>
              <a:rPr lang="uk-UA" sz="4400" b="1" dirty="0">
                <a:solidFill>
                  <a:schemeClr val="accent4">
                    <a:lumMod val="75000"/>
                  </a:schemeClr>
                </a:solidFill>
              </a:rPr>
              <a:t>середовище.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narodna-osvita.com.ua/uploads/5kl_korsh/1f4038403e343e373d30324142323e%205%201a3e404835323d4e3a-1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727" y="476672"/>
            <a:ext cx="8916273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narodna-osvita.com.ua/uploads/5_kl_yarosh/pryrod-1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77250" cy="46863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160</TotalTime>
  <Words>696</Words>
  <Application>Microsoft Office PowerPoint</Application>
  <PresentationFormat>Экран (4:3)</PresentationFormat>
  <Paragraphs>77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Справедливость</vt:lpstr>
      <vt:lpstr>Умови життя на планеті Земля. </vt:lpstr>
      <vt:lpstr>Мета: сформувати знання про середовища життя живих організмів, умови існування та їх вплив на життєдіяльність, особливості пристосування до них. </vt:lpstr>
      <vt:lpstr>Дивуй нас</vt:lpstr>
      <vt:lpstr>Які властивості мають живі організми?</vt:lpstr>
      <vt:lpstr>Проблема !</vt:lpstr>
      <vt:lpstr>План</vt:lpstr>
      <vt:lpstr>Середовище життя — це та частина природи, у якій живуть організми, зазнаючи різних її впливів і самі впливаючи на неї. </vt:lpstr>
      <vt:lpstr>Слайд 8</vt:lpstr>
      <vt:lpstr>Слайд 9</vt:lpstr>
      <vt:lpstr>Фактори середовища</vt:lpstr>
      <vt:lpstr>Фактори неживої природи</vt:lpstr>
      <vt:lpstr>Слайд 12</vt:lpstr>
      <vt:lpstr>Зв’язки і взаємовідносини між тваринами </vt:lpstr>
      <vt:lpstr>Діяльність людини, що впливає на життя організмів, називають антропогенним фактором. </vt:lpstr>
      <vt:lpstr>Яке значення має вода для рослин і тварин?  </vt:lpstr>
      <vt:lpstr>Що відбувається з кімнатною рослиною, якщо її довго не підливати?</vt:lpstr>
      <vt:lpstr>За потребою у воді розрізняють такі групи рослин:</vt:lpstr>
      <vt:lpstr> Заповніть схему назвами рослин, а знизу під назвою прикріпіть їх зображення. </vt:lpstr>
      <vt:lpstr>Елодея  канадська</vt:lpstr>
      <vt:lpstr>очерет</vt:lpstr>
      <vt:lpstr>кактус</vt:lpstr>
      <vt:lpstr>Ряска маленька</vt:lpstr>
      <vt:lpstr>Верблюжа колючка </vt:lpstr>
      <vt:lpstr>Латаття біле</vt:lpstr>
      <vt:lpstr>Чим живляться рослини і тварини? </vt:lpstr>
      <vt:lpstr>Слайд 26</vt:lpstr>
      <vt:lpstr>Слайд 27</vt:lpstr>
      <vt:lpstr>Слайд 28</vt:lpstr>
      <vt:lpstr>Слайд 29</vt:lpstr>
      <vt:lpstr>Живлення тварин</vt:lpstr>
      <vt:lpstr>Гра «Відгадай, як я живлюся». </vt:lpstr>
      <vt:lpstr>Слайд 32</vt:lpstr>
      <vt:lpstr>Слайд 33</vt:lpstr>
      <vt:lpstr>Слайд 34</vt:lpstr>
      <vt:lpstr>Чи всім рослинам і тваринам потрібне повітря? </vt:lpstr>
      <vt:lpstr>Для чого рослинам і тваринам потрібне світло? </vt:lpstr>
      <vt:lpstr>Порівняйте вигляд сосен, що виросли в глибині лісу та на відкритому просторі В чому між ними різниця? </vt:lpstr>
      <vt:lpstr>Чи помічали ви коли-небудь, щоб листочки рухалися за Сонцем? </vt:lpstr>
      <vt:lpstr>Слайд 39</vt:lpstr>
      <vt:lpstr>Листкова мозаїка — приклад пристосування рослин до кращого використання світла. </vt:lpstr>
      <vt:lpstr>Що дає така здатність рослинам?</vt:lpstr>
      <vt:lpstr>Як рослини і тварини відносяться до тепла?</vt:lpstr>
      <vt:lpstr>Поміркуй!</vt:lpstr>
      <vt:lpstr>Поміркуй!</vt:lpstr>
      <vt:lpstr>Спасибі!</vt:lpstr>
      <vt:lpstr>Для презентації використані ресурси Інтернету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Умови життя на планеті Земля. Середовище життя. Чинники середовища. Вплив на організми  чинників неживої природи</dc:title>
  <dc:creator>Алла</dc:creator>
  <cp:lastModifiedBy>admin</cp:lastModifiedBy>
  <cp:revision>18</cp:revision>
  <dcterms:created xsi:type="dcterms:W3CDTF">2014-03-30T09:59:05Z</dcterms:created>
  <dcterms:modified xsi:type="dcterms:W3CDTF">2020-03-12T18:28:27Z</dcterms:modified>
</cp:coreProperties>
</file>