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74" r:id="rId22"/>
    <p:sldId id="275" r:id="rId23"/>
    <p:sldId id="276" r:id="rId24"/>
    <p:sldId id="282" r:id="rId25"/>
    <p:sldId id="283" r:id="rId26"/>
    <p:sldId id="284" r:id="rId27"/>
    <p:sldId id="277" r:id="rId28"/>
    <p:sldId id="278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49FB98-481B-4B6A-AE04-0C4DE916643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13BBCF-2F64-4EE2-AC42-3917BE701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96753"/>
            <a:ext cx="8458200" cy="2376263"/>
          </a:xfrm>
        </p:spPr>
        <p:txBody>
          <a:bodyPr>
            <a:normAutofit/>
          </a:bodyPr>
          <a:lstStyle/>
          <a:p>
            <a:r>
              <a:rPr lang="uk-UA" b="1" dirty="0"/>
              <a:t>Пристосування організмів до періодичних змін умов середовища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365104"/>
            <a:ext cx="3096344" cy="720080"/>
          </a:xfrm>
        </p:spPr>
        <p:txBody>
          <a:bodyPr/>
          <a:lstStyle/>
          <a:p>
            <a:r>
              <a:rPr lang="uk-UA" dirty="0" smtClean="0"/>
              <a:t>Урок №52</a:t>
            </a:r>
            <a:endParaRPr lang="ru-RU" dirty="0"/>
          </a:p>
        </p:txBody>
      </p:sp>
      <p:pic>
        <p:nvPicPr>
          <p:cNvPr id="3074" name="Picture 2" descr="http://coollib.com/i/41/132041/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4774185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Жалка кропива      Чистотіл</a:t>
            </a:r>
            <a:endParaRPr lang="ru-RU" dirty="0"/>
          </a:p>
        </p:txBody>
      </p:sp>
      <p:pic>
        <p:nvPicPr>
          <p:cNvPr id="25602" name="Picture 2" descr="http://fitoapteka.org/images/foto/10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132856"/>
            <a:ext cx="4320480" cy="4446862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2/24/Chelidonium_majus_bg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26098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Пристосування до умов життя у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image.tsn.ua/media/images2/original/May2010/227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29728" cy="2579225"/>
          </a:xfrm>
          <a:prstGeom prst="rect">
            <a:avLst/>
          </a:prstGeom>
          <a:noFill/>
        </p:spPr>
      </p:pic>
      <p:pic>
        <p:nvPicPr>
          <p:cNvPr id="26628" name="Picture 4" descr="http://gallery.mrgall.net/2011/2011_04_16/s720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3960440" cy="2623792"/>
          </a:xfrm>
          <a:prstGeom prst="rect">
            <a:avLst/>
          </a:prstGeom>
          <a:noFill/>
        </p:spPr>
      </p:pic>
      <p:pic>
        <p:nvPicPr>
          <p:cNvPr id="26630" name="Picture 6" descr="http://fisherbox.chat.ru/ok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1"/>
            <a:ext cx="3600400" cy="2511907"/>
          </a:xfrm>
          <a:prstGeom prst="rect">
            <a:avLst/>
          </a:prstGeom>
          <a:noFill/>
        </p:spPr>
      </p:pic>
      <p:pic>
        <p:nvPicPr>
          <p:cNvPr id="26632" name="Picture 8" descr="http://os1.i.ua/3/1/7403933_53930f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316483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Поміркуй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325112"/>
          </a:xfrm>
        </p:spPr>
        <p:txBody>
          <a:bodyPr/>
          <a:lstStyle/>
          <a:p>
            <a:pPr lvl="0"/>
            <a:r>
              <a:rPr lang="uk-UA" sz="3200" b="1" dirty="0" smtClean="0"/>
              <a:t>Які ви вже знаєте, сезонні зміни зумовлені рухом Землі навколо Сонця? Навколо своєї осі?</a:t>
            </a:r>
            <a:endParaRPr lang="ru-RU" sz="3200" b="1" dirty="0" smtClean="0"/>
          </a:p>
          <a:p>
            <a:pPr lvl="0"/>
            <a:r>
              <a:rPr lang="uk-UA" sz="3200" b="1" dirty="0" smtClean="0"/>
              <a:t>Які зміни в природі спостерігаємо протягом року?</a:t>
            </a:r>
            <a:endParaRPr lang="ru-RU" sz="3200" b="1" dirty="0" smtClean="0"/>
          </a:p>
          <a:p>
            <a:pPr lvl="0"/>
            <a:r>
              <a:rPr lang="uk-UA" sz="3200" b="1" dirty="0" smtClean="0"/>
              <a:t>Як рослини і тварини готуються до зими?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Зміни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повторюються</a:t>
            </a:r>
            <a:r>
              <a:rPr lang="ru-RU" b="1" dirty="0" smtClean="0"/>
              <a:t> в </a:t>
            </a:r>
            <a:r>
              <a:rPr lang="ru-RU" b="1" dirty="0" err="1" smtClean="0"/>
              <a:t>навколишньому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дня на день, </a:t>
            </a:r>
            <a:r>
              <a:rPr lang="ru-RU" b="1" dirty="0" err="1" smtClean="0"/>
              <a:t>з</a:t>
            </a:r>
            <a:r>
              <a:rPr lang="ru-RU" b="1" dirty="0" smtClean="0"/>
              <a:t> року в </a:t>
            </a:r>
            <a:r>
              <a:rPr lang="ru-RU" b="1" dirty="0" err="1" smtClean="0"/>
              <a:t>рік</a:t>
            </a:r>
            <a:r>
              <a:rPr lang="ru-RU" b="1" dirty="0" smtClean="0"/>
              <a:t> через </a:t>
            </a:r>
            <a:r>
              <a:rPr lang="ru-RU" b="1" dirty="0" err="1" smtClean="0"/>
              <a:t>певні</a:t>
            </a:r>
            <a:r>
              <a:rPr lang="ru-RU" b="1" dirty="0" smtClean="0"/>
              <a:t> </a:t>
            </a:r>
            <a:r>
              <a:rPr lang="ru-RU" b="1" dirty="0" err="1" smtClean="0"/>
              <a:t>проміжки</a:t>
            </a:r>
            <a:r>
              <a:rPr lang="ru-RU" b="1" dirty="0" smtClean="0"/>
              <a:t> часу (</a:t>
            </a:r>
            <a:r>
              <a:rPr lang="ru-RU" b="1" dirty="0" err="1" smtClean="0"/>
              <a:t>періоди</a:t>
            </a:r>
            <a:r>
              <a:rPr lang="ru-RU" b="1" dirty="0" smtClean="0"/>
              <a:t>), </a:t>
            </a:r>
            <a:r>
              <a:rPr lang="ru-RU" b="1" dirty="0" err="1" smtClean="0"/>
              <a:t>називають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періодичними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природі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нашої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країни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протягом</a:t>
            </a:r>
            <a:r>
              <a:rPr lang="ru-RU" sz="3200" b="1" dirty="0" smtClean="0"/>
              <a:t> року </a:t>
            </a:r>
            <a:r>
              <a:rPr lang="ru-RU" sz="3200" b="1" dirty="0" err="1" smtClean="0"/>
              <a:t>змінюються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кількість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надходження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сонячного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світла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тепла, температура </a:t>
            </a:r>
            <a:r>
              <a:rPr lang="ru-RU" sz="3200" b="1" dirty="0" err="1" smtClean="0"/>
              <a:t>повітря</a:t>
            </a:r>
            <a:r>
              <a:rPr lang="ru-RU" sz="3200" b="1" dirty="0" smtClean="0"/>
              <a:t>, опади.</a:t>
            </a:r>
          </a:p>
          <a:p>
            <a:r>
              <a:rPr lang="ru-RU" sz="3200" b="1" dirty="0" smtClean="0"/>
              <a:t> </a:t>
            </a:r>
            <a:r>
              <a:rPr lang="ru-RU" sz="3200" b="1" dirty="0" err="1" smtClean="0"/>
              <a:t>Змінюються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відповідно</a:t>
            </a:r>
            <a:r>
              <a:rPr lang="ru-RU" sz="3200" b="1" dirty="0" smtClean="0"/>
              <a:t> пори (</a:t>
            </a:r>
            <a:r>
              <a:rPr lang="ru-RU" sz="3200" b="1" dirty="0" err="1" smtClean="0"/>
              <a:t>сезони</a:t>
            </a:r>
            <a:r>
              <a:rPr lang="ru-RU" sz="3200" b="1" dirty="0" smtClean="0"/>
              <a:t>) року — весна, </a:t>
            </a:r>
            <a:r>
              <a:rPr lang="ru-RU" sz="3200" b="1" dirty="0" err="1" smtClean="0"/>
              <a:t>літо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осінь</a:t>
            </a:r>
            <a:r>
              <a:rPr lang="ru-RU" sz="3200" b="1" dirty="0" smtClean="0"/>
              <a:t>, зима. 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Такі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зміни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називаються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сезонними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29411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Щодоби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зміна</a:t>
            </a:r>
            <a:r>
              <a:rPr lang="ru-RU" b="1" dirty="0" smtClean="0"/>
              <a:t> дня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ночі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err="1" smtClean="0">
                <a:solidFill>
                  <a:srgbClr val="C00000"/>
                </a:solidFill>
              </a:rPr>
              <a:t>Такі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зміни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називаються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добовими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Твій погляд.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b="1" dirty="0" smtClean="0"/>
              <a:t>— Чи зможе береза вижити в пустелі? </a:t>
            </a:r>
            <a:endParaRPr lang="ru-RU" sz="3200" b="1" dirty="0" smtClean="0"/>
          </a:p>
          <a:p>
            <a:pPr>
              <a:buNone/>
            </a:pPr>
            <a:r>
              <a:rPr lang="uk-UA" sz="3200" b="1" dirty="0" smtClean="0"/>
              <a:t>— Чи зможе ящірка вижити на Північному або Південному полюсі?  Чому? 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«Чому в багатьох дерев і чагарників буває листопад?»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inoe.name/uploads/posts/2010-09/1285666797_1224271741_0lik.ru_file240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lnSpcReduction="10000"/>
          </a:bodyPr>
          <a:lstStyle/>
          <a:p>
            <a:r>
              <a:rPr lang="ru-RU" sz="3200" b="1" dirty="0" err="1" smtClean="0"/>
              <a:t>Будь-який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живий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організм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пристосований</a:t>
            </a:r>
            <a:r>
              <a:rPr lang="ru-RU" sz="3200" b="1" dirty="0" smtClean="0"/>
              <a:t> до умов, </a:t>
            </a:r>
            <a:r>
              <a:rPr lang="ru-RU" sz="3200" b="1" dirty="0" err="1" smtClean="0"/>
              <a:t>які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оточують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Пристосування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організмів</a:t>
            </a:r>
            <a:r>
              <a:rPr lang="ru-RU" sz="3200" b="1" dirty="0" smtClean="0"/>
              <a:t> до </a:t>
            </a:r>
            <a:r>
              <a:rPr lang="ru-RU" sz="3200" b="1" dirty="0" err="1" smtClean="0"/>
              <a:t>середовища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називають</a:t>
            </a:r>
            <a:r>
              <a:rPr lang="ru-RU" sz="3200" b="1" dirty="0" smtClean="0"/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адаптацією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uk-UA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Адаптація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латин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аdaptation</a:t>
            </a:r>
            <a:r>
              <a:rPr lang="ru-RU" sz="3200" b="1" dirty="0" smtClean="0"/>
              <a:t> — </a:t>
            </a:r>
            <a:r>
              <a:rPr lang="ru-RU" sz="3200" b="1" dirty="0" err="1" smtClean="0"/>
              <a:t>пристосування</a:t>
            </a:r>
            <a:r>
              <a:rPr lang="ru-RU" sz="3200" b="1" dirty="0" smtClean="0"/>
              <a:t>) —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розвиток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будь-якої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ознаки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сприяє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виживанню</a:t>
            </a:r>
            <a:r>
              <a:rPr lang="ru-RU" sz="3200" b="1" dirty="0" smtClean="0"/>
              <a:t> виду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розмноженню</a:t>
            </a:r>
            <a:r>
              <a:rPr lang="ru-RU" sz="3200" b="1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8234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Адаптація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способом </a:t>
            </a:r>
            <a:r>
              <a:rPr lang="ru-RU" b="1" dirty="0" err="1" smtClean="0"/>
              <a:t>відповіді</a:t>
            </a:r>
            <a:r>
              <a:rPr lang="ru-RU" b="1" dirty="0" smtClean="0"/>
              <a:t> </a:t>
            </a:r>
            <a:r>
              <a:rPr lang="ru-RU" b="1" dirty="0" err="1" smtClean="0"/>
              <a:t>живих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організмів</a:t>
            </a:r>
            <a:r>
              <a:rPr lang="ru-RU" b="1" dirty="0" smtClean="0"/>
              <a:t> на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 </a:t>
            </a:r>
            <a:r>
              <a:rPr lang="ru-RU" dirty="0"/>
              <a:t>  </a:t>
            </a:r>
            <a:r>
              <a:rPr lang="uk-UA" dirty="0"/>
              <a:t>дати 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періодичні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умов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;</a:t>
            </a:r>
            <a:r>
              <a:rPr lang="uk-UA" dirty="0"/>
              <a:t> </a:t>
            </a:r>
            <a:r>
              <a:rPr lang="uk-UA" dirty="0" smtClean="0"/>
              <a:t>навчитися </a:t>
            </a:r>
            <a:r>
              <a:rPr lang="ru-RU" dirty="0" err="1"/>
              <a:t>наводити</a:t>
            </a:r>
            <a:r>
              <a:rPr lang="ru-RU" dirty="0"/>
              <a:t> приклад</a:t>
            </a:r>
            <a:r>
              <a:rPr lang="uk-UA" dirty="0"/>
              <a:t>и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до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умов </a:t>
            </a:r>
            <a:r>
              <a:rPr lang="ru-RU" dirty="0" err="1"/>
              <a:t>середовища</a:t>
            </a:r>
            <a:r>
              <a:rPr lang="uk-UA" dirty="0"/>
              <a:t>; </a:t>
            </a:r>
            <a:r>
              <a:rPr lang="uk-UA" dirty="0" smtClean="0"/>
              <a:t>ознайомитися </a:t>
            </a:r>
            <a:r>
              <a:rPr lang="uk-UA" dirty="0"/>
              <a:t>із поняттям адаптація, пояснити значення пристосувань для організмів, </a:t>
            </a:r>
            <a:r>
              <a:rPr lang="uk-UA" dirty="0" smtClean="0"/>
              <a:t>ознайомитися </a:t>
            </a:r>
            <a:r>
              <a:rPr lang="uk-UA" dirty="0"/>
              <a:t>з пристосуваннями організмів рослин і тварин до періодичних змін умов </a:t>
            </a:r>
            <a:r>
              <a:rPr lang="uk-UA" dirty="0" smtClean="0"/>
              <a:t>середовища.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742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Адаптації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морфологічними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ru-RU" dirty="0" err="1" smtClean="0"/>
              <a:t>morphe</a:t>
            </a:r>
            <a:r>
              <a:rPr lang="ru-RU" dirty="0" smtClean="0"/>
              <a:t> — форма), </a:t>
            </a:r>
            <a:r>
              <a:rPr lang="ru-RU" dirty="0" err="1" smtClean="0"/>
              <a:t>фізіологічними</a:t>
            </a:r>
            <a:r>
              <a:rPr lang="ru-RU" dirty="0" smtClean="0"/>
              <a:t> та </a:t>
            </a:r>
            <a:r>
              <a:rPr lang="ru-RU" dirty="0" err="1" smtClean="0"/>
              <a:t>поведінковими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  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до </a:t>
            </a:r>
            <a:r>
              <a:rPr lang="ru-RU" dirty="0" err="1" smtClean="0"/>
              <a:t>періодичних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умов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http://sandralongevity.files.wordpress.com/2011/04/baobab-adansonia-grandidi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206498" cy="4176464"/>
          </a:xfrm>
          <a:prstGeom prst="rect">
            <a:avLst/>
          </a:prstGeom>
          <a:noFill/>
        </p:spPr>
      </p:pic>
      <p:pic>
        <p:nvPicPr>
          <p:cNvPr id="34820" name="Picture 4" descr="http://otvetin.ru/uploads/posts/2010-02/1265349880_baobab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20888"/>
            <a:ext cx="47625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Добові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ритми</a:t>
            </a:r>
            <a:r>
              <a:rPr lang="ru-RU" sz="3200" dirty="0" smtClean="0"/>
              <a:t> —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пристосування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</a:t>
            </a:r>
            <a:r>
              <a:rPr lang="ru-RU" sz="3200" dirty="0" smtClean="0"/>
              <a:t> до </a:t>
            </a:r>
            <a:r>
              <a:rPr lang="ru-RU" sz="3200" dirty="0" err="1" smtClean="0"/>
              <a:t>зміни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погодних</a:t>
            </a:r>
            <a:r>
              <a:rPr lang="ru-RU" sz="3200" dirty="0" smtClean="0"/>
              <a:t> умов </a:t>
            </a:r>
            <a:r>
              <a:rPr lang="ru-RU" sz="3200" dirty="0" err="1" smtClean="0"/>
              <a:t>довкілля</a:t>
            </a:r>
            <a:r>
              <a:rPr lang="ru-RU" sz="3200" dirty="0" smtClean="0"/>
              <a:t> </a:t>
            </a:r>
            <a:r>
              <a:rPr lang="ru-RU" sz="3200" dirty="0" err="1" smtClean="0"/>
              <a:t>впродовж</a:t>
            </a:r>
            <a:r>
              <a:rPr lang="ru-RU" sz="3200" dirty="0" smtClean="0"/>
              <a:t> </a:t>
            </a:r>
            <a:r>
              <a:rPr lang="ru-RU" sz="3200" dirty="0" err="1" smtClean="0"/>
              <a:t>доби</a:t>
            </a:r>
            <a:r>
              <a:rPr lang="ru-RU" sz="3200" dirty="0" smtClean="0"/>
              <a:t>: </a:t>
            </a:r>
            <a:r>
              <a:rPr lang="ru-RU" sz="3200" dirty="0" err="1" smtClean="0"/>
              <a:t>вологості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освітленості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температури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3794" name="Picture 2" descr="http://zoolife.rv.ua/wp-content/uploads/images/14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74735"/>
            <a:ext cx="6408712" cy="4083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02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</a:t>
            </a:r>
            <a:r>
              <a:rPr lang="ru-RU" b="1" dirty="0" err="1" smtClean="0"/>
              <a:t>тварин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характерні</a:t>
            </a:r>
            <a:r>
              <a:rPr lang="ru-RU" b="1" dirty="0" smtClean="0"/>
              <a:t> </a:t>
            </a:r>
            <a:r>
              <a:rPr lang="ru-RU" b="1" dirty="0" err="1" smtClean="0"/>
              <a:t>сезонні</a:t>
            </a:r>
            <a:r>
              <a:rPr lang="ru-RU" b="1" dirty="0" smtClean="0"/>
              <a:t> </a:t>
            </a:r>
            <a:r>
              <a:rPr lang="ru-RU" b="1" dirty="0" err="1" smtClean="0"/>
              <a:t>пристосування</a:t>
            </a:r>
            <a:r>
              <a:rPr lang="ru-RU" b="1" dirty="0" smtClean="0"/>
              <a:t> до </a:t>
            </a:r>
            <a:r>
              <a:rPr lang="ru-RU" b="1" dirty="0" err="1" smtClean="0"/>
              <a:t>змін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Такими </a:t>
            </a:r>
            <a:r>
              <a:rPr lang="ru-RU" b="1" dirty="0" err="1" smtClean="0"/>
              <a:t>пристосуваннями</a:t>
            </a:r>
            <a:r>
              <a:rPr lang="ru-RU" b="1" dirty="0" smtClean="0"/>
              <a:t> </a:t>
            </a:r>
            <a:r>
              <a:rPr lang="ru-RU" b="1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поведінкові</a:t>
            </a:r>
            <a:r>
              <a:rPr lang="ru-RU" b="1" dirty="0" smtClean="0"/>
              <a:t> </a:t>
            </a:r>
            <a:r>
              <a:rPr lang="ru-RU" b="1" dirty="0" err="1" smtClean="0"/>
              <a:t>зміни</a:t>
            </a:r>
            <a:r>
              <a:rPr lang="ru-RU" b="1" dirty="0" smtClean="0"/>
              <a:t>: </a:t>
            </a:r>
            <a:r>
              <a:rPr lang="ru-RU" b="1" dirty="0" err="1" smtClean="0"/>
              <a:t>зимівля</a:t>
            </a:r>
            <a:r>
              <a:rPr lang="ru-RU" b="1" dirty="0" smtClean="0"/>
              <a:t>, </a:t>
            </a:r>
            <a:r>
              <a:rPr lang="ru-RU" b="1" dirty="0" err="1" smtClean="0"/>
              <a:t>сплячка</a:t>
            </a:r>
            <a:r>
              <a:rPr lang="ru-RU" b="1" dirty="0" smtClean="0"/>
              <a:t>, </a:t>
            </a:r>
            <a:r>
              <a:rPr lang="ru-RU" b="1" dirty="0" err="1" smtClean="0"/>
              <a:t>міграції</a:t>
            </a:r>
            <a:r>
              <a:rPr lang="ru-RU" b="1" dirty="0" smtClean="0"/>
              <a:t> (</a:t>
            </a:r>
            <a:r>
              <a:rPr lang="ru-RU" b="1" dirty="0" err="1" smtClean="0"/>
              <a:t>зміна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 </a:t>
            </a:r>
            <a:r>
              <a:rPr lang="ru-RU" b="1" dirty="0" err="1" smtClean="0"/>
              <a:t>проживання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значні</a:t>
            </a:r>
            <a:r>
              <a:rPr lang="ru-RU" b="1" dirty="0" smtClean="0"/>
              <a:t> </a:t>
            </a:r>
            <a:r>
              <a:rPr lang="ru-RU" b="1" dirty="0" err="1" smtClean="0"/>
              <a:t>відстані</a:t>
            </a:r>
            <a:r>
              <a:rPr lang="ru-RU" b="1" dirty="0" smtClean="0"/>
              <a:t>).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Заєць</a:t>
            </a:r>
            <a:endParaRPr lang="ru-RU" dirty="0"/>
          </a:p>
        </p:txBody>
      </p:sp>
      <p:pic>
        <p:nvPicPr>
          <p:cNvPr id="43010" name="Picture 2" descr="http://www.lesovod.org.ua/sites/default/files/images/Ninishni_zayci_duzhe_zminili_svoyi_povadki___129415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283968" cy="3212976"/>
          </a:xfrm>
          <a:prstGeom prst="rect">
            <a:avLst/>
          </a:prstGeom>
          <a:noFill/>
        </p:spPr>
      </p:pic>
      <p:pic>
        <p:nvPicPr>
          <p:cNvPr id="43012" name="Picture 4" descr="http://www.huntingukraine.com/images/stories/tvaryny/zajec_rusak/image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1"/>
            <a:ext cx="3672408" cy="321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zelene.net/userfiles/16/image/%D1%97%D0%B6%D0%B0%D0%BA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00800" cy="5421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60" name="Picture 4" descr="http://www.gornovosti.ru/static/images/archive/2638/ZHurav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5316112" cy="3528392"/>
          </a:xfrm>
          <a:prstGeom prst="rect">
            <a:avLst/>
          </a:prstGeom>
          <a:noFill/>
        </p:spPr>
      </p:pic>
      <p:pic>
        <p:nvPicPr>
          <p:cNvPr id="45062" name="Picture 6" descr="http://booksbyzoodin.ru/wp-content/uploads/2013/03/%D0%96%D1%83%D1%80%D0%B0%D0%B2%D0%BB%D0%B8%D0%BD%D0%BD%D1%8B%D0%B9-%D0%BA%D0%BB%D0%B8%D0%BD-1024x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392488" cy="2878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086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Поведінка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 живого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err="1" smtClean="0"/>
              <a:t>Поведінкові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різними</a:t>
            </a:r>
            <a:r>
              <a:rPr lang="ru-RU" b="1" dirty="0" smtClean="0"/>
              <a:t>,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вони </a:t>
            </a:r>
            <a:r>
              <a:rPr lang="ru-RU" b="1" dirty="0" err="1" smtClean="0"/>
              <a:t>пов’язані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пристосуванням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до </a:t>
            </a:r>
            <a:r>
              <a:rPr lang="ru-RU" b="1" dirty="0" err="1" smtClean="0"/>
              <a:t>змін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 що ти дізнався?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b="1" dirty="0" smtClean="0"/>
              <a:t>— Що таке адаптація?</a:t>
            </a:r>
            <a:endParaRPr lang="ru-RU" sz="3200" b="1" dirty="0" smtClean="0"/>
          </a:p>
          <a:p>
            <a:pPr>
              <a:buNone/>
            </a:pPr>
            <a:r>
              <a:rPr lang="uk-UA" sz="3200" b="1" dirty="0" smtClean="0"/>
              <a:t>— Якими бувають адаптації?</a:t>
            </a:r>
            <a:endParaRPr lang="ru-RU" sz="3200" b="1" dirty="0" smtClean="0"/>
          </a:p>
          <a:p>
            <a:pPr>
              <a:buNone/>
            </a:pPr>
            <a:r>
              <a:rPr lang="uk-UA" sz="3200" b="1" dirty="0" smtClean="0"/>
              <a:t>— Як пристосовані до змін умов середовища рослини та тварини?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Для презентації використані ресурси Інтернету</a:t>
            </a: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http://images.yandex.ua</a:t>
            </a:r>
            <a:endParaRPr lang="ru-RU" b="1" smtClean="0">
              <a:solidFill>
                <a:srgbClr val="FF0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ти думаєш?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— </a:t>
            </a:r>
            <a:r>
              <a:rPr lang="uk-UA" sz="3600" b="1" dirty="0" smtClean="0"/>
              <a:t>Що таке середовище життя?</a:t>
            </a:r>
            <a:endParaRPr lang="ru-RU" sz="3600" b="1" dirty="0" smtClean="0"/>
          </a:p>
          <a:p>
            <a:pPr>
              <a:buNone/>
            </a:pPr>
            <a:r>
              <a:rPr lang="uk-UA" sz="3600" b="1" dirty="0" smtClean="0"/>
              <a:t>— Які середовища життя вам відомі?</a:t>
            </a:r>
            <a:endParaRPr lang="ru-RU" sz="3600" b="1" dirty="0" smtClean="0"/>
          </a:p>
          <a:p>
            <a:pPr>
              <a:buNone/>
            </a:pPr>
            <a:r>
              <a:rPr lang="uk-UA" sz="3600" b="1" dirty="0" smtClean="0"/>
              <a:t>— Які чинники впливають на живі організми?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гра «Футбол».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b="1" dirty="0" smtClean="0"/>
              <a:t>Злови м'ячик і поясни значення слів.</a:t>
            </a:r>
          </a:p>
          <a:p>
            <a:r>
              <a:rPr lang="uk-UA" sz="3200" b="1" dirty="0" smtClean="0"/>
              <a:t>біосфера,</a:t>
            </a:r>
          </a:p>
          <a:p>
            <a:r>
              <a:rPr lang="uk-UA" sz="3200" b="1" dirty="0" smtClean="0"/>
              <a:t> жива речовина, </a:t>
            </a:r>
          </a:p>
          <a:p>
            <a:r>
              <a:rPr lang="uk-UA" sz="3200" b="1" dirty="0" smtClean="0"/>
              <a:t>нежива речовина,</a:t>
            </a:r>
          </a:p>
          <a:p>
            <a:r>
              <a:rPr lang="uk-UA" sz="3200" b="1" dirty="0" smtClean="0"/>
              <a:t> абіотичні чинники, </a:t>
            </a:r>
          </a:p>
          <a:p>
            <a:r>
              <a:rPr lang="uk-UA" sz="3200" b="1" dirty="0" smtClean="0"/>
              <a:t>біотичні чинники, </a:t>
            </a:r>
          </a:p>
          <a:p>
            <a:r>
              <a:rPr lang="uk-UA" sz="3200" b="1" dirty="0" smtClean="0"/>
              <a:t>антропогенні чинники.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507288" cy="4662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1. Уважно розгляньте запропоновані зображення рослин і скажіть, які пристосування вони мають для життя в посушливих місцях. З чим це пов'язано? Результати спостережень занесіть у табл. 1.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1" y="5301209"/>
          <a:ext cx="8496943" cy="1121664"/>
        </p:xfrm>
        <a:graphic>
          <a:graphicData uri="http://schemas.openxmlformats.org/drawingml/2006/table">
            <a:tbl>
              <a:tblPr/>
              <a:tblGrid>
                <a:gridCol w="306563"/>
                <a:gridCol w="3510287"/>
                <a:gridCol w="4680093"/>
              </a:tblGrid>
              <a:tr h="48298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2" marR="24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Кактус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2" marR="24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Верблюжа колючка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2" marR="24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2512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2" marR="24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2" marR="24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2" marR="24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>
            <a:normAutofit/>
          </a:bodyPr>
          <a:lstStyle/>
          <a:p>
            <a:r>
              <a:rPr lang="uk-UA" dirty="0" smtClean="0"/>
              <a:t>Завдання 2. Розгляньте кореневу систему цих рослин. Чи можна вважати її довжину і площу поширення одним із пристосувань до умов середовища? Чому?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rodna-osvita.com.ua/uploads/5kl_korsh/1f4038403e343e373d30324142323e%205%201a3e404835323d4e3a-1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064896" cy="574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10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Уважно розгляньте запропоновані зображення, гербарії або живих представників рослин і скажіть, які пристосування вони мають для збереження свого життя від виїдання тваринами.</a:t>
            </a:r>
            <a:br>
              <a:rPr lang="uk-UA" dirty="0" smtClean="0"/>
            </a:br>
            <a:r>
              <a:rPr lang="uk-UA" dirty="0" smtClean="0"/>
              <a:t> Результати занесіть у табл. 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5085184"/>
          <a:ext cx="8575154" cy="1313101"/>
        </p:xfrm>
        <a:graphic>
          <a:graphicData uri="http://schemas.openxmlformats.org/drawingml/2006/table">
            <a:tbl>
              <a:tblPr/>
              <a:tblGrid>
                <a:gridCol w="2112120"/>
                <a:gridCol w="2149853"/>
                <a:gridCol w="2112120"/>
                <a:gridCol w="2201061"/>
              </a:tblGrid>
              <a:tr h="47186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Кропива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Чистотіл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Шипшина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Кактус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5226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chool.xvatit.com/images/0/0b/%D0%9C%D0%B0%D0%BB._226._%D0%9A%D0%BE%D0%BB%D1%8E%D1%87%D0%BA%D0%B8_-_%D1%86%D0%B5_%D0%B7%D0%B0%D1%85%D0%B8%D1%81%D1%82_%D0%B2%D1%96%D0%B4_%D0%B2%D0%B8%D1%97%D0%B4%D0%B0%D0%BD%D0%BD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3347864" cy="3322598"/>
          </a:xfrm>
          <a:prstGeom prst="rect">
            <a:avLst/>
          </a:prstGeom>
          <a:noFill/>
        </p:spPr>
      </p:pic>
      <p:pic>
        <p:nvPicPr>
          <p:cNvPr id="24580" name="Picture 4" descr="http://supersadovod.ru/wp-content/uploads/2012/08/Barb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4032448" cy="2597827"/>
          </a:xfrm>
          <a:prstGeom prst="rect">
            <a:avLst/>
          </a:prstGeom>
          <a:noFill/>
        </p:spPr>
      </p:pic>
      <p:pic>
        <p:nvPicPr>
          <p:cNvPr id="24582" name="Picture 6" descr="http://malahov-plus.com/uploads/posts/2010-04/1271469615_medherb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6576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405</TotalTime>
  <Words>449</Words>
  <Application>Microsoft Office PowerPoint</Application>
  <PresentationFormat>Экран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Пристосування організмів до періодичних змін умов середовища</vt:lpstr>
      <vt:lpstr>Мета уроку:</vt:lpstr>
      <vt:lpstr>Як ти думаєш?</vt:lpstr>
      <vt:lpstr> гра «Футбол».</vt:lpstr>
      <vt:lpstr>Завдання 1. Уважно розгляньте запропоновані зображення рослин і скажіть, які пристосування вони мають для життя в посушливих місцях. З чим це пов'язано? Результати спостережень занесіть у табл. 1. </vt:lpstr>
      <vt:lpstr>Завдання 2. Розгляньте кореневу систему цих рослин. Чи можна вважати її довжину і площу поширення одним із пристосувань до умов середовища? Чому? </vt:lpstr>
      <vt:lpstr>Слайд 7</vt:lpstr>
      <vt:lpstr>Уважно розгляньте запропоновані зображення, гербарії або живих представників рослин і скажіть, які пристосування вони мають для збереження свого життя від виїдання тваринами.  Результати занесіть у табл. 2. </vt:lpstr>
      <vt:lpstr>Слайд 9</vt:lpstr>
      <vt:lpstr>Жалка кропива      Чистотіл</vt:lpstr>
      <vt:lpstr>Пристосування до умов життя у тварин</vt:lpstr>
      <vt:lpstr>Поміркуй !</vt:lpstr>
      <vt:lpstr>Зміни, що повторюються в навколишньому середовищі з дня на день, з року в рік через певні проміжки часу (періоди), називають періодичними.</vt:lpstr>
      <vt:lpstr>Слайд 14</vt:lpstr>
      <vt:lpstr>Щодоби відбувається зміна дня і ночі.  Такі зміни називаються добовими. </vt:lpstr>
      <vt:lpstr>Твій погляд.</vt:lpstr>
      <vt:lpstr>«Чому в багатьох дерев і чагарників буває листопад?» </vt:lpstr>
      <vt:lpstr>Слайд 18</vt:lpstr>
      <vt:lpstr>Адаптація є способом відповіді живих організмів на вплив навколишнього середовища. </vt:lpstr>
      <vt:lpstr>Адаптації бувають морфологічними (від грец. morphe — форма), фізіологічними та поведінковими.</vt:lpstr>
      <vt:lpstr>     Пристосування рослин до періодичних змін умов середовища.</vt:lpstr>
      <vt:lpstr>Добові ритми — це пристосування рослин до зміни погодних умов довкілля впродовж доби: вологості, освітленості, температури.</vt:lpstr>
      <vt:lpstr>Для тварин також характерні сезонні пристосування до змін навколишнього середовища. Такими пристосуваннями найчастіше є поведінкові зміни: зимівля, сплячка, міграції (зміна місця проживання на значні відстані). </vt:lpstr>
      <vt:lpstr>Заєць</vt:lpstr>
      <vt:lpstr>Слайд 25</vt:lpstr>
      <vt:lpstr>Слайд 26</vt:lpstr>
      <vt:lpstr>Поведінка — це різні реакції живого організму.  Поведінкові реакції можуть бути дуже різними, проте всі вони пов’язані з пристосуванням організму до змін навколишнього середовища. </vt:lpstr>
      <vt:lpstr>Про що ти дізнався?</vt:lpstr>
      <vt:lpstr>Для презентації використані ресурси Інтернету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admin</cp:lastModifiedBy>
  <cp:revision>42</cp:revision>
  <dcterms:created xsi:type="dcterms:W3CDTF">2014-03-30T11:09:50Z</dcterms:created>
  <dcterms:modified xsi:type="dcterms:W3CDTF">2020-03-12T18:27:32Z</dcterms:modified>
</cp:coreProperties>
</file>