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FF"/>
    <a:srgbClr val="99FF66"/>
    <a:srgbClr val="253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B0D7C-86F8-4E09-8E06-66F81DCF07B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49F8-D90E-4453-B75E-211657873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61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757AF1-FBE5-4141-96D7-16272A76601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0ABF24-3EF3-4D4D-B5AE-AB842A4EE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501008"/>
            <a:ext cx="3309803" cy="21807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Різноманітний  і чудовий світ рослин:  мохи, водорості, плауни і насінні: сосни, туї, ялиці, ялини,  але володарі царства не вони…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Славик\Desktop\Новая папка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0851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46964" flipH="1">
            <a:off x="1115616" y="331495"/>
            <a:ext cx="2433299" cy="624786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П</a:t>
            </a:r>
          </a:p>
          <a:p>
            <a:pPr algn="ctr"/>
            <a:r>
              <a:rPr lang="ru-RU" sz="2400" b="1" cap="none" spc="6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О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К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Р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И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Т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О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Н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А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С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І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Н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Н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і</a:t>
            </a:r>
          </a:p>
          <a:p>
            <a:pPr algn="ctr"/>
            <a:endParaRPr lang="uk-UA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Ознаки покритонасінних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72816"/>
            <a:ext cx="8838182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dirty="0" smtClean="0"/>
              <a:t>2. Наявність зав'язі та плодів </a:t>
            </a:r>
            <a:r>
              <a:rPr lang="ru-RU" dirty="0" smtClean="0"/>
              <a:t>які </a:t>
            </a:r>
            <a:r>
              <a:rPr lang="ru-RU" dirty="0"/>
              <a:t>зберігають насінні зачатки </a:t>
            </a:r>
            <a:r>
              <a:rPr lang="ru-RU" dirty="0" smtClean="0"/>
              <a:t>та насіння</a:t>
            </a:r>
            <a:endParaRPr lang="en-US" sz="3600" dirty="0"/>
          </a:p>
          <a:p>
            <a:pPr marL="68580" indent="0" algn="ctr">
              <a:buNone/>
            </a:pP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33825"/>
            <a:ext cx="4032448" cy="293148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3233825"/>
            <a:ext cx="4301678" cy="293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44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Ознаки покритонасінних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1772816"/>
            <a:ext cx="54006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3600" dirty="0" smtClean="0"/>
              <a:t>3. Подвійне запліднення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52936"/>
            <a:ext cx="7704856" cy="3888432"/>
          </a:xfrm>
        </p:spPr>
      </p:pic>
    </p:spTree>
    <p:extLst>
      <p:ext uri="{BB962C8B-B14F-4D97-AF65-F5344CB8AC3E}">
        <p14:creationId xmlns:p14="http://schemas.microsoft.com/office/powerpoint/2010/main" xmlns="" val="29262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Ознаки покритонасінних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2132856"/>
            <a:ext cx="3528392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endParaRPr lang="uk-UA" sz="3600" dirty="0" smtClean="0"/>
          </a:p>
          <a:p>
            <a:pPr marL="68580" indent="0" algn="ctr">
              <a:buNone/>
            </a:pPr>
            <a:r>
              <a:rPr lang="uk-UA" sz="3600" dirty="0" smtClean="0"/>
              <a:t>4. Найскладніша будова вегетативних органів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4968552" cy="4718223"/>
          </a:xfrm>
        </p:spPr>
      </p:pic>
    </p:spTree>
    <p:extLst>
      <p:ext uri="{BB962C8B-B14F-4D97-AF65-F5344CB8AC3E}">
        <p14:creationId xmlns:p14="http://schemas.microsoft.com/office/powerpoint/2010/main" xmlns="" val="3838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240768" cy="74515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Однодольні та дводольні рослини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48272" y="1340768"/>
            <a:ext cx="6173214" cy="5517232"/>
          </a:xfr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/>
              <a:t>Ще на ранніх етапах розвитку покритонасінних відокремилися дві відмінні між собою гілки. Одна з них дала рослини, які об’єднали в клас Дводольні, інша — рослини класу Однодольні.</a:t>
            </a:r>
            <a:endParaRPr lang="ru-RU" dirty="0"/>
          </a:p>
          <a:p>
            <a:pPr marL="68580" indent="0">
              <a:buNone/>
            </a:pPr>
            <a:r>
              <a:rPr lang="uk-UA" dirty="0"/>
              <a:t>О</a:t>
            </a:r>
            <a:r>
              <a:rPr lang="uk-UA" dirty="0" smtClean="0"/>
              <a:t>сновною </a:t>
            </a:r>
            <a:r>
              <a:rPr lang="uk-UA" dirty="0"/>
              <a:t>ознакою, на якій ґрунтується такий </a:t>
            </a:r>
            <a:r>
              <a:rPr lang="uk-UA" dirty="0" smtClean="0"/>
              <a:t>поділ</a:t>
            </a:r>
            <a:r>
              <a:rPr lang="uk-UA" dirty="0"/>
              <a:t> </a:t>
            </a:r>
            <a:r>
              <a:rPr lang="uk-UA" dirty="0" smtClean="0"/>
              <a:t>є </a:t>
            </a:r>
            <a:r>
              <a:rPr lang="uk-UA" dirty="0"/>
              <a:t>к</a:t>
            </a:r>
            <a:r>
              <a:rPr lang="uk-UA" dirty="0" smtClean="0"/>
              <a:t>ількість </a:t>
            </a:r>
            <a:r>
              <a:rPr lang="uk-UA" dirty="0"/>
              <a:t>видозмінених зародкових листків — сім’ядоль</a:t>
            </a:r>
            <a:r>
              <a:rPr lang="uk-UA" dirty="0" smtClean="0"/>
              <a:t>.</a:t>
            </a:r>
            <a:endParaRPr lang="ru-RU" dirty="0"/>
          </a:p>
          <a:p>
            <a:pPr marL="68580" indent="0">
              <a:buNone/>
            </a:pPr>
            <a:r>
              <a:rPr lang="uk-UA" dirty="0"/>
              <a:t>Отже, за будовою насінини ми можемо визначити, до якого класу покритонасінних належить та чи інша квіткова рослина. Але, крім кількості сім’ядоль, представникам класу Дводольні та Однодольні притаманні й інші відмінності.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04664"/>
            <a:ext cx="1667470" cy="86214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124744"/>
            <a:ext cx="2448272" cy="17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54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100" b="1" dirty="0" smtClean="0">
                <a:latin typeface="Arial Black" panose="020B0A04020102020204" pitchFamily="34" charset="0"/>
              </a:rPr>
              <a:t>Характерні </a:t>
            </a:r>
            <a:r>
              <a:rPr lang="uk-UA" sz="3100" b="1" dirty="0">
                <a:latin typeface="Arial Black" panose="020B0A04020102020204" pitchFamily="34" charset="0"/>
              </a:rPr>
              <a:t>ознаки дводольних та однодольних рослин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06816768"/>
              </p:ext>
            </p:extLst>
          </p:nvPr>
        </p:nvGraphicFramePr>
        <p:xfrm>
          <a:off x="35497" y="1340769"/>
          <a:ext cx="9073008" cy="5347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9981"/>
                <a:gridCol w="2575381"/>
                <a:gridCol w="4057646"/>
              </a:tblGrid>
              <a:tr h="495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Ознаки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Дводольні рослини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Однодольні рослини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Кількість видів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Близько 190 тис.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Близько 63 тис.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0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Кількість сім’ядоль у зародку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Дві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Одна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Тип кореневої системи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Найчастіше стрижнева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Мичкувата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02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Стебло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Дерев’янисте (потовщується за рахунок розростання камбію) або трав’янисте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Трав’янисте, камбію немає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1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Листки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Переважно черешкові, прості або складні, цілісні або розсічені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Переважно сидячі, прості, цілісні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Жилкування листків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Сітчасте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Паралельне й дугове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0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частин квітки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Переважно кратна п’яти або чотирьом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Кратна трьом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717" marR="40717" marT="2149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4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96634" cy="16219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Характерні ознаки дводольних та однодольних рослин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8280920" cy="4392488"/>
          </a:xfrm>
        </p:spPr>
      </p:pic>
    </p:spTree>
    <p:extLst>
      <p:ext uri="{BB962C8B-B14F-4D97-AF65-F5344CB8AC3E}">
        <p14:creationId xmlns:p14="http://schemas.microsoft.com/office/powerpoint/2010/main" xmlns="" val="12895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28682" cy="2170664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Як 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ви гадаєте, до яких класів покритонасінних належать ці рослини?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636912"/>
            <a:ext cx="3168352" cy="3240359"/>
          </a:xfrm>
          <a:ln w="920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80928"/>
            <a:ext cx="3024336" cy="3096344"/>
          </a:xfrm>
        </p:spPr>
      </p:pic>
      <p:sp>
        <p:nvSpPr>
          <p:cNvPr id="7" name="Прямоугольник 6"/>
          <p:cNvSpPr/>
          <p:nvPr/>
        </p:nvSpPr>
        <p:spPr>
          <a:xfrm>
            <a:off x="1835696" y="6093296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/>
              <a:t>Подорожник</a:t>
            </a:r>
            <a:r>
              <a:rPr lang="ru-RU" i="1" dirty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6093296"/>
            <a:ext cx="1704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/>
              <a:t>Вороняче око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65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912" y="260648"/>
            <a:ext cx="5509208" cy="6597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/>
              <a:t>Подорожник — клас Однодольні, тому що має дугове жилкування листка та мичкувату кореневу систему; вороняче око — Дводольні, тому що має сітчасте жилкування листка.</a:t>
            </a: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uk-UA" dirty="0"/>
              <a:t>Але зародок подорожника має дві сім’ядолі, а воронячого ока — одну. Тому подорожник належить до дводольних, а вороняче око — до однодольних рослин.</a:t>
            </a:r>
            <a:endParaRPr lang="ru-RU" dirty="0"/>
          </a:p>
          <a:p>
            <a:pPr marL="68580" indent="0">
              <a:buNone/>
            </a:pPr>
            <a:r>
              <a:rPr lang="uk-UA" b="1" i="1" dirty="0"/>
              <a:t>Запам’ятайте:</a:t>
            </a:r>
            <a:r>
              <a:rPr lang="uk-UA" dirty="0"/>
              <a:t> найголовнішою ознакою, за допомогою якої можна точно встановити приналежність тієї чи іншої квіткової рослини до певного класу, є кількість сім’ядоль у зародку.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32656"/>
            <a:ext cx="28803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8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6864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Особливості будови та розвитку покритонасінних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2227856"/>
              </p:ext>
            </p:extLst>
          </p:nvPr>
        </p:nvGraphicFramePr>
        <p:xfrm>
          <a:off x="107504" y="1196752"/>
          <a:ext cx="8928992" cy="5540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029"/>
                <a:gridCol w="4464963"/>
              </a:tblGrid>
              <a:tr h="210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Нові риси організації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Біологічне значення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710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Виникнення нових  органів: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квітка: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оцвітина (чашечка, віночок);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головні частини (маточка, тичинка);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плід.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Здатність до подвійного запліднення, утворення насіння і плодів.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Захист насіння, поширення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1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Подвійне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запліднення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Забезпечує накопичення великої кількості поживних речовин у клітинах ендосперму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4138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Удосконалення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тканини: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а)провідних;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покривних;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механічних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Швидке пересування поживних речовин, захист від механічних ушкоджень, опора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4062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Скорочення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часу від запилення до запліднення, короткочасне дозрівання насіння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Широке розповсюдження, пристосування до різноманітних умов існування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069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Велика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різноманітність вегетативних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органів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 людиною, різні способи розмноження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10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  Вегетативне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насіннєве розмноження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Збільшення кількості покритонасінних, практичне використання людиною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030" marR="4903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35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5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uk-UA" dirty="0" smtClean="0"/>
              <a:t>            </a:t>
            </a:r>
            <a:r>
              <a:rPr lang="uk-UA" sz="2800" b="1" dirty="0" smtClean="0"/>
              <a:t>Вибрати </a:t>
            </a:r>
            <a:r>
              <a:rPr lang="uk-UA" sz="2800" b="1" dirty="0"/>
              <a:t>одну або декілька правильних відповідей.</a:t>
            </a:r>
            <a:endParaRPr lang="ru-RU" sz="2800" b="1" dirty="0"/>
          </a:p>
          <a:p>
            <a:pPr marL="68580" indent="0">
              <a:buNone/>
            </a:pPr>
            <a:r>
              <a:rPr lang="uk-UA" b="1" i="1" dirty="0" smtClean="0"/>
              <a:t>1.Укажіть </a:t>
            </a:r>
            <a:r>
              <a:rPr lang="uk-UA" b="1" i="1" dirty="0"/>
              <a:t>ознаки класу Дводольні:</a:t>
            </a:r>
            <a:endParaRPr lang="ru-RU" b="1" i="1" dirty="0"/>
          </a:p>
          <a:p>
            <a:pPr marL="68580" indent="0">
              <a:buNone/>
            </a:pPr>
            <a:r>
              <a:rPr lang="uk-UA" b="1" dirty="0" smtClean="0"/>
              <a:t>А</a:t>
            </a:r>
            <a:r>
              <a:rPr lang="uk-UA" dirty="0" smtClean="0"/>
              <a:t>  листки </a:t>
            </a:r>
            <a:r>
              <a:rPr lang="uk-UA" dirty="0"/>
              <a:t>із сітчастим жилкуванням</a:t>
            </a:r>
            <a:endParaRPr lang="ru-RU" dirty="0"/>
          </a:p>
          <a:p>
            <a:pPr marL="68580" indent="0">
              <a:buNone/>
            </a:pPr>
            <a:r>
              <a:rPr lang="uk-UA" b="1" dirty="0" smtClean="0"/>
              <a:t>Б</a:t>
            </a:r>
            <a:r>
              <a:rPr lang="uk-UA" dirty="0"/>
              <a:t> </a:t>
            </a:r>
            <a:r>
              <a:rPr lang="uk-UA" dirty="0" smtClean="0"/>
              <a:t> стрижнева </a:t>
            </a:r>
            <a:r>
              <a:rPr lang="uk-UA" dirty="0"/>
              <a:t>коренева </a:t>
            </a:r>
            <a:r>
              <a:rPr lang="uk-UA" dirty="0" smtClean="0"/>
              <a:t>система</a:t>
            </a:r>
            <a:endParaRPr lang="ru-RU" dirty="0" smtClean="0"/>
          </a:p>
          <a:p>
            <a:pPr marL="68580" indent="0">
              <a:buNone/>
            </a:pPr>
            <a:r>
              <a:rPr lang="uk-UA" b="1" dirty="0" smtClean="0"/>
              <a:t>В</a:t>
            </a:r>
            <a:r>
              <a:rPr lang="uk-UA" dirty="0"/>
              <a:t> </a:t>
            </a:r>
            <a:r>
              <a:rPr lang="uk-UA" dirty="0" smtClean="0"/>
              <a:t> мичкувата коренева система</a:t>
            </a:r>
            <a:endParaRPr lang="ru-RU" dirty="0" smtClean="0"/>
          </a:p>
          <a:p>
            <a:pPr marL="68580" indent="0">
              <a:buNone/>
            </a:pPr>
            <a:r>
              <a:rPr lang="uk-UA" b="1" dirty="0" smtClean="0"/>
              <a:t>Г</a:t>
            </a:r>
            <a:r>
              <a:rPr lang="uk-UA" dirty="0"/>
              <a:t> </a:t>
            </a:r>
            <a:r>
              <a:rPr lang="uk-UA" dirty="0" smtClean="0"/>
              <a:t> листки </a:t>
            </a:r>
            <a:r>
              <a:rPr lang="uk-UA" dirty="0"/>
              <a:t>з дуговим жилкуванням</a:t>
            </a:r>
            <a:endParaRPr lang="ru-RU" dirty="0"/>
          </a:p>
          <a:p>
            <a:pPr marL="68580" indent="0">
              <a:buNone/>
            </a:pPr>
            <a:r>
              <a:rPr lang="uk-UA" dirty="0" smtClean="0"/>
              <a:t> </a:t>
            </a:r>
            <a:r>
              <a:rPr lang="uk-UA" b="1" i="1" dirty="0" smtClean="0"/>
              <a:t>2.Систематична </a:t>
            </a:r>
            <a:r>
              <a:rPr lang="uk-UA" b="1" i="1" dirty="0"/>
              <a:t>категорія, у яку об’єднують види,— це:</a:t>
            </a:r>
            <a:endParaRPr lang="ru-RU" b="1" i="1" dirty="0"/>
          </a:p>
          <a:p>
            <a:pPr marL="68580" indent="0">
              <a:buNone/>
            </a:pPr>
            <a:r>
              <a:rPr lang="uk-UA" b="1" dirty="0"/>
              <a:t>А</a:t>
            </a:r>
            <a:r>
              <a:rPr lang="uk-UA" dirty="0"/>
              <a:t> відділ</a:t>
            </a:r>
            <a:r>
              <a:rPr lang="uk-UA" b="1" dirty="0"/>
              <a:t>	В</a:t>
            </a:r>
            <a:r>
              <a:rPr lang="uk-UA" dirty="0"/>
              <a:t> вид</a:t>
            </a:r>
            <a:endParaRPr lang="ru-RU" dirty="0"/>
          </a:p>
          <a:p>
            <a:pPr marL="68580" indent="0">
              <a:buNone/>
            </a:pPr>
            <a:r>
              <a:rPr lang="uk-UA" b="1" dirty="0"/>
              <a:t>Б</a:t>
            </a:r>
            <a:r>
              <a:rPr lang="uk-UA" dirty="0"/>
              <a:t> рід</a:t>
            </a:r>
            <a:r>
              <a:rPr lang="uk-UA" b="1" dirty="0"/>
              <a:t>	</a:t>
            </a:r>
            <a:r>
              <a:rPr lang="uk-UA" b="1" dirty="0" smtClean="0"/>
              <a:t>               Г</a:t>
            </a:r>
            <a:r>
              <a:rPr lang="uk-UA" dirty="0" smtClean="0"/>
              <a:t> </a:t>
            </a:r>
            <a:r>
              <a:rPr lang="uk-UA" dirty="0"/>
              <a:t>клас</a:t>
            </a:r>
            <a:endParaRPr lang="ru-RU" dirty="0"/>
          </a:p>
          <a:p>
            <a:pPr marL="68580" indent="0">
              <a:buNone/>
            </a:pPr>
            <a:r>
              <a:rPr lang="uk-UA" b="1" i="1" dirty="0" smtClean="0"/>
              <a:t>3.Укажіть </a:t>
            </a:r>
            <a:r>
              <a:rPr lang="uk-UA" b="1" i="1" dirty="0"/>
              <a:t>ознаки, які властиві тільки покритонасінним:</a:t>
            </a:r>
            <a:endParaRPr lang="ru-RU" b="1" i="1" dirty="0"/>
          </a:p>
          <a:p>
            <a:pPr marL="68580" indent="0">
              <a:buNone/>
            </a:pPr>
            <a:r>
              <a:rPr lang="uk-UA" b="1" dirty="0"/>
              <a:t>А</a:t>
            </a:r>
            <a:r>
              <a:rPr lang="uk-UA" dirty="0"/>
              <a:t> насінина</a:t>
            </a:r>
            <a:r>
              <a:rPr lang="uk-UA" b="1" dirty="0"/>
              <a:t>	В</a:t>
            </a:r>
            <a:r>
              <a:rPr lang="uk-UA" dirty="0"/>
              <a:t> корінь</a:t>
            </a:r>
            <a:endParaRPr lang="ru-RU" dirty="0"/>
          </a:p>
          <a:p>
            <a:pPr marL="68580" indent="0">
              <a:buNone/>
            </a:pPr>
            <a:r>
              <a:rPr lang="uk-UA" b="1" dirty="0"/>
              <a:t>Б</a:t>
            </a:r>
            <a:r>
              <a:rPr lang="uk-UA" dirty="0"/>
              <a:t> квітка</a:t>
            </a:r>
            <a:r>
              <a:rPr lang="uk-UA" b="1" dirty="0"/>
              <a:t>	Г</a:t>
            </a:r>
            <a:r>
              <a:rPr lang="uk-UA" dirty="0"/>
              <a:t> плід</a:t>
            </a:r>
            <a:endParaRPr lang="ru-RU" dirty="0"/>
          </a:p>
          <a:p>
            <a:pPr marL="68580" indent="0">
              <a:buNone/>
            </a:pPr>
            <a:r>
              <a:rPr lang="uk-UA" b="1" i="1" dirty="0" smtClean="0"/>
              <a:t>4.Найвищою </a:t>
            </a:r>
            <a:r>
              <a:rPr lang="uk-UA" b="1" i="1" dirty="0"/>
              <a:t>систематичною одиницею серед названих є:</a:t>
            </a:r>
            <a:endParaRPr lang="ru-RU" b="1" i="1" dirty="0"/>
          </a:p>
          <a:p>
            <a:pPr marL="68580" indent="0">
              <a:buNone/>
            </a:pPr>
            <a:r>
              <a:rPr lang="uk-UA" b="1" dirty="0"/>
              <a:t>А</a:t>
            </a:r>
            <a:r>
              <a:rPr lang="uk-UA" dirty="0"/>
              <a:t> відділ</a:t>
            </a:r>
            <a:r>
              <a:rPr lang="uk-UA" b="1" dirty="0"/>
              <a:t>	</a:t>
            </a:r>
            <a:r>
              <a:rPr lang="uk-UA" b="1" dirty="0" smtClean="0"/>
              <a:t> В</a:t>
            </a:r>
            <a:r>
              <a:rPr lang="uk-UA" dirty="0" smtClean="0"/>
              <a:t> </a:t>
            </a:r>
            <a:r>
              <a:rPr lang="uk-UA" dirty="0"/>
              <a:t>вид</a:t>
            </a:r>
            <a:endParaRPr lang="ru-RU" dirty="0"/>
          </a:p>
          <a:p>
            <a:pPr marL="68580" indent="0">
              <a:buNone/>
            </a:pPr>
            <a:r>
              <a:rPr lang="uk-UA" b="1" dirty="0"/>
              <a:t>Б</a:t>
            </a:r>
            <a:r>
              <a:rPr lang="uk-UA" dirty="0"/>
              <a:t> клас	</a:t>
            </a:r>
            <a:r>
              <a:rPr lang="uk-UA" dirty="0" smtClean="0"/>
              <a:t>               </a:t>
            </a:r>
            <a:r>
              <a:rPr lang="uk-UA" b="1" dirty="0" smtClean="0"/>
              <a:t>Г</a:t>
            </a:r>
            <a:r>
              <a:rPr lang="uk-UA" dirty="0" smtClean="0"/>
              <a:t> </a:t>
            </a:r>
            <a:r>
              <a:rPr lang="uk-UA" dirty="0"/>
              <a:t>рід</a:t>
            </a:r>
            <a:endParaRPr lang="ru-RU" dirty="0"/>
          </a:p>
          <a:p>
            <a:pPr marL="68580" indent="0">
              <a:buNone/>
            </a:pPr>
            <a:r>
              <a:rPr lang="uk-UA" dirty="0" smtClean="0"/>
              <a:t>5.Укажіть </a:t>
            </a:r>
            <a:r>
              <a:rPr lang="uk-UA" dirty="0"/>
              <a:t>ознаки класу Однодольні:</a:t>
            </a:r>
            <a:endParaRPr lang="ru-RU" dirty="0"/>
          </a:p>
          <a:p>
            <a:pPr marL="68580" indent="0">
              <a:buNone/>
            </a:pPr>
            <a:r>
              <a:rPr lang="uk-UA" b="1" dirty="0" smtClean="0"/>
              <a:t>А </a:t>
            </a:r>
            <a:r>
              <a:rPr lang="uk-UA" dirty="0" smtClean="0"/>
              <a:t>головний </a:t>
            </a:r>
            <a:r>
              <a:rPr lang="uk-UA" dirty="0"/>
              <a:t>корінь добре виражений</a:t>
            </a:r>
            <a:endParaRPr lang="ru-RU" dirty="0"/>
          </a:p>
          <a:p>
            <a:pPr marL="68580" indent="0">
              <a:buNone/>
            </a:pPr>
            <a:r>
              <a:rPr lang="uk-UA" b="1" dirty="0" smtClean="0"/>
              <a:t>Б </a:t>
            </a:r>
            <a:r>
              <a:rPr lang="uk-UA" dirty="0" smtClean="0"/>
              <a:t>листки </a:t>
            </a:r>
            <a:r>
              <a:rPr lang="uk-UA" dirty="0"/>
              <a:t>переважно сидячі, прості, цілісні</a:t>
            </a:r>
            <a:endParaRPr lang="ru-RU" dirty="0"/>
          </a:p>
          <a:p>
            <a:pPr marL="68580" indent="0">
              <a:buNone/>
            </a:pPr>
            <a:r>
              <a:rPr lang="uk-UA" b="1" dirty="0" smtClean="0"/>
              <a:t>В</a:t>
            </a:r>
            <a:r>
              <a:rPr lang="uk-UA" dirty="0"/>
              <a:t> </a:t>
            </a:r>
            <a:r>
              <a:rPr lang="uk-UA" dirty="0" smtClean="0"/>
              <a:t>трав’янисті</a:t>
            </a:r>
            <a:r>
              <a:rPr lang="uk-UA" dirty="0"/>
              <a:t>, рідше дерев’янисті рослини</a:t>
            </a:r>
            <a:endParaRPr lang="ru-RU" dirty="0"/>
          </a:p>
          <a:p>
            <a:pPr marL="68580" indent="0">
              <a:buNone/>
            </a:pPr>
            <a:r>
              <a:rPr lang="uk-UA" b="1" dirty="0" smtClean="0"/>
              <a:t>Г</a:t>
            </a:r>
            <a:r>
              <a:rPr lang="uk-UA" dirty="0"/>
              <a:t> </a:t>
            </a:r>
            <a:r>
              <a:rPr lang="uk-UA" dirty="0" smtClean="0"/>
              <a:t>зародок </a:t>
            </a:r>
            <a:r>
              <a:rPr lang="uk-UA" dirty="0"/>
              <a:t>з однією сім’ядолею</a:t>
            </a:r>
            <a:endParaRPr lang="ru-RU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формувати уявлення про покритонасінні як найвищий етап у розвитку рослинного світу, розкрити особливості будови та життєіяльності покритонасінних рослин, ознайомити з особливостями їх класифікації; розвивати вміння і навички роботи в групах; виховувати оброзичливість, культуру спілкування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043490" y="908720"/>
            <a:ext cx="5976782" cy="5256584"/>
          </a:xfrm>
        </p:spPr>
        <p:txBody>
          <a:bodyPr>
            <a:normAutofit/>
          </a:bodyPr>
          <a:lstStyle/>
          <a:p>
            <a:r>
              <a:rPr lang="uk-UA" sz="67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Мета уроку:</a:t>
            </a:r>
            <a:r>
              <a:rPr lang="uk-UA" sz="6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с</a:t>
            </a:r>
            <a:r>
              <a:rPr lang="uk-UA" sz="2400" dirty="0" smtClean="0">
                <a:solidFill>
                  <a:schemeClr val="tx1"/>
                </a:solidFill>
              </a:rPr>
              <a:t>формувати уявлення про покритонасінні як найвищий етап у розвитку рослинного світу, розкрити особливості будови та життєдіяльності  покритонасінних рослин, ознайомити з особливостями їх класифікації; розвивати вміння і навички роботи в групах; виховувати доброзичливість, культуру спілкування</a:t>
            </a:r>
            <a:br>
              <a:rPr lang="uk-UA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9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00690" cy="883164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uk-UA" dirty="0" smtClean="0">
                <a:solidFill>
                  <a:srgbClr val="FF66FF"/>
                </a:solidFill>
              </a:rPr>
              <a:t>Дякую Всім за увагу!!!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3994728" cy="468052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softEdge rad="31750"/>
          </a:effectLst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Квіти, квіти…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Чарівні </a:t>
            </a:r>
            <a:r>
              <a:rPr lang="ru-RU" b="1" dirty="0"/>
              <a:t>квіти,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Кольорові</a:t>
            </a:r>
            <a:r>
              <a:rPr lang="ru-RU" b="1" dirty="0"/>
              <a:t>, великі й малі…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Ви </a:t>
            </a:r>
            <a:r>
              <a:rPr lang="ru-RU" b="1" dirty="0"/>
              <a:t>умієте душу зігріти,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Бо </a:t>
            </a:r>
            <a:r>
              <a:rPr lang="ru-RU" b="1" dirty="0"/>
              <a:t>й самі ви — душа землі. </a:t>
            </a:r>
            <a:endParaRPr lang="ru-RU" b="1" dirty="0" smtClean="0"/>
          </a:p>
          <a:p>
            <a:pPr marL="68580" indent="0" algn="r">
              <a:buNone/>
            </a:pPr>
            <a:r>
              <a:rPr lang="ru-RU" b="1" dirty="0" smtClean="0"/>
              <a:t>Надія Красоткіна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425" y="1340768"/>
            <a:ext cx="4351039" cy="5184577"/>
          </a:xfrm>
        </p:spPr>
      </p:pic>
    </p:spTree>
    <p:extLst>
      <p:ext uri="{BB962C8B-B14F-4D97-AF65-F5344CB8AC3E}">
        <p14:creationId xmlns:p14="http://schemas.microsoft.com/office/powerpoint/2010/main" xmlns="" val="180509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Закінчіть схему «Життєвий цикл голонасінних»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250694"/>
            <a:ext cx="2160240" cy="4582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Спорофіт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860441"/>
            <a:ext cx="1656184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Зигота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6689" y="2872453"/>
            <a:ext cx="1609328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Жіноча шишка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5231" y="2826408"/>
            <a:ext cx="1393304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5" name="Прямая со стрелкой 14"/>
          <p:cNvCxnSpPr>
            <a:stCxn id="10" idx="1"/>
            <a:endCxn id="11" idx="3"/>
          </p:cNvCxnSpPr>
          <p:nvPr/>
        </p:nvCxnSpPr>
        <p:spPr>
          <a:xfrm flipH="1">
            <a:off x="2483768" y="2479807"/>
            <a:ext cx="1152128" cy="609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12" idx="0"/>
          </p:cNvCxnSpPr>
          <p:nvPr/>
        </p:nvCxnSpPr>
        <p:spPr>
          <a:xfrm flipH="1">
            <a:off x="4681353" y="2708920"/>
            <a:ext cx="34663" cy="163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13" idx="0"/>
          </p:cNvCxnSpPr>
          <p:nvPr/>
        </p:nvCxnSpPr>
        <p:spPr>
          <a:xfrm>
            <a:off x="5796136" y="2479807"/>
            <a:ext cx="1825747" cy="34660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74440" y="3619872"/>
            <a:ext cx="1609328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3611173"/>
            <a:ext cx="1728192" cy="4658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7" y="3611173"/>
            <a:ext cx="1704961" cy="4658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Насінний зачаток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5231" y="3619872"/>
            <a:ext cx="1393303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1" idx="0"/>
            <a:endCxn id="21" idx="0"/>
          </p:cNvCxnSpPr>
          <p:nvPr/>
        </p:nvCxnSpPr>
        <p:spPr>
          <a:xfrm>
            <a:off x="1679104" y="3619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2"/>
            <a:endCxn id="23" idx="0"/>
          </p:cNvCxnSpPr>
          <p:nvPr/>
        </p:nvCxnSpPr>
        <p:spPr>
          <a:xfrm>
            <a:off x="4681353" y="3329653"/>
            <a:ext cx="1175175" cy="28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1" idx="0"/>
            <a:endCxn id="11" idx="2"/>
          </p:cNvCxnSpPr>
          <p:nvPr/>
        </p:nvCxnSpPr>
        <p:spPr>
          <a:xfrm flipH="1" flipV="1">
            <a:off x="1655676" y="3317641"/>
            <a:ext cx="23428" cy="3022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2"/>
            <a:endCxn id="24" idx="0"/>
          </p:cNvCxnSpPr>
          <p:nvPr/>
        </p:nvCxnSpPr>
        <p:spPr>
          <a:xfrm>
            <a:off x="7621883" y="3283608"/>
            <a:ext cx="0" cy="336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43808" y="4403193"/>
            <a:ext cx="1728192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Жіночий гаметофіт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4047" y="4403193"/>
            <a:ext cx="1704962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25231" y="4403193"/>
            <a:ext cx="1393304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74440" y="5373216"/>
            <a:ext cx="1609328" cy="5040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Чоловічий гаметофіт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Прямая со стрелкой 39"/>
          <p:cNvCxnSpPr>
            <a:stCxn id="38" idx="0"/>
            <a:endCxn id="21" idx="2"/>
          </p:cNvCxnSpPr>
          <p:nvPr/>
        </p:nvCxnSpPr>
        <p:spPr>
          <a:xfrm flipV="1">
            <a:off x="1679104" y="4077072"/>
            <a:ext cx="0" cy="1296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0"/>
            <a:endCxn id="22" idx="2"/>
          </p:cNvCxnSpPr>
          <p:nvPr/>
        </p:nvCxnSpPr>
        <p:spPr>
          <a:xfrm flipV="1">
            <a:off x="3707904" y="4077072"/>
            <a:ext cx="0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3"/>
            <a:endCxn id="22" idx="1"/>
          </p:cNvCxnSpPr>
          <p:nvPr/>
        </p:nvCxnSpPr>
        <p:spPr>
          <a:xfrm flipV="1">
            <a:off x="2483768" y="3844123"/>
            <a:ext cx="360040" cy="43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2" idx="0"/>
          </p:cNvCxnSpPr>
          <p:nvPr/>
        </p:nvCxnSpPr>
        <p:spPr>
          <a:xfrm flipH="1" flipV="1">
            <a:off x="1979712" y="3329653"/>
            <a:ext cx="1728192" cy="28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3" idx="2"/>
            <a:endCxn id="36" idx="0"/>
          </p:cNvCxnSpPr>
          <p:nvPr/>
        </p:nvCxnSpPr>
        <p:spPr>
          <a:xfrm>
            <a:off x="5856528" y="4077072"/>
            <a:ext cx="0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4" idx="2"/>
            <a:endCxn id="37" idx="0"/>
          </p:cNvCxnSpPr>
          <p:nvPr/>
        </p:nvCxnSpPr>
        <p:spPr>
          <a:xfrm>
            <a:off x="7621883" y="4077072"/>
            <a:ext cx="0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7" idx="2"/>
          </p:cNvCxnSpPr>
          <p:nvPr/>
        </p:nvCxnSpPr>
        <p:spPr>
          <a:xfrm>
            <a:off x="7621883" y="4946532"/>
            <a:ext cx="0" cy="678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483769" y="5625244"/>
            <a:ext cx="513811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79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Відповідь: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250694"/>
            <a:ext cx="2160240" cy="4582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Спорофіт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860441"/>
            <a:ext cx="1656184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Зигота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6689" y="2872453"/>
            <a:ext cx="1609328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Жіноча шишка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826408"/>
            <a:ext cx="216024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Чоловіча шишка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0" idx="1"/>
            <a:endCxn id="11" idx="3"/>
          </p:cNvCxnSpPr>
          <p:nvPr/>
        </p:nvCxnSpPr>
        <p:spPr>
          <a:xfrm flipH="1">
            <a:off x="2483768" y="2479807"/>
            <a:ext cx="1152128" cy="609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12" idx="0"/>
          </p:cNvCxnSpPr>
          <p:nvPr/>
        </p:nvCxnSpPr>
        <p:spPr>
          <a:xfrm flipH="1">
            <a:off x="4681353" y="2708920"/>
            <a:ext cx="34663" cy="163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13" idx="0"/>
          </p:cNvCxnSpPr>
          <p:nvPr/>
        </p:nvCxnSpPr>
        <p:spPr>
          <a:xfrm>
            <a:off x="5796136" y="2479807"/>
            <a:ext cx="1728192" cy="34660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3619872"/>
            <a:ext cx="1872208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</a:t>
            </a:r>
            <a:r>
              <a:rPr lang="uk-UA" dirty="0" smtClean="0">
                <a:solidFill>
                  <a:schemeClr val="tx1"/>
                </a:solidFill>
              </a:rPr>
              <a:t>перматозоїд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3611173"/>
            <a:ext cx="1800200" cy="4658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Яйцеклітина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7" y="3611173"/>
            <a:ext cx="1704961" cy="4658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Насінний зачаток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5231" y="3619872"/>
            <a:ext cx="1679217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Пилковий мішок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21" idx="0"/>
            <a:endCxn id="21" idx="0"/>
          </p:cNvCxnSpPr>
          <p:nvPr/>
        </p:nvCxnSpPr>
        <p:spPr>
          <a:xfrm>
            <a:off x="1547664" y="3619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2"/>
            <a:endCxn id="23" idx="0"/>
          </p:cNvCxnSpPr>
          <p:nvPr/>
        </p:nvCxnSpPr>
        <p:spPr>
          <a:xfrm>
            <a:off x="4681353" y="3329653"/>
            <a:ext cx="1175175" cy="28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1" idx="0"/>
            <a:endCxn id="11" idx="2"/>
          </p:cNvCxnSpPr>
          <p:nvPr/>
        </p:nvCxnSpPr>
        <p:spPr>
          <a:xfrm flipV="1">
            <a:off x="1547664" y="3317641"/>
            <a:ext cx="108012" cy="3022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2"/>
            <a:endCxn id="24" idx="0"/>
          </p:cNvCxnSpPr>
          <p:nvPr/>
        </p:nvCxnSpPr>
        <p:spPr>
          <a:xfrm>
            <a:off x="7524328" y="3283608"/>
            <a:ext cx="240512" cy="336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43808" y="4403193"/>
            <a:ext cx="1728192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Жіночий гаметофіт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4047" y="4403193"/>
            <a:ext cx="1704962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Архегоній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25231" y="4403193"/>
            <a:ext cx="1393304" cy="5433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Пилкове зерно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4440" y="5373216"/>
            <a:ext cx="1609328" cy="5040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Чоловічий гаметофіт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Прямая со стрелкой 39"/>
          <p:cNvCxnSpPr>
            <a:stCxn id="38" idx="0"/>
            <a:endCxn id="21" idx="2"/>
          </p:cNvCxnSpPr>
          <p:nvPr/>
        </p:nvCxnSpPr>
        <p:spPr>
          <a:xfrm flipH="1" flipV="1">
            <a:off x="1547664" y="4077072"/>
            <a:ext cx="131440" cy="1296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0"/>
            <a:endCxn id="22" idx="2"/>
          </p:cNvCxnSpPr>
          <p:nvPr/>
        </p:nvCxnSpPr>
        <p:spPr>
          <a:xfrm flipV="1">
            <a:off x="3707904" y="4077072"/>
            <a:ext cx="252028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3"/>
            <a:endCxn id="22" idx="1"/>
          </p:cNvCxnSpPr>
          <p:nvPr/>
        </p:nvCxnSpPr>
        <p:spPr>
          <a:xfrm flipV="1">
            <a:off x="2483768" y="3844123"/>
            <a:ext cx="576064" cy="43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2" idx="0"/>
          </p:cNvCxnSpPr>
          <p:nvPr/>
        </p:nvCxnSpPr>
        <p:spPr>
          <a:xfrm flipH="1" flipV="1">
            <a:off x="1979712" y="3329653"/>
            <a:ext cx="1980220" cy="28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3" idx="2"/>
            <a:endCxn id="36" idx="0"/>
          </p:cNvCxnSpPr>
          <p:nvPr/>
        </p:nvCxnSpPr>
        <p:spPr>
          <a:xfrm>
            <a:off x="5856528" y="4077072"/>
            <a:ext cx="0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4" idx="2"/>
            <a:endCxn id="37" idx="0"/>
          </p:cNvCxnSpPr>
          <p:nvPr/>
        </p:nvCxnSpPr>
        <p:spPr>
          <a:xfrm flipH="1">
            <a:off x="7621883" y="4077072"/>
            <a:ext cx="142957" cy="326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7" idx="2"/>
          </p:cNvCxnSpPr>
          <p:nvPr/>
        </p:nvCxnSpPr>
        <p:spPr>
          <a:xfrm>
            <a:off x="7621883" y="4946532"/>
            <a:ext cx="0" cy="678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483769" y="5625244"/>
            <a:ext cx="513811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4968552" cy="936104"/>
          </a:xfr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«ТАК – Н</a:t>
            </a:r>
            <a:r>
              <a:rPr lang="uk-UA" dirty="0" smtClean="0"/>
              <a:t>і»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544" y="1700808"/>
            <a:ext cx="8208912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1. Життєві форми голонасінних – дерева, кущі, трави.</a:t>
            </a:r>
          </a:p>
          <a:p>
            <a:r>
              <a:rPr lang="uk-UA" sz="2000" dirty="0" smtClean="0"/>
              <a:t>2.Молоді жіночі шишки сосни жовті, а чоловічі – бурі.</a:t>
            </a:r>
          </a:p>
          <a:p>
            <a:r>
              <a:rPr lang="uk-UA" sz="2000" dirty="0" smtClean="0"/>
              <a:t>3.Запилення голонасінних здійснює вітер.</a:t>
            </a:r>
          </a:p>
          <a:p>
            <a:r>
              <a:rPr lang="uk-UA" sz="2000" dirty="0" smtClean="0"/>
              <a:t>4. Сосна та ялина належать о голонасінних рослин.</a:t>
            </a:r>
          </a:p>
          <a:p>
            <a:r>
              <a:rPr lang="uk-UA" sz="2000" dirty="0" smtClean="0"/>
              <a:t>5. В Україні найбільш поширені </a:t>
            </a:r>
            <a:r>
              <a:rPr lang="uk-UA" sz="2000" dirty="0" err="1" smtClean="0"/>
              <a:t>гінкгові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6. Насіння в голонасінних лежить на лусках шишок голо, незахищено.</a:t>
            </a:r>
          </a:p>
          <a:p>
            <a:r>
              <a:rPr lang="uk-UA" sz="2000" dirty="0" smtClean="0"/>
              <a:t>7.Сере голонасінних є квіткові рослини.</a:t>
            </a:r>
          </a:p>
          <a:p>
            <a:r>
              <a:rPr lang="uk-UA" sz="2000" dirty="0" smtClean="0"/>
              <a:t>8. Шишки хвойних бувають чоловічими і жіночими.</a:t>
            </a:r>
          </a:p>
          <a:p>
            <a:r>
              <a:rPr lang="uk-UA" sz="2000" dirty="0" smtClean="0"/>
              <a:t>9.Живиця – це смола хвойних рослин.</a:t>
            </a:r>
          </a:p>
          <a:p>
            <a:r>
              <a:rPr lang="uk-UA" sz="2000" dirty="0" smtClean="0"/>
              <a:t>10. У хвойних немає листків, а є маленькі гілочки – хвоя.</a:t>
            </a:r>
          </a:p>
          <a:p>
            <a:r>
              <a:rPr lang="uk-UA" sz="2000" dirty="0" smtClean="0"/>
              <a:t>11. Деякі  голонасінні не утворюють насіння.</a:t>
            </a:r>
          </a:p>
          <a:p>
            <a:r>
              <a:rPr lang="uk-UA" sz="2000" dirty="0" smtClean="0"/>
              <a:t>12. Голонасінні мають потужну стрижневу кореневу систему.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332656"/>
            <a:ext cx="3225957" cy="1368152"/>
          </a:xfrm>
        </p:spPr>
      </p:pic>
    </p:spTree>
    <p:extLst>
      <p:ext uri="{BB962C8B-B14F-4D97-AF65-F5344CB8AC3E}">
        <p14:creationId xmlns:p14="http://schemas.microsoft.com/office/powerpoint/2010/main" xmlns="" val="20986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528392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Відповіді: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9521888"/>
              </p:ext>
            </p:extLst>
          </p:nvPr>
        </p:nvGraphicFramePr>
        <p:xfrm>
          <a:off x="467544" y="3284984"/>
          <a:ext cx="7561464" cy="17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  <a:gridCol w="630122"/>
              </a:tblGrid>
              <a:tr h="864419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419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88640"/>
            <a:ext cx="5184576" cy="29523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2487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Обговорення епіграфа уроку</a:t>
            </a:r>
            <a:b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7442">
            <a:off x="611560" y="2564904"/>
            <a:ext cx="3475087" cy="3071986"/>
          </a:xfr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276872"/>
            <a:ext cx="4032448" cy="1979665"/>
          </a:xfrm>
        </p:spPr>
        <p:txBody>
          <a:bodyPr>
            <a:noAutofit/>
          </a:bodyPr>
          <a:lstStyle/>
          <a:p>
            <a:r>
              <a:rPr lang="uk-UA" sz="3600" dirty="0" smtClean="0"/>
              <a:t>Яка група рослин і чому стала панівною на нашій планеті?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832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144016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1772816"/>
            <a:ext cx="8928992" cy="5085184"/>
          </a:xfrm>
          <a:ln w="31750" cmpd="dbl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>
              <a:buNone/>
            </a:pPr>
            <a:r>
              <a:rPr lang="uk-UA" dirty="0" smtClean="0"/>
              <a:t>Покритонасінні – найбільший і найдосконаліший відділ наземних рослин. Нині на земній кулі існує їх близько 250 тисяч видів, із яких 5 тисяч зростають в Україні. Для порівняння: голонасінних є лише 800 сучасних видів, а в Україні 20.</a:t>
            </a:r>
          </a:p>
          <a:p>
            <a:pPr marL="68580" indent="0">
              <a:buNone/>
            </a:pPr>
            <a:r>
              <a:rPr lang="uk-UA" dirty="0" smtClean="0"/>
              <a:t>Зростають в усіх кліматичних зонах – від тропічних лісів до тундри – і складають основну масу рослинності на Землі. Поширення покритонасінних зумовлене пристосуванням до різних умов життя. Сучасні покритонасінні – це карлики й </a:t>
            </a:r>
          </a:p>
          <a:p>
            <a:pPr marL="68580" indent="0">
              <a:buNone/>
            </a:pPr>
            <a:r>
              <a:rPr lang="uk-UA" dirty="0" smtClean="0"/>
              <a:t>гіганти, є листопадні та вічнозелені, це жителі пустель і тропіків, тундри і високогір'я. Вони, з першого погляду, такі не схожі, але всі мають подібні ознаки.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Ознаки покритонасінних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916832"/>
            <a:ext cx="3888432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3600" dirty="0" smtClean="0"/>
              <a:t>1.Наявність </a:t>
            </a:r>
            <a:r>
              <a:rPr lang="uk-UA" sz="3600" dirty="0"/>
              <a:t>к</a:t>
            </a:r>
            <a:r>
              <a:rPr lang="uk-UA" sz="3600" dirty="0" smtClean="0"/>
              <a:t>вітки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996952"/>
            <a:ext cx="7848872" cy="352839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978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584</TotalTime>
  <Words>861</Words>
  <Application>Microsoft Office PowerPoint</Application>
  <PresentationFormat>Экран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Слайд 1</vt:lpstr>
      <vt:lpstr>Мета уроку: сформувати уявлення про покритонасінні як найвищий етап у розвитку рослинного світу, розкрити особливості будови та життєдіяльності  покритонасінних рослин, ознайомити з особливостями їх класифікації; розвивати вміння і навички роботи в групах; виховувати доброзичливість, культуру спілкування </vt:lpstr>
      <vt:lpstr>Закінчіть схему «Життєвий цикл голонасінних»</vt:lpstr>
      <vt:lpstr>Відповідь: </vt:lpstr>
      <vt:lpstr>«ТАК – Ні»</vt:lpstr>
      <vt:lpstr>Відповіді:</vt:lpstr>
      <vt:lpstr>Обговорення епіграфа уроку </vt:lpstr>
      <vt:lpstr>Слайд 8</vt:lpstr>
      <vt:lpstr>Ознаки покритонасінних </vt:lpstr>
      <vt:lpstr>Ознаки покритонасінних </vt:lpstr>
      <vt:lpstr>Ознаки покритонасінних </vt:lpstr>
      <vt:lpstr>Ознаки покритонасінних </vt:lpstr>
      <vt:lpstr>Однодольні та дводольні рослини</vt:lpstr>
      <vt:lpstr>               Характерні ознаки дводольних та однодольних рослин </vt:lpstr>
      <vt:lpstr>Характерні ознаки дводольних та однодольних рослин</vt:lpstr>
      <vt:lpstr>             Як ви гадаєте, до яких класів покритонасінних належать ці рослини? </vt:lpstr>
      <vt:lpstr>Слайд 17</vt:lpstr>
      <vt:lpstr>Особливості будови та розвитку покритонасінних</vt:lpstr>
      <vt:lpstr>Слайд 19</vt:lpstr>
      <vt:lpstr>Дякую Всім за увагу!!!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Покритонасінні</dc:title>
  <dc:creator>Славик</dc:creator>
  <cp:lastModifiedBy>admin</cp:lastModifiedBy>
  <cp:revision>41</cp:revision>
  <dcterms:created xsi:type="dcterms:W3CDTF">2018-02-26T17:37:44Z</dcterms:created>
  <dcterms:modified xsi:type="dcterms:W3CDTF">2020-03-28T15:22:45Z</dcterms:modified>
</cp:coreProperties>
</file>