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>
            <a:off x="-571536" y="2928934"/>
            <a:ext cx="3654621" cy="436510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71538" y="1714488"/>
            <a:ext cx="771530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Самообразование и самовоспитание как фактор совершенствования профессионального </a:t>
            </a:r>
            <a:r>
              <a:rPr lang="ru-RU" sz="4400" b="1" dirty="0" smtClean="0"/>
              <a:t>мастерства.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5720" y="0"/>
            <a:ext cx="4572000" cy="68634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Ступени профессионального роста учителя.</a:t>
            </a:r>
            <a:endParaRPr lang="ru-RU" sz="2000" dirty="0" smtClean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Особенность профессии учителя состоит в том, что он постоянно развивается как человек, как профессионал. А может ли профессионализм учителя иметь свои уровни? Обоснуйте ответ.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Есть просто умелый учитель, который проводит обучение и воспитание на обычном профессиональном уровне. Есть учитель, который проявляет педагогическое мастерство и добивается высоких результатов в своей работе. Многие же учителя, кроме мастерства, проявляют педагогическое творчество и своими находками обогащают методику обучения и воспитания. А есть учителя-новаторы, которые делают настоящие педагогические открытия, прокладывают новые пути.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i (47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428604"/>
            <a:ext cx="3143272" cy="2442958"/>
          </a:xfrm>
          <a:prstGeom prst="rect">
            <a:avLst/>
          </a:prstGeom>
        </p:spPr>
      </p:pic>
      <p:pic>
        <p:nvPicPr>
          <p:cNvPr id="5" name="Рисунок 4" descr="i (46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7752" y="4071942"/>
            <a:ext cx="4100541" cy="2143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14800" y="200025"/>
            <a:ext cx="5029200" cy="66579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428604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Рассмотрим эти уровни более подробно.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• </a:t>
            </a:r>
            <a:r>
              <a:rPr lang="ru-RU" b="1" dirty="0" smtClean="0">
                <a:solidFill>
                  <a:schemeClr val="bg1"/>
                </a:solidFill>
              </a:rPr>
              <a:t>Педагогическая умелость</a:t>
            </a:r>
            <a:r>
              <a:rPr lang="ru-RU" dirty="0" smtClean="0">
                <a:solidFill>
                  <a:schemeClr val="bg1"/>
                </a:solidFill>
              </a:rPr>
              <a:t> – это основа профессионализма учителя, без которой невозможно работать в школе. Она базируется на достаточной теоретической и практической подготовке учителя, которая обеспечивается в педагогических учебных заведениях и продолжает отшлифовываться в школе. Учителю необходимо знать способы подготовки к учебным занятиям, правильно определять структура, содержание и методику проведения отдельных этапов урока, использовать приемы создания проблемных ситуаций, поддерживать внимание, дисциплину учащихся на занятиях и т.д.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8077" y="3637889"/>
            <a:ext cx="3659605" cy="324860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214810" y="357166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• </a:t>
            </a:r>
            <a:r>
              <a:rPr lang="ru-RU" b="1" dirty="0" smtClean="0"/>
              <a:t>Педагогическое мастерство</a:t>
            </a:r>
            <a:r>
              <a:rPr lang="ru-RU" dirty="0" smtClean="0"/>
              <a:t>. Сформулируете самостоятельно.</a:t>
            </a:r>
          </a:p>
          <a:p>
            <a:r>
              <a:rPr lang="ru-RU" dirty="0" smtClean="0"/>
              <a:t>• </a:t>
            </a:r>
            <a:r>
              <a:rPr lang="ru-RU" b="1" dirty="0" smtClean="0"/>
              <a:t>Педагогическое творчество</a:t>
            </a:r>
            <a:r>
              <a:rPr lang="ru-RU" dirty="0" smtClean="0"/>
              <a:t> учителя характеризуется внесением в учебно-воспитательный процесс тех или иных инноваций, рационализацией приемов и методов обучения и воспитания без какой-либо ломки педагогической системы.</a:t>
            </a:r>
          </a:p>
          <a:p>
            <a:r>
              <a:rPr lang="ru-RU" dirty="0" smtClean="0"/>
              <a:t>• Высшим уровнем профессиональной деятельности учителя является </a:t>
            </a:r>
            <a:r>
              <a:rPr lang="ru-RU" b="1" dirty="0" smtClean="0"/>
              <a:t>педагогическое новаторство</a:t>
            </a:r>
            <a:r>
              <a:rPr lang="ru-RU" dirty="0" smtClean="0"/>
              <a:t>. Учитель вносит и осуществляет новые, прогрессивные принципы, идеи, приемы в той или иной сфере деятельности, значительно изменяет и повышает качество процесса обучения и воспитания.</a:t>
            </a:r>
            <a:endParaRPr lang="ru-RU" dirty="0"/>
          </a:p>
        </p:txBody>
      </p:sp>
      <p:pic>
        <p:nvPicPr>
          <p:cNvPr id="6" name="Рисунок 5" descr="i (33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428604"/>
            <a:ext cx="3071834" cy="2936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83705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357686" y="214290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От чего зависит уровень профессионализма учителя, работающего в школе? Конечно же, прежде всего от самого учителя.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Сегодня жизненный успех каждого из нас зависит от самостоятельности, умения использовать внутренние резервы личности, максимально развивать способности, проявлять творческую активность. В педагогике такая работа носит название самовоспитание, саморазвитие.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i (48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500041"/>
            <a:ext cx="3786214" cy="2839661"/>
          </a:xfrm>
          <a:prstGeom prst="rect">
            <a:avLst/>
          </a:prstGeom>
        </p:spPr>
      </p:pic>
      <p:pic>
        <p:nvPicPr>
          <p:cNvPr id="5" name="Рисунок 4" descr="i (49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3372" y="3286123"/>
            <a:ext cx="4572032" cy="304802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14282" y="4000504"/>
            <a:ext cx="38576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Самовоспитание, саморазвитие</a:t>
            </a:r>
            <a:r>
              <a:rPr lang="ru-RU" dirty="0" smtClean="0"/>
              <a:t> – это сознательная практическая деятельность, направленная на возможно более полную реализацию человеком себя как личности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Профессиональное самовоспитание, саморазвитие</a:t>
            </a:r>
            <a:r>
              <a:rPr lang="ru-RU" dirty="0" smtClean="0">
                <a:solidFill>
                  <a:srgbClr val="FFFF00"/>
                </a:solidFill>
              </a:rPr>
              <a:t> - это сознательная деятельность, направленная на совершенствование своей личности в соответствии с требованиями профессии к человеку [4, 123].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Какие сходства и различия можно выделить в сущности определений «самовоспитание, саморазвитие», «профессиональное самовоспитание, саморазвитие»? Как взаимосвязанные эти процессы?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Личностное саморазвитие и профессиональное самовоспитание неразрывно связаны между собой.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i (5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357166"/>
            <a:ext cx="3857652" cy="3571900"/>
          </a:xfrm>
          <a:prstGeom prst="rect">
            <a:avLst/>
          </a:prstGeom>
        </p:spPr>
      </p:pic>
      <p:pic>
        <p:nvPicPr>
          <p:cNvPr id="5" name="Рисунок 4" descr="i (50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4414" y="4143379"/>
            <a:ext cx="3786214" cy="25241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7321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143372" y="0"/>
            <a:ext cx="500062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Изучение жизни и деятельности великих людей убеждают в том, что критическое отношение к себе, к результатам своей деятельности стимулируют человека к постоянному личностному и профессиональному самосовершенствованию. Так, Альберт Эйнштейн считал себя не талантливым, а трудолюбивым, и свои достижения в науке относил на огромную работоспособность [4, 123].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Работа по самовоспитанию необходимо начинать с </a:t>
            </a:r>
            <a:r>
              <a:rPr lang="ru-RU" dirty="0" err="1" smtClean="0">
                <a:solidFill>
                  <a:schemeClr val="bg1"/>
                </a:solidFill>
              </a:rPr>
              <a:t>самоизучения</a:t>
            </a:r>
            <a:r>
              <a:rPr lang="ru-RU" dirty="0" smtClean="0">
                <a:solidFill>
                  <a:schemeClr val="bg1"/>
                </a:solidFill>
              </a:rPr>
              <a:t>, осознания своих успехов и неудач, с недовольства собой, которое возникает в процесс сравнения своих результатов работы с достижениями других людей, оценки своих поступков, анализа своих психических состояний, переживаний.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Следующим шагом самовоспитания является формирование целей, т.е. </a:t>
            </a:r>
            <a:r>
              <a:rPr lang="ru-RU" dirty="0" err="1" smtClean="0">
                <a:solidFill>
                  <a:schemeClr val="bg1"/>
                </a:solidFill>
              </a:rPr>
              <a:t>целепологание</a:t>
            </a:r>
            <a:r>
              <a:rPr lang="ru-RU" dirty="0" smtClean="0">
                <a:solidFill>
                  <a:schemeClr val="bg1"/>
                </a:solidFill>
              </a:rPr>
              <a:t> как выбор личностно – значимых целей саморазвития. От выбора цели зависит эффективность такой работы. Чем шире и значимее цель, тем вернее она может стать перспективной в жизни человека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7422" y="28572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Индивидуальная программа профессионального и личностного роста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5867" y="-19400"/>
            <a:ext cx="9169867" cy="68774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42976" y="357166"/>
            <a:ext cx="57150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Индивидуальная программа профессионального и личностного роста</a:t>
            </a:r>
            <a:endParaRPr lang="ru-RU" sz="2400" dirty="0">
              <a:solidFill>
                <a:srgbClr val="FFFF0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-1" y="1428736"/>
          <a:ext cx="8929720" cy="4663290"/>
        </p:xfrm>
        <a:graphic>
          <a:graphicData uri="http://schemas.openxmlformats.org/drawingml/2006/table">
            <a:tbl>
              <a:tblPr/>
              <a:tblGrid>
                <a:gridCol w="1785944"/>
                <a:gridCol w="1785944"/>
                <a:gridCol w="1785944"/>
                <a:gridCol w="1785944"/>
                <a:gridCol w="1785944"/>
              </a:tblGrid>
              <a:tr h="928694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rgbClr val="FFFF00"/>
                          </a:solidFill>
                        </a:rPr>
                        <a:t>Основные качеств и умения личности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rgbClr val="FFFF00"/>
                          </a:solidFill>
                        </a:rPr>
                        <a:t>Оценка исходного состояния качества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solidFill>
                            <a:srgbClr val="FFFF00"/>
                          </a:solidFill>
                        </a:rPr>
                        <a:t>Планируемая работа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solidFill>
                            <a:srgbClr val="FFFF00"/>
                          </a:solidFill>
                        </a:rPr>
                        <a:t>Сроки работы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/>
                        <a:t> 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3500462"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solidFill>
                            <a:srgbClr val="FFFF00"/>
                          </a:solidFill>
                        </a:rPr>
                        <a:t>I Общие качества гражданственность нравственность интеллигентность трудолюбие, работоспособность гуманистическая направленность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rgbClr val="FFFF00"/>
                          </a:solidFill>
                        </a:rPr>
                        <a:t>По 10 балльной системе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rgbClr val="FFFF00"/>
                          </a:solidFill>
                        </a:rPr>
                        <a:t>(правила, упражнения, действия по формированию, развитию качеств, умений)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rgbClr val="FFFF00"/>
                          </a:solidFill>
                        </a:rPr>
                        <a:t>Когда планируете добиться результатов своей работы.</a:t>
                      </a:r>
                    </a:p>
                  </a:txBody>
                  <a:tcPr marL="65548" marR="65548" marT="32774" marB="3277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300" dirty="0"/>
                    </a:p>
                  </a:txBody>
                  <a:tcPr marL="65548" marR="65548" marT="32774" marB="32774">
                    <a:lnL>
                      <a:noFill/>
                    </a:lnL>
                    <a:lnT>
                      <a:noFill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785794"/>
          <a:ext cx="6096000" cy="1828800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0">
                <a:tc>
                  <a:txBody>
                    <a:bodyPr/>
                    <a:lstStyle/>
                    <a:p>
                      <a:r>
                        <a:rPr lang="ru-RU" dirty="0"/>
                        <a:t>Цель - проблема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/>
                        <a:t>Цель - идеал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/>
                        <a:t>Избавиться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/>
                        <a:t>Обрести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/>
                        <a:t>Уменьшить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/>
                        <a:t>Увеличить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/>
                        <a:t>Искоренить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/>
                        <a:t>Развить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/>
                        <a:t>Свой вариант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869180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24242"/>
                </a:solidFill>
                <a:effectLst/>
                <a:latin typeface="Tahoma" pitchFamily="34" charset="0"/>
                <a:cs typeface="Tahoma" pitchFamily="34" charset="0"/>
              </a:rPr>
              <a:t>Индивидуальная программа профессионального и личностного роста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i (3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7950" y="571479"/>
            <a:ext cx="2428892" cy="3007199"/>
          </a:xfrm>
          <a:prstGeom prst="rect">
            <a:avLst/>
          </a:prstGeom>
        </p:spPr>
      </p:pic>
      <p:pic>
        <p:nvPicPr>
          <p:cNvPr id="7" name="Рисунок 6" descr="i (5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2857496"/>
            <a:ext cx="2786082" cy="1857388"/>
          </a:xfrm>
          <a:prstGeom prst="rect">
            <a:avLst/>
          </a:prstGeom>
        </p:spPr>
      </p:pic>
      <p:pic>
        <p:nvPicPr>
          <p:cNvPr id="8" name="Рисунок 7" descr="i (5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0364" y="3071809"/>
            <a:ext cx="2857520" cy="2002935"/>
          </a:xfrm>
          <a:prstGeom prst="rect">
            <a:avLst/>
          </a:prstGeom>
        </p:spPr>
      </p:pic>
      <p:pic>
        <p:nvPicPr>
          <p:cNvPr id="9" name="Рисунок 8" descr="i (52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57884" y="3929066"/>
            <a:ext cx="3107553" cy="2071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35</TotalTime>
  <Words>395</Words>
  <PresentationFormat>Экран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фокстрот</dc:creator>
  <cp:lastModifiedBy>даша</cp:lastModifiedBy>
  <cp:revision>6</cp:revision>
  <dcterms:created xsi:type="dcterms:W3CDTF">2015-02-20T04:38:09Z</dcterms:created>
  <dcterms:modified xsi:type="dcterms:W3CDTF">2015-02-20T06:21:02Z</dcterms:modified>
</cp:coreProperties>
</file>