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74" r:id="rId6"/>
    <p:sldId id="261" r:id="rId7"/>
    <p:sldId id="262" r:id="rId8"/>
    <p:sldId id="264" r:id="rId9"/>
    <p:sldId id="265" r:id="rId10"/>
    <p:sldId id="268" r:id="rId11"/>
    <p:sldId id="267" r:id="rId12"/>
    <p:sldId id="269" r:id="rId13"/>
    <p:sldId id="270" r:id="rId14"/>
    <p:sldId id="271" r:id="rId15"/>
    <p:sldId id="273" r:id="rId16"/>
    <p:sldId id="275" r:id="rId17"/>
    <p:sldId id="277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2018-02-20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2018-02-20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439248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4000" dirty="0"/>
              <a:t>Не просто слухати, а чути.</a:t>
            </a:r>
            <a:br>
              <a:rPr lang="ru-RU" sz="4000" dirty="0"/>
            </a:br>
            <a:r>
              <a:rPr lang="ru-RU" sz="4000" dirty="0"/>
              <a:t>Не просто дивитися, а бачити.</a:t>
            </a:r>
            <a:br>
              <a:rPr lang="ru-RU" sz="4000" dirty="0"/>
            </a:br>
            <a:r>
              <a:rPr lang="ru-RU" sz="4000" dirty="0"/>
              <a:t>Не просто відповідати, а міркувати.</a:t>
            </a:r>
            <a:br>
              <a:rPr lang="ru-RU" sz="4000" dirty="0"/>
            </a:br>
            <a:r>
              <a:rPr lang="ru-RU" sz="4000" dirty="0"/>
              <a:t>Дружно й плідно </a:t>
            </a:r>
            <a:r>
              <a:rPr lang="ru-RU" sz="4000" dirty="0" smtClean="0"/>
              <a:t>працювати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5177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3" y="1628800"/>
            <a:ext cx="7766248" cy="4752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Вірш «Тиша морська»</a:t>
            </a:r>
            <a:br>
              <a:rPr lang="ru-RU" sz="4400" dirty="0" smtClean="0"/>
            </a:br>
            <a:r>
              <a:rPr lang="ru-RU" sz="4400" dirty="0" smtClean="0"/>
              <a:t>Мале човенце</a:t>
            </a:r>
            <a:br>
              <a:rPr lang="ru-RU" sz="4400" dirty="0" smtClean="0"/>
            </a:br>
            <a:r>
              <a:rPr lang="ru-RU" sz="4400" dirty="0" smtClean="0"/>
              <a:t>   Михайло Драгоманов</a:t>
            </a:r>
            <a:br>
              <a:rPr lang="ru-RU" sz="4400" dirty="0" smtClean="0"/>
            </a:br>
            <a:r>
              <a:rPr lang="ru-RU" sz="4400" dirty="0" smtClean="0"/>
              <a:t>Астероїд                                                                          Юрист</a:t>
            </a:r>
            <a:br>
              <a:rPr lang="ru-RU" sz="4400" dirty="0" smtClean="0"/>
            </a:br>
            <a:r>
              <a:rPr lang="ru-RU" sz="4400" dirty="0" smtClean="0"/>
              <a:t>Дружина М.Лисенка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476672"/>
            <a:ext cx="6400800" cy="1152128"/>
          </a:xfrm>
        </p:spPr>
        <p:txBody>
          <a:bodyPr/>
          <a:lstStyle/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uk-UA" dirty="0"/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61614" y="548680"/>
            <a:ext cx="777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  «Відгадай слово» </a:t>
            </a:r>
            <a:endParaRPr lang="pl-PL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12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49699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23905" y="1052736"/>
            <a:ext cx="8280920" cy="3777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Україністика 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115616" y="2636912"/>
            <a:ext cx="7200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укупність наук, які вивчають мову, літературу,  культуру українського народу</a:t>
            </a:r>
            <a:endParaRPr lang="pl-PL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29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56968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45720" indent="0" algn="ctr">
              <a:buNone/>
            </a:pPr>
            <a:r>
              <a:rPr lang="ru-RU" sz="4700" dirty="0"/>
              <a:t>У</a:t>
            </a:r>
            <a:r>
              <a:rPr lang="ru-RU" sz="4700" dirty="0" smtClean="0"/>
              <a:t>країнка</a:t>
            </a:r>
            <a:r>
              <a:rPr lang="ru-RU" sz="4700" dirty="0"/>
              <a:t>, рак, кури, кіт, рука, тиск, крук, нирка, кирка, ракита, карат, іриска, рис, сир, стик, рана, акустик, кит, танк, канат, скат, таксі</a:t>
            </a:r>
            <a:r>
              <a:rPr lang="ru-RU" sz="4700"/>
              <a:t>, </a:t>
            </a:r>
            <a:r>
              <a:rPr lang="ru-RU" sz="4700" smtClean="0"/>
              <a:t>скит</a:t>
            </a:r>
            <a:endParaRPr lang="pl-PL" sz="3200" dirty="0"/>
          </a:p>
        </p:txBody>
      </p:sp>
      <p:sp>
        <p:nvSpPr>
          <p:cNvPr id="4" name="Prostokąt 3"/>
          <p:cNvSpPr/>
          <p:nvPr/>
        </p:nvSpPr>
        <p:spPr>
          <a:xfrm>
            <a:off x="2127435" y="548680"/>
            <a:ext cx="4871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Україністика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5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3213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sz="2400" dirty="0" smtClean="0"/>
              <a:t>                Установіть відповідність</a:t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	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74459"/>
              </p:ext>
            </p:extLst>
          </p:nvPr>
        </p:nvGraphicFramePr>
        <p:xfrm>
          <a:off x="1763688" y="801007"/>
          <a:ext cx="5544615" cy="2430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923"/>
                <a:gridCol w="1108923"/>
                <a:gridCol w="1108923"/>
                <a:gridCol w="1108923"/>
                <a:gridCol w="1108923"/>
              </a:tblGrid>
              <a:tr h="486053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А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Б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В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Г</a:t>
                      </a:r>
                      <a:endParaRPr lang="pl-PL" dirty="0"/>
                    </a:p>
                  </a:txBody>
                  <a:tcPr/>
                </a:tc>
              </a:tr>
              <a:tr h="486053">
                <a:tc>
                  <a:txBody>
                    <a:bodyPr/>
                    <a:lstStyle/>
                    <a:p>
                      <a:r>
                        <a:rPr lang="uk-UA" dirty="0" smtClean="0"/>
                        <a:t>    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86053">
                <a:tc>
                  <a:txBody>
                    <a:bodyPr/>
                    <a:lstStyle/>
                    <a:p>
                      <a:r>
                        <a:rPr lang="uk-UA" dirty="0" smtClean="0"/>
                        <a:t>    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486053">
                <a:tc>
                  <a:txBody>
                    <a:bodyPr/>
                    <a:lstStyle/>
                    <a:p>
                      <a:r>
                        <a:rPr lang="uk-UA" dirty="0" smtClean="0"/>
                        <a:t>    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486053">
                <a:tc>
                  <a:txBody>
                    <a:bodyPr/>
                    <a:lstStyle/>
                    <a:p>
                      <a:r>
                        <a:rPr lang="uk-UA" dirty="0" smtClean="0"/>
                        <a:t>    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737320" y="3573016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Художній засіб                                               Приклад</a:t>
            </a:r>
          </a:p>
          <a:p>
            <a:endParaRPr lang="ru-RU" dirty="0"/>
          </a:p>
          <a:p>
            <a:r>
              <a:rPr lang="ru-RU" dirty="0" smtClean="0"/>
              <a:t>1  порівняння                             А  </a:t>
            </a:r>
            <a:r>
              <a:rPr lang="pl-PL" dirty="0" smtClean="0"/>
              <a:t> </a:t>
            </a:r>
            <a:r>
              <a:rPr lang="ru-RU" dirty="0" smtClean="0"/>
              <a:t>З тихим плескотом на берег</a:t>
            </a:r>
          </a:p>
          <a:p>
            <a:r>
              <a:rPr lang="ru-RU" dirty="0" smtClean="0"/>
              <a:t>2  епітет                                         </a:t>
            </a:r>
            <a:r>
              <a:rPr lang="pl-PL" dirty="0" smtClean="0"/>
              <a:t> </a:t>
            </a:r>
            <a:r>
              <a:rPr lang="uk-UA" dirty="0" smtClean="0"/>
              <a:t>Рине хвилечка перлиста.</a:t>
            </a:r>
            <a:endParaRPr lang="ru-RU" dirty="0"/>
          </a:p>
          <a:p>
            <a:r>
              <a:rPr lang="ru-RU" dirty="0" smtClean="0"/>
              <a:t>3  риторичне </a:t>
            </a:r>
            <a:r>
              <a:rPr lang="ru-RU" dirty="0"/>
              <a:t>запитання </a:t>
            </a:r>
            <a:r>
              <a:rPr lang="ru-RU" dirty="0" smtClean="0"/>
              <a:t>             Б  </a:t>
            </a:r>
            <a:r>
              <a:rPr lang="pl-PL" dirty="0" smtClean="0"/>
              <a:t> </a:t>
            </a:r>
            <a:r>
              <a:rPr lang="ru-RU" dirty="0" smtClean="0"/>
              <a:t>Гордо </a:t>
            </a:r>
            <a:r>
              <a:rPr lang="ru-RU" dirty="0"/>
              <a:t>палала </a:t>
            </a:r>
            <a:r>
              <a:rPr lang="ru-RU" dirty="0" smtClean="0"/>
              <a:t>троянда розкішна  ...                 </a:t>
            </a:r>
            <a:r>
              <a:rPr lang="ru-RU" dirty="0"/>
              <a:t>4  метафора	</a:t>
            </a:r>
            <a:r>
              <a:rPr lang="ru-RU" dirty="0" smtClean="0"/>
              <a:t>                        В  </a:t>
            </a:r>
            <a:r>
              <a:rPr lang="pl-PL" dirty="0" smtClean="0"/>
              <a:t> </a:t>
            </a:r>
            <a:r>
              <a:rPr lang="ru-RU" dirty="0" smtClean="0"/>
              <a:t>Вже </a:t>
            </a:r>
            <a:r>
              <a:rPr lang="ru-RU" dirty="0"/>
              <a:t>пролетів, немов </a:t>
            </a:r>
            <a:r>
              <a:rPr lang="ru-RU" dirty="0" smtClean="0"/>
              <a:t>пташка зальотна,</a:t>
            </a:r>
            <a:endParaRPr lang="ru-RU" dirty="0"/>
          </a:p>
          <a:p>
            <a:r>
              <a:rPr lang="ru-RU" dirty="0"/>
              <a:t>                                                       </a:t>
            </a:r>
            <a:r>
              <a:rPr lang="pl-PL" dirty="0" smtClean="0"/>
              <a:t> </a:t>
            </a:r>
            <a:r>
              <a:rPr lang="ru-RU" dirty="0" smtClean="0"/>
              <a:t>Весняний </a:t>
            </a:r>
            <a:r>
              <a:rPr lang="ru-RU" dirty="0"/>
              <a:t>той </a:t>
            </a:r>
            <a:r>
              <a:rPr lang="ru-RU" dirty="0" smtClean="0"/>
              <a:t>час.</a:t>
            </a:r>
            <a:endParaRPr lang="ru-RU" dirty="0"/>
          </a:p>
          <a:p>
            <a:r>
              <a:rPr lang="ru-RU" dirty="0"/>
              <a:t>                                                  </a:t>
            </a:r>
            <a:r>
              <a:rPr lang="ru-RU" dirty="0" smtClean="0"/>
              <a:t> Г   </a:t>
            </a:r>
            <a:r>
              <a:rPr lang="ru-RU" dirty="0"/>
              <a:t>«Що болить?» - мене </a:t>
            </a:r>
            <a:r>
              <a:rPr lang="ru-RU" dirty="0" smtClean="0"/>
              <a:t>питали 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5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2996952"/>
            <a:ext cx="8424936" cy="347472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l-PL" sz="1800" dirty="0" smtClean="0">
                <a:solidFill>
                  <a:prstClr val="black"/>
                </a:solidFill>
              </a:rPr>
              <a:t>    </a:t>
            </a:r>
            <a:r>
              <a:rPr lang="ru-RU" sz="1800" dirty="0" smtClean="0">
                <a:solidFill>
                  <a:prstClr val="black"/>
                </a:solidFill>
              </a:rPr>
              <a:t>Художній </a:t>
            </a:r>
            <a:r>
              <a:rPr lang="ru-RU" sz="1800" dirty="0">
                <a:solidFill>
                  <a:prstClr val="black"/>
                </a:solidFill>
              </a:rPr>
              <a:t>засіб                                             </a:t>
            </a:r>
            <a:r>
              <a:rPr lang="ru-RU" sz="1800" dirty="0" smtClean="0">
                <a:solidFill>
                  <a:prstClr val="black"/>
                </a:solidFill>
              </a:rPr>
              <a:t>Приклад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AutoNum type="arabicPlain"/>
            </a:pPr>
            <a:r>
              <a:rPr lang="ru-RU" sz="1800" dirty="0" smtClean="0">
                <a:solidFill>
                  <a:prstClr val="black"/>
                </a:solidFill>
              </a:rPr>
              <a:t> порівняння                                А </a:t>
            </a:r>
            <a:r>
              <a:rPr lang="pl-PL" sz="1800" dirty="0" smtClean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</a:t>
            </a:r>
            <a:r>
              <a:rPr lang="uk-UA" sz="1800" dirty="0" smtClean="0">
                <a:solidFill>
                  <a:prstClr val="black"/>
                </a:solidFill>
              </a:rPr>
              <a:t>З тихим плескотом на берег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AutoNum type="arabicPlain"/>
            </a:pPr>
            <a:r>
              <a:rPr lang="ru-RU" sz="1800" dirty="0" smtClean="0">
                <a:solidFill>
                  <a:prstClr val="black"/>
                </a:solidFill>
              </a:rPr>
              <a:t> епітет </a:t>
            </a:r>
            <a:r>
              <a:rPr lang="uk-UA" sz="1800" dirty="0" smtClean="0">
                <a:solidFill>
                  <a:prstClr val="black"/>
                </a:solidFill>
              </a:rPr>
              <a:t>                                             Рине хвилечка перлиста.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SzTx/>
              <a:buFont typeface="Georgia" pitchFamily="18" charset="0"/>
              <a:buAutoNum type="arabicPlain"/>
            </a:pPr>
            <a:r>
              <a:rPr lang="uk-UA" sz="1800" dirty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>риторичне запитання</a:t>
            </a:r>
            <a:r>
              <a:rPr lang="uk-UA" sz="1800" dirty="0" smtClean="0">
                <a:solidFill>
                  <a:prstClr val="black"/>
                </a:solidFill>
              </a:rPr>
              <a:t>                </a:t>
            </a:r>
            <a:r>
              <a:rPr lang="ru-RU" sz="1800" dirty="0" smtClean="0">
                <a:solidFill>
                  <a:prstClr val="black"/>
                </a:solidFill>
              </a:rPr>
              <a:t>Б   Гордо палала троянда розкішна ...         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4    метафора                                  В   </a:t>
            </a:r>
            <a:r>
              <a:rPr lang="ru-RU" sz="1800" dirty="0">
                <a:solidFill>
                  <a:prstClr val="black"/>
                </a:solidFill>
              </a:rPr>
              <a:t>Вже пролетів, немов пташка </a:t>
            </a:r>
            <a:r>
              <a:rPr lang="ru-RU" sz="1800" dirty="0" smtClean="0">
                <a:solidFill>
                  <a:prstClr val="black"/>
                </a:solidFill>
              </a:rPr>
              <a:t>зальотна,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</a:rPr>
              <a:t>                                                            </a:t>
            </a:r>
            <a:r>
              <a:rPr lang="ru-RU" sz="1800" dirty="0" smtClean="0">
                <a:solidFill>
                  <a:prstClr val="black"/>
                </a:solidFill>
              </a:rPr>
              <a:t>Весняний </a:t>
            </a:r>
            <a:r>
              <a:rPr lang="ru-RU" sz="1800" dirty="0">
                <a:solidFill>
                  <a:prstClr val="black"/>
                </a:solidFill>
              </a:rPr>
              <a:t>той </a:t>
            </a:r>
            <a:r>
              <a:rPr lang="ru-RU" sz="1800" dirty="0" smtClean="0">
                <a:solidFill>
                  <a:prstClr val="black"/>
                </a:solidFill>
              </a:rPr>
              <a:t>час. </a:t>
            </a:r>
            <a:endParaRPr lang="ru-RU" sz="18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                                                        Г   </a:t>
            </a:r>
            <a:r>
              <a:rPr lang="ru-RU" sz="1800" dirty="0">
                <a:solidFill>
                  <a:prstClr val="black"/>
                </a:solidFill>
              </a:rPr>
              <a:t>«Що болить?» - мене питали ...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42321"/>
              </p:ext>
            </p:extLst>
          </p:nvPr>
        </p:nvGraphicFramePr>
        <p:xfrm>
          <a:off x="2267744" y="404664"/>
          <a:ext cx="4608513" cy="216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841"/>
                <a:gridCol w="915918"/>
                <a:gridCol w="915918"/>
                <a:gridCol w="915918"/>
                <a:gridCol w="91591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   А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</a:t>
                      </a:r>
                      <a:r>
                        <a:rPr lang="ru-RU" sz="1400" smtClean="0">
                          <a:effectLst/>
                        </a:rPr>
                        <a:t>    Б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   В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   Г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  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pl-PL" sz="1600" dirty="0" smtClean="0">
                          <a:effectLst/>
                          <a:latin typeface="Calibri"/>
                          <a:cs typeface="Calibri"/>
                        </a:rPr>
                        <a:t>Х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Calibri"/>
                          <a:cs typeface="Calibri"/>
                        </a:rPr>
                        <a:t>Х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  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cs typeface="Calibri"/>
                        </a:rPr>
                        <a:t>Х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   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"/>
                          <a:cs typeface="Calibri"/>
                        </a:rPr>
                        <a:t>Х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8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432048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800" dirty="0"/>
          </a:p>
        </p:txBody>
      </p:sp>
      <p:pic>
        <p:nvPicPr>
          <p:cNvPr id="2050" name="Picture 2" descr="C:\Users\west\Downloads\с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204369" cy="45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4320480" cy="446449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sz="2800" dirty="0" smtClean="0"/>
              <a:t>       Леся Українка:</a:t>
            </a:r>
          </a:p>
          <a:p>
            <a:pPr marL="45720" indent="0">
              <a:buNone/>
            </a:pPr>
            <a:endParaRPr lang="uk-UA" sz="2800" dirty="0"/>
          </a:p>
          <a:p>
            <a:pPr marL="45720" indent="0" algn="ctr">
              <a:buNone/>
            </a:pPr>
            <a:r>
              <a:rPr lang="uk-UA" sz="2800" dirty="0" smtClean="0"/>
              <a:t>	«Я пройшла прекрасне і складне життя. Мені доля подарувала щастя – залишити свій слід на землі, на якій народилася та яку прославила»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103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sz="3200" dirty="0" smtClean="0"/>
              <a:t>Домашнє завдання:</a:t>
            </a:r>
          </a:p>
          <a:p>
            <a:pPr marL="45720" indent="0">
              <a:buNone/>
            </a:pPr>
            <a:r>
              <a:rPr lang="uk-UA" sz="3200" dirty="0" smtClean="0"/>
              <a:t>1. (обов</a:t>
            </a:r>
            <a:r>
              <a:rPr lang="el-GR" sz="3200" dirty="0" smtClean="0">
                <a:latin typeface="Calibri"/>
                <a:cs typeface="Calibri"/>
              </a:rPr>
              <a:t>´</a:t>
            </a:r>
            <a:r>
              <a:rPr lang="uk-UA" sz="3200" dirty="0" smtClean="0"/>
              <a:t>язкове): підібрати епітети до Лесі Українки;</a:t>
            </a:r>
          </a:p>
          <a:p>
            <a:pPr marL="45720" indent="0">
              <a:buNone/>
            </a:pPr>
            <a:r>
              <a:rPr lang="uk-UA" sz="3200" dirty="0" smtClean="0"/>
              <a:t>2. (додаткове): написати листа відомій письменниці.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58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05427" y="1412776"/>
            <a:ext cx="3859061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Сторінками життєвого та творчого шляху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Лесі </a:t>
            </a:r>
            <a:r>
              <a:rPr lang="ru-RU" sz="4000" dirty="0"/>
              <a:t>Українки</a:t>
            </a:r>
            <a:endParaRPr lang="pl-PL" sz="4000" dirty="0"/>
          </a:p>
        </p:txBody>
      </p:sp>
      <p:pic>
        <p:nvPicPr>
          <p:cNvPr id="1026" name="Picture 2" descr="C:\Users\west\Downloads\и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657107" cy="618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05427" y="1412776"/>
            <a:ext cx="3859061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Сторінками життєвого та творчого шляху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Лесі </a:t>
            </a:r>
            <a:r>
              <a:rPr lang="ru-RU" sz="4000" dirty="0"/>
              <a:t>Українки</a:t>
            </a:r>
            <a:endParaRPr lang="pl-PL" sz="4000" dirty="0"/>
          </a:p>
        </p:txBody>
      </p:sp>
      <p:pic>
        <p:nvPicPr>
          <p:cNvPr id="1026" name="Picture 2" descr="C:\Users\west\Downloads\и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657107" cy="618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5661248"/>
            <a:ext cx="6512511" cy="28803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99592" y="764704"/>
            <a:ext cx="7992888" cy="464169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3200" b="1" dirty="0" smtClean="0">
                <a:solidFill>
                  <a:srgbClr val="C00000"/>
                </a:solidFill>
              </a:rPr>
              <a:t>Улюблені книжки </a:t>
            </a:r>
            <a:r>
              <a:rPr lang="uk-UA" sz="3200" b="1" dirty="0">
                <a:solidFill>
                  <a:srgbClr val="C00000"/>
                </a:solidFill>
              </a:rPr>
              <a:t>дітей </a:t>
            </a:r>
            <a:r>
              <a:rPr lang="uk-UA" sz="3200" b="1" dirty="0" smtClean="0">
                <a:solidFill>
                  <a:srgbClr val="C00000"/>
                </a:solidFill>
              </a:rPr>
              <a:t>Косачів: </a:t>
            </a:r>
            <a:endParaRPr lang="uk-UA" sz="3200" dirty="0"/>
          </a:p>
          <a:p>
            <a:pPr marL="45720" indent="0">
              <a:buNone/>
            </a:pPr>
            <a:r>
              <a:rPr lang="uk-UA" sz="3200" b="1" dirty="0" smtClean="0">
                <a:solidFill>
                  <a:srgbClr val="0070C0"/>
                </a:solidFill>
              </a:rPr>
              <a:t> - байки </a:t>
            </a:r>
            <a:r>
              <a:rPr lang="uk-UA" sz="3200" b="1" dirty="0">
                <a:solidFill>
                  <a:srgbClr val="0070C0"/>
                </a:solidFill>
              </a:rPr>
              <a:t>Глібова, 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uk-UA" sz="3200" b="1" dirty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- «</a:t>
            </a:r>
            <a:r>
              <a:rPr lang="uk-UA" sz="3200" b="1" dirty="0">
                <a:solidFill>
                  <a:srgbClr val="0070C0"/>
                </a:solidFill>
              </a:rPr>
              <a:t>Сербські народні думи і пісні», 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uk-UA" sz="3200" b="1" dirty="0" smtClean="0">
                <a:solidFill>
                  <a:srgbClr val="0070C0"/>
                </a:solidFill>
              </a:rPr>
              <a:t> - «</a:t>
            </a:r>
            <a:r>
              <a:rPr lang="uk-UA" sz="3200" b="1" dirty="0">
                <a:solidFill>
                  <a:srgbClr val="0070C0"/>
                </a:solidFill>
              </a:rPr>
              <a:t>Робінзон Крузо» Дефо, 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uk-UA" sz="3200" b="1" dirty="0" smtClean="0">
                <a:solidFill>
                  <a:srgbClr val="0070C0"/>
                </a:solidFill>
              </a:rPr>
              <a:t>                              - «</a:t>
            </a:r>
            <a:r>
              <a:rPr lang="uk-UA" sz="3200" b="1" dirty="0">
                <a:solidFill>
                  <a:srgbClr val="0070C0"/>
                </a:solidFill>
              </a:rPr>
              <a:t>Міфи   класичної 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uk-UA" sz="3200" b="1" dirty="0" smtClean="0">
                <a:solidFill>
                  <a:srgbClr val="0070C0"/>
                </a:solidFill>
              </a:rPr>
              <a:t>                               давнини</a:t>
            </a:r>
            <a:r>
              <a:rPr lang="uk-UA" sz="3200" b="1" dirty="0">
                <a:solidFill>
                  <a:srgbClr val="0070C0"/>
                </a:solidFill>
              </a:rPr>
              <a:t>», </a:t>
            </a:r>
            <a:r>
              <a:rPr lang="uk-UA" sz="3200" b="1" dirty="0" smtClean="0">
                <a:solidFill>
                  <a:srgbClr val="0070C0"/>
                </a:solidFill>
              </a:rPr>
              <a:t>   </a:t>
            </a:r>
          </a:p>
          <a:p>
            <a:pPr marL="45720" indent="0">
              <a:buNone/>
            </a:pPr>
            <a:r>
              <a:rPr lang="uk-UA" sz="3200" b="1" dirty="0" smtClean="0">
                <a:solidFill>
                  <a:srgbClr val="0070C0"/>
                </a:solidFill>
              </a:rPr>
              <a:t>                              -  праці </a:t>
            </a:r>
            <a:r>
              <a:rPr lang="uk-UA" sz="3200" b="1" dirty="0">
                <a:solidFill>
                  <a:srgbClr val="0070C0"/>
                </a:solidFill>
              </a:rPr>
              <a:t>Чубинського</a:t>
            </a:r>
            <a:endParaRPr lang="pl-PL" sz="32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west\Downloads\я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2" y="3356992"/>
            <a:ext cx="4410067" cy="33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1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064896" cy="55057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</a:t>
            </a:r>
            <a:r>
              <a:rPr lang="ru-RU" sz="4000" b="1" dirty="0" smtClean="0">
                <a:solidFill>
                  <a:srgbClr val="C00000"/>
                </a:solidFill>
              </a:rPr>
              <a:t>сестра Ольга</a:t>
            </a:r>
          </a:p>
          <a:p>
            <a:pPr marL="45720" indent="0">
              <a:buNone/>
            </a:pPr>
            <a:endParaRPr lang="ru-RU" sz="3200" dirty="0" smtClean="0"/>
          </a:p>
          <a:p>
            <a:pPr marL="4572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дбайливо </a:t>
            </a:r>
            <a:r>
              <a:rPr lang="ru-RU" sz="3200" dirty="0">
                <a:solidFill>
                  <a:srgbClr val="002060"/>
                </a:solidFill>
              </a:rPr>
              <a:t>зберігатиме 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родинний </a:t>
            </a:r>
            <a:r>
              <a:rPr lang="ru-RU" sz="3200" dirty="0">
                <a:solidFill>
                  <a:srgbClr val="002060"/>
                </a:solidFill>
              </a:rPr>
              <a:t>архів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pPr marL="45720" indent="0"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Пройдуть  </a:t>
            </a:r>
            <a:r>
              <a:rPr lang="ru-RU" sz="3200" dirty="0">
                <a:solidFill>
                  <a:srgbClr val="002060"/>
                </a:solidFill>
              </a:rPr>
              <a:t>роки</a:t>
            </a:r>
            <a:r>
              <a:rPr lang="ru-RU" sz="3200" dirty="0" smtClean="0">
                <a:solidFill>
                  <a:srgbClr val="002060"/>
                </a:solidFill>
              </a:rPr>
              <a:t>,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Ольга </a:t>
            </a:r>
            <a:r>
              <a:rPr lang="ru-RU" sz="3200" dirty="0">
                <a:solidFill>
                  <a:srgbClr val="002060"/>
                </a:solidFill>
              </a:rPr>
              <a:t>отримає фах лікаря, а згодом напише ґрунтовну,  побудовану на фактах, біографію </a:t>
            </a:r>
            <a:r>
              <a:rPr lang="ru-RU" sz="3200" dirty="0" smtClean="0">
                <a:solidFill>
                  <a:srgbClr val="002060"/>
                </a:solidFill>
              </a:rPr>
              <a:t>Лесі Українки</a:t>
            </a:r>
            <a:endParaRPr lang="pl-PL" sz="3200" dirty="0"/>
          </a:p>
        </p:txBody>
      </p:sp>
      <p:pic>
        <p:nvPicPr>
          <p:cNvPr id="2050" name="Picture 2" descr="C:\Users\west\Downloads\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3386"/>
            <a:ext cx="288816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051720" y="692696"/>
            <a:ext cx="5472608" cy="3474720"/>
          </a:xfrm>
        </p:spPr>
        <p:txBody>
          <a:bodyPr/>
          <a:lstStyle/>
          <a:p>
            <a:pPr marL="45720" indent="0">
              <a:buNone/>
            </a:pPr>
            <a:endParaRPr lang="uk-UA" dirty="0"/>
          </a:p>
        </p:txBody>
      </p:sp>
      <p:sp>
        <p:nvSpPr>
          <p:cNvPr id="4" name="Prostokąt 3"/>
          <p:cNvSpPr/>
          <p:nvPr/>
        </p:nvSpPr>
        <p:spPr>
          <a:xfrm>
            <a:off x="1403648" y="906540"/>
            <a:ext cx="755560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- Леся </a:t>
            </a:r>
            <a:r>
              <a:rPr lang="uk-UA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Українка внесла в нашу мову </a:t>
            </a:r>
            <a:endParaRPr lang="uk-UA" sz="2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</a:t>
            </a:r>
            <a:r>
              <a:rPr lang="uk-UA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такі слова, як: </a:t>
            </a:r>
          </a:p>
          <a:p>
            <a:pPr algn="ctr"/>
            <a:endParaRPr lang="uk-UA" sz="2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uk-UA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напровесні» та «</a:t>
            </a:r>
            <a:r>
              <a:rPr lang="uk-UA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промінь»;</a:t>
            </a:r>
          </a:p>
          <a:p>
            <a:pPr algn="ctr"/>
            <a:endParaRPr lang="uk-UA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uk-UA" sz="2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342900" indent="-342900" algn="ctr">
              <a:buFontTx/>
              <a:buChar char="-"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19 років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написала для своїх сестер 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підручник </a:t>
            </a:r>
          </a:p>
          <a:p>
            <a:pPr marL="457200" indent="-457200" algn="ctr">
              <a:buFontTx/>
              <a:buChar char="-"/>
            </a:pP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Стародавня історія східних народів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pl-PL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west\Downloads\м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7292280" cy="5649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>
                <a:solidFill>
                  <a:srgbClr val="002060"/>
                </a:solidFill>
              </a:rPr>
              <a:t>Леся  любила музику, була до неї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здатна, навіть грала свої власні, дуже хороші імпровізації.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З </a:t>
            </a:r>
            <a:r>
              <a:rPr lang="ru-RU" sz="3200" b="1" dirty="0">
                <a:solidFill>
                  <a:srgbClr val="002060"/>
                </a:solidFill>
              </a:rPr>
              <a:t>цього  приводу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вона </a:t>
            </a:r>
            <a:r>
              <a:rPr lang="ru-RU" sz="3200" b="1" dirty="0">
                <a:solidFill>
                  <a:srgbClr val="002060"/>
                </a:solidFill>
              </a:rPr>
              <a:t>склала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чудову </a:t>
            </a:r>
            <a:r>
              <a:rPr lang="ru-RU" sz="3200" b="1" dirty="0">
                <a:solidFill>
                  <a:srgbClr val="002060"/>
                </a:solidFill>
              </a:rPr>
              <a:t>поезію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ru-RU" sz="3200" b="1" dirty="0">
                <a:solidFill>
                  <a:srgbClr val="002060"/>
                </a:solidFill>
              </a:rPr>
              <a:t>До мого фортепіано»</a:t>
            </a:r>
            <a:endParaRPr lang="pl-PL" sz="3200" b="1" dirty="0">
              <a:solidFill>
                <a:srgbClr val="002060"/>
              </a:solidFill>
            </a:endParaRPr>
          </a:p>
        </p:txBody>
      </p:sp>
      <p:pic>
        <p:nvPicPr>
          <p:cNvPr id="3077" name="Picture 5" descr="C:\Users\west\Downloads\я4я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925250" cy="294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Фредерик Шопен – мелодия ра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941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8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2844" y="4365104"/>
            <a:ext cx="7694240" cy="1584176"/>
          </a:xfrm>
        </p:spPr>
        <p:txBody>
          <a:bodyPr/>
          <a:lstStyle/>
          <a:p>
            <a:pPr marL="0" indent="0" algn="l">
              <a:buNone/>
            </a:pPr>
            <a:r>
              <a:rPr lang="uk-UA" sz="1800" dirty="0" smtClean="0"/>
              <a:t>                     мікроб  потрапляє </a:t>
            </a:r>
            <a:r>
              <a:rPr lang="uk-UA" sz="1800" dirty="0"/>
              <a:t>в </a:t>
            </a:r>
            <a:r>
              <a:rPr lang="uk-UA" sz="1800" dirty="0" smtClean="0"/>
              <a:t>організм: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 </a:t>
            </a:r>
            <a:r>
              <a:rPr lang="uk-UA" sz="1800" dirty="0"/>
              <a:t>- разом з їжею або через пошкоджену слизову оболонку </a:t>
            </a:r>
            <a:r>
              <a:rPr lang="uk-UA" sz="1800" dirty="0" smtClean="0"/>
              <a:t>,</a:t>
            </a:r>
            <a:br>
              <a:rPr lang="uk-UA" sz="1800" dirty="0" smtClean="0"/>
            </a:br>
            <a:r>
              <a:rPr lang="uk-UA" sz="1800" dirty="0" smtClean="0"/>
              <a:t> - повітряно </a:t>
            </a:r>
            <a:r>
              <a:rPr lang="uk-UA" sz="1800" dirty="0"/>
              <a:t>- крапельним шляхом при близькому контакті з уже хворою </a:t>
            </a:r>
            <a:r>
              <a:rPr lang="uk-UA" sz="1800" dirty="0" smtClean="0"/>
              <a:t>людиною</a:t>
            </a:r>
            <a:endParaRPr lang="pl-PL" sz="1800" dirty="0"/>
          </a:p>
        </p:txBody>
      </p:sp>
      <p:pic>
        <p:nvPicPr>
          <p:cNvPr id="5123" name="Picture 3" descr="C:\Users\west\Downloads\с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539324" cy="340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436096" y="764704"/>
            <a:ext cx="3384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Викликає хворобу </a:t>
            </a:r>
            <a:r>
              <a:rPr lang="uk-UA" dirty="0" smtClean="0"/>
              <a:t> </a:t>
            </a:r>
            <a:r>
              <a:rPr lang="uk-UA" dirty="0"/>
              <a:t>збудник туберкульозу - бактерія , </a:t>
            </a:r>
            <a:endParaRPr lang="uk-UA" dirty="0" smtClean="0"/>
          </a:p>
          <a:p>
            <a:r>
              <a:rPr lang="uk-UA" dirty="0" smtClean="0"/>
              <a:t>що </a:t>
            </a:r>
            <a:r>
              <a:rPr lang="uk-UA" dirty="0"/>
              <a:t>отримала назву </a:t>
            </a:r>
            <a:endParaRPr lang="uk-UA" dirty="0" smtClean="0"/>
          </a:p>
          <a:p>
            <a:r>
              <a:rPr lang="uk-UA" sz="2000" dirty="0"/>
              <a:t> </a:t>
            </a:r>
            <a:r>
              <a:rPr lang="uk-UA" sz="2000" dirty="0" smtClean="0"/>
              <a:t>        паличка </a:t>
            </a:r>
            <a:r>
              <a:rPr lang="uk-UA" sz="2000" dirty="0"/>
              <a:t>Коха. </a:t>
            </a:r>
            <a:endParaRPr lang="uk-UA" sz="2000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pic>
        <p:nvPicPr>
          <p:cNvPr id="1026" name="Picture 2" descr="C:\Users\west\Downloads\с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94" y="2132856"/>
            <a:ext cx="276898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6016" y="260648"/>
            <a:ext cx="3859061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 smtClean="0"/>
              <a:t>Криця – сталь,</a:t>
            </a:r>
            <a:br>
              <a:rPr lang="uk-UA" sz="4000" dirty="0" smtClean="0"/>
            </a:br>
            <a:r>
              <a:rPr lang="uk-UA" sz="4000" dirty="0" smtClean="0"/>
              <a:t>снага – сила,</a:t>
            </a:r>
            <a:br>
              <a:rPr lang="uk-UA" sz="4000" dirty="0" smtClean="0"/>
            </a:br>
            <a:r>
              <a:rPr lang="uk-UA" sz="4000" dirty="0" smtClean="0"/>
              <a:t>гартована – тверда,</a:t>
            </a:r>
            <a:br>
              <a:rPr lang="uk-UA" sz="4000" dirty="0" smtClean="0"/>
            </a:br>
            <a:r>
              <a:rPr lang="uk-UA" sz="4000" dirty="0" smtClean="0"/>
              <a:t>піхви – футляр для меча.</a:t>
            </a:r>
            <a:endParaRPr lang="pl-PL" sz="4000" dirty="0"/>
          </a:p>
        </p:txBody>
      </p:sp>
      <p:pic>
        <p:nvPicPr>
          <p:cNvPr id="1026" name="Picture 2" descr="C:\Users\west\Downloads\и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960440" cy="52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west\Downloads\и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12082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9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6512511" cy="40324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Вірш «</a:t>
            </a:r>
            <a:r>
              <a:rPr lang="ru-RU" dirty="0" smtClean="0"/>
              <a:t>Надія»</a:t>
            </a:r>
            <a:br>
              <a:rPr lang="ru-RU" dirty="0" smtClean="0"/>
            </a:br>
            <a:r>
              <a:rPr lang="ru-RU" dirty="0" smtClean="0"/>
              <a:t>Олена </a:t>
            </a:r>
            <a:r>
              <a:rPr lang="ru-RU" dirty="0"/>
              <a:t>Пчілка	</a:t>
            </a:r>
            <a:br>
              <a:rPr lang="ru-RU" dirty="0"/>
            </a:br>
            <a:r>
              <a:rPr lang="ru-RU" dirty="0"/>
              <a:t>Співець                                                 </a:t>
            </a:r>
            <a:br>
              <a:rPr lang="ru-RU" dirty="0"/>
            </a:br>
            <a:r>
              <a:rPr lang="ru-RU" dirty="0"/>
              <a:t>Горда                                                     </a:t>
            </a:r>
            <a:br>
              <a:rPr lang="ru-RU" dirty="0"/>
            </a:br>
            <a:r>
              <a:rPr lang="ru-RU" dirty="0"/>
              <a:t>Водохреща                                           </a:t>
            </a:r>
            <a:br>
              <a:rPr lang="ru-RU" dirty="0"/>
            </a:br>
            <a:r>
              <a:rPr lang="ru-RU" dirty="0" smtClean="0"/>
              <a:t>Волинь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43608" y="764704"/>
            <a:ext cx="6400800" cy="1746528"/>
          </a:xfrm>
        </p:spPr>
        <p:txBody>
          <a:bodyPr/>
          <a:lstStyle/>
          <a:p>
            <a:pPr marL="45720" indent="0">
              <a:buNone/>
            </a:pP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61879" y="476672"/>
            <a:ext cx="777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  «Відгадай слово» </a:t>
            </a:r>
            <a:endParaRPr lang="pl-PL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66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724</TotalTime>
  <Words>389</Words>
  <Application>Microsoft Office PowerPoint</Application>
  <PresentationFormat>Экран (4:3)</PresentationFormat>
  <Paragraphs>117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Aerodynamiczny</vt:lpstr>
      <vt:lpstr> Не просто слухати, а чути. Не просто дивитися, а бачити. Не просто відповідати, а міркувати. Дружно й плідно працювати</vt:lpstr>
      <vt:lpstr>Сторінками життєвого та творчого шляху  Лесі Українки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мікроб  потрапляє в організм:   - разом з їжею або через пошкоджену слизову оболонку ,  - повітряно - крапельним шляхом при близькому контакті з уже хворою людиною</vt:lpstr>
      <vt:lpstr>Криця – сталь, снага – сила, гартована – тверда, піхви – футляр для меча.</vt:lpstr>
      <vt:lpstr>Вірш «Надія» Олена Пчілка  Співець                                                  Горда                                                      Водохреща                                            Волинь  </vt:lpstr>
      <vt:lpstr>Вірш «Тиша морська» Мале човенце    Михайло Драгоманов Астероїд                                                                          Юрист Дружина М.Лисенка </vt:lpstr>
      <vt:lpstr>Презентация PowerPoint</vt:lpstr>
      <vt:lpstr>Презентация PowerPoint</vt:lpstr>
      <vt:lpstr>                Установіть відповідність    </vt:lpstr>
      <vt:lpstr>Презентация PowerPoint</vt:lpstr>
      <vt:lpstr>Презентация PowerPoint</vt:lpstr>
      <vt:lpstr>Презентация PowerPoint</vt:lpstr>
      <vt:lpstr>Сторінками життєвого та творчого шляху  Лесі Українки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Місяць яснесенький промінь тихесенький кинув до нас. Спи, мій малесенький, поки є час. Любо ти спатимеш поки не знатимеш, що то печаль. Хутко прийматимеш лихо та жаль. Тяжка годинонько, лиха хвилинонько, лихо не спить. Леле, дитинонько, жить — сльози лить. Сором хилитися, долі коритися, час твій прийде. З долею битися — сон пропаде, сон пропаде. Місяць яснесенький промінь тихесенький кинув до нас. Спи, мій малесенький, поки є час.</dc:title>
  <dc:creator>west</dc:creator>
  <cp:lastModifiedBy>RePack by Diakov</cp:lastModifiedBy>
  <cp:revision>45</cp:revision>
  <dcterms:created xsi:type="dcterms:W3CDTF">2017-12-02T18:57:08Z</dcterms:created>
  <dcterms:modified xsi:type="dcterms:W3CDTF">2018-02-20T07:05:54Z</dcterms:modified>
</cp:coreProperties>
</file>