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0" r:id="rId5"/>
    <p:sldId id="274" r:id="rId6"/>
    <p:sldId id="261" r:id="rId7"/>
    <p:sldId id="262" r:id="rId8"/>
    <p:sldId id="264" r:id="rId9"/>
    <p:sldId id="265" r:id="rId10"/>
    <p:sldId id="268" r:id="rId11"/>
    <p:sldId id="267" r:id="rId12"/>
    <p:sldId id="269" r:id="rId13"/>
    <p:sldId id="270" r:id="rId14"/>
    <p:sldId id="271" r:id="rId15"/>
    <p:sldId id="273" r:id="rId16"/>
    <p:sldId id="275" r:id="rId17"/>
    <p:sldId id="277" r:id="rId1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D17FA3B-C404-4317-B0BC-953931111309}" type="datetimeFigureOut">
              <a:rPr lang="pl-PL" smtClean="0"/>
              <a:t>11.12.2017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931897F-8F23-433E-A660-EFF8D3EDA506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4392488"/>
          </a:xfrm>
        </p:spPr>
        <p:txBody>
          <a:bodyPr>
            <a:normAutofit fontScale="90000"/>
          </a:bodyPr>
          <a:lstStyle/>
          <a:p>
            <a:pPr marL="18288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4000" dirty="0"/>
              <a:t>Не просто слухати, а чути.</a:t>
            </a:r>
            <a:br>
              <a:rPr lang="ru-RU" sz="4000" dirty="0"/>
            </a:br>
            <a:r>
              <a:rPr lang="ru-RU" sz="4000" dirty="0"/>
              <a:t>Не просто дивитися, а бачити.</a:t>
            </a:r>
            <a:br>
              <a:rPr lang="ru-RU" sz="4000" dirty="0"/>
            </a:br>
            <a:r>
              <a:rPr lang="ru-RU" sz="4000" dirty="0"/>
              <a:t>Не просто відповідати, а міркувати.</a:t>
            </a:r>
            <a:br>
              <a:rPr lang="ru-RU" sz="4000" dirty="0"/>
            </a:br>
            <a:r>
              <a:rPr lang="ru-RU" sz="4000" dirty="0"/>
              <a:t>Дружно й плідно </a:t>
            </a:r>
            <a:r>
              <a:rPr lang="ru-RU" sz="4000" dirty="0" smtClean="0"/>
              <a:t>працювати</a:t>
            </a:r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151774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3" y="1628800"/>
            <a:ext cx="7766248" cy="4752528"/>
          </a:xfrm>
        </p:spPr>
        <p:txBody>
          <a:bodyPr/>
          <a:lstStyle/>
          <a:p>
            <a:pPr marL="0" indent="0" algn="ctr">
              <a:buNone/>
            </a:pPr>
            <a:r>
              <a:rPr lang="ru-RU" sz="4400" dirty="0" smtClean="0"/>
              <a:t>Вірш «Тиша морська»</a:t>
            </a:r>
            <a:br>
              <a:rPr lang="ru-RU" sz="4400" dirty="0" smtClean="0"/>
            </a:br>
            <a:r>
              <a:rPr lang="ru-RU" sz="4400" dirty="0" smtClean="0"/>
              <a:t>Мале човенце</a:t>
            </a:r>
            <a:br>
              <a:rPr lang="ru-RU" sz="4400" dirty="0" smtClean="0"/>
            </a:br>
            <a:r>
              <a:rPr lang="ru-RU" sz="4400" dirty="0" smtClean="0"/>
              <a:t>   Михайло Драгоманов</a:t>
            </a:r>
            <a:br>
              <a:rPr lang="ru-RU" sz="4400" dirty="0" smtClean="0"/>
            </a:br>
            <a:r>
              <a:rPr lang="ru-RU" sz="4400" dirty="0" smtClean="0"/>
              <a:t>Астероїд                                                                          Юрист</a:t>
            </a:r>
            <a:br>
              <a:rPr lang="ru-RU" sz="4400" dirty="0" smtClean="0"/>
            </a:br>
            <a:r>
              <a:rPr lang="ru-RU" sz="4400" dirty="0" smtClean="0"/>
              <a:t>Дружина М.Лисенка</a:t>
            </a:r>
            <a:r>
              <a:rPr lang="ru-RU" dirty="0" smtClean="0"/>
              <a:t/>
            </a:r>
            <a:br>
              <a:rPr lang="ru-RU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476672"/>
            <a:ext cx="6400800" cy="1152128"/>
          </a:xfrm>
        </p:spPr>
        <p:txBody>
          <a:bodyPr/>
          <a:lstStyle/>
          <a:p>
            <a:pPr marL="45720" indent="0">
              <a:buNone/>
            </a:pPr>
            <a:endParaRPr lang="uk-UA" dirty="0"/>
          </a:p>
          <a:p>
            <a:pPr marL="45720" indent="0">
              <a:buNone/>
            </a:pPr>
            <a:endParaRPr lang="uk-UA" dirty="0"/>
          </a:p>
          <a:p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861614" y="548680"/>
            <a:ext cx="77748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 «Відгадай слово» </a:t>
            </a:r>
            <a:endParaRPr lang="pl-PL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125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496992"/>
          </a:xfrm>
        </p:spPr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523905" y="1052736"/>
            <a:ext cx="8280920" cy="37776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Україністика </a:t>
            </a:r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pl-PL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1115616" y="2636912"/>
            <a:ext cx="72008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</a:t>
            </a:r>
            <a:r>
              <a:rPr lang="uk-U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укупність наук, які вивчають мову, літературу,  культуру українського народу</a:t>
            </a:r>
            <a:endParaRPr lang="pl-PL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4292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569688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45720" indent="0" algn="ctr">
              <a:buNone/>
            </a:pPr>
            <a:r>
              <a:rPr lang="ru-RU" sz="4700" dirty="0"/>
              <a:t>У</a:t>
            </a:r>
            <a:r>
              <a:rPr lang="ru-RU" sz="4700" dirty="0" smtClean="0"/>
              <a:t>країнка</a:t>
            </a:r>
            <a:r>
              <a:rPr lang="ru-RU" sz="4700" dirty="0"/>
              <a:t>, рак, кури, кіт, рука, тиск, крук, нирка, кирка, ракита, карат, іриска, рис, сир, стик, рана, акустик, кит, танк, канат, скат, таксі</a:t>
            </a:r>
            <a:r>
              <a:rPr lang="ru-RU" sz="4700"/>
              <a:t>, </a:t>
            </a:r>
            <a:r>
              <a:rPr lang="ru-RU" sz="4700" smtClean="0"/>
              <a:t>скит</a:t>
            </a:r>
            <a:endParaRPr lang="pl-PL" sz="3200" dirty="0"/>
          </a:p>
        </p:txBody>
      </p:sp>
      <p:sp>
        <p:nvSpPr>
          <p:cNvPr id="4" name="Prostokąt 3"/>
          <p:cNvSpPr/>
          <p:nvPr/>
        </p:nvSpPr>
        <p:spPr>
          <a:xfrm>
            <a:off x="2127435" y="548680"/>
            <a:ext cx="48718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Україністика 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95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7624" y="32130"/>
            <a:ext cx="6512511" cy="1143000"/>
          </a:xfrm>
        </p:spPr>
        <p:txBody>
          <a:bodyPr/>
          <a:lstStyle/>
          <a:p>
            <a:pPr marL="0" indent="0" algn="l">
              <a:buNone/>
            </a:pPr>
            <a:r>
              <a:rPr lang="uk-UA" sz="2400" dirty="0" smtClean="0"/>
              <a:t>                Установіть відповідність</a:t>
            </a:r>
            <a:br>
              <a:rPr lang="uk-UA" sz="2400" dirty="0" smtClean="0"/>
            </a:br>
            <a:r>
              <a:rPr lang="uk-UA" sz="2400" dirty="0"/>
              <a:t/>
            </a:r>
            <a:br>
              <a:rPr lang="uk-UA" sz="2400" dirty="0"/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400" dirty="0"/>
              <a:t/>
            </a:r>
            <a:br>
              <a:rPr lang="uk-UA" sz="2400" dirty="0"/>
            </a:br>
            <a:endParaRPr lang="pl-PL" sz="2400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ru-RU" dirty="0"/>
              <a:t>	</a:t>
            </a:r>
            <a:endParaRPr lang="pl-PL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474459"/>
              </p:ext>
            </p:extLst>
          </p:nvPr>
        </p:nvGraphicFramePr>
        <p:xfrm>
          <a:off x="1763688" y="801007"/>
          <a:ext cx="5544615" cy="2430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8923"/>
                <a:gridCol w="1108923"/>
                <a:gridCol w="1108923"/>
                <a:gridCol w="1108923"/>
                <a:gridCol w="1108923"/>
              </a:tblGrid>
              <a:tr h="486053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</a:t>
                      </a:r>
                      <a:r>
                        <a:rPr lang="uk-UA" dirty="0" smtClean="0"/>
                        <a:t>    </a:t>
                      </a:r>
                      <a:r>
                        <a:rPr lang="uk-UA" dirty="0" smtClean="0"/>
                        <a:t>А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</a:t>
                      </a:r>
                      <a:r>
                        <a:rPr lang="uk-UA" dirty="0" smtClean="0"/>
                        <a:t>   </a:t>
                      </a:r>
                      <a:r>
                        <a:rPr lang="uk-UA" dirty="0" smtClean="0"/>
                        <a:t>Б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</a:t>
                      </a:r>
                      <a:r>
                        <a:rPr lang="uk-UA" dirty="0" smtClean="0"/>
                        <a:t>  В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 </a:t>
                      </a:r>
                      <a:r>
                        <a:rPr lang="uk-UA" dirty="0" smtClean="0"/>
                        <a:t>  Г</a:t>
                      </a:r>
                      <a:endParaRPr lang="pl-PL" dirty="0"/>
                    </a:p>
                  </a:txBody>
                  <a:tcPr/>
                </a:tc>
              </a:tr>
              <a:tr h="486053">
                <a:tc>
                  <a:txBody>
                    <a:bodyPr/>
                    <a:lstStyle/>
                    <a:p>
                      <a:r>
                        <a:rPr lang="uk-UA" dirty="0" smtClean="0"/>
                        <a:t>    1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</a:tr>
              <a:tr h="486053">
                <a:tc>
                  <a:txBody>
                    <a:bodyPr/>
                    <a:lstStyle/>
                    <a:p>
                      <a:r>
                        <a:rPr lang="uk-UA" dirty="0" smtClean="0"/>
                        <a:t>    2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</a:tr>
              <a:tr h="486053">
                <a:tc>
                  <a:txBody>
                    <a:bodyPr/>
                    <a:lstStyle/>
                    <a:p>
                      <a:r>
                        <a:rPr lang="uk-UA" dirty="0" smtClean="0"/>
                        <a:t>    3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</a:tr>
              <a:tr h="486053">
                <a:tc>
                  <a:txBody>
                    <a:bodyPr/>
                    <a:lstStyle/>
                    <a:p>
                      <a:r>
                        <a:rPr lang="uk-UA" dirty="0" smtClean="0"/>
                        <a:t>    4</a:t>
                      </a:r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Prostokąt 4"/>
          <p:cNvSpPr/>
          <p:nvPr/>
        </p:nvSpPr>
        <p:spPr>
          <a:xfrm>
            <a:off x="737320" y="3573016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Художній </a:t>
            </a:r>
            <a:r>
              <a:rPr lang="ru-RU" dirty="0" smtClean="0"/>
              <a:t>засіб                                               Приклад</a:t>
            </a:r>
          </a:p>
          <a:p>
            <a:endParaRPr lang="ru-RU" dirty="0"/>
          </a:p>
          <a:p>
            <a:r>
              <a:rPr lang="ru-RU" dirty="0" smtClean="0"/>
              <a:t>1  порівняння                             А  </a:t>
            </a:r>
            <a:r>
              <a:rPr lang="pl-PL" dirty="0" smtClean="0"/>
              <a:t> </a:t>
            </a:r>
            <a:r>
              <a:rPr lang="ru-RU" dirty="0" smtClean="0"/>
              <a:t>З тихим плескотом на берег</a:t>
            </a:r>
          </a:p>
          <a:p>
            <a:r>
              <a:rPr lang="ru-RU" dirty="0" smtClean="0"/>
              <a:t>2  епітет                                         </a:t>
            </a:r>
            <a:r>
              <a:rPr lang="pl-PL" dirty="0" smtClean="0"/>
              <a:t> </a:t>
            </a:r>
            <a:r>
              <a:rPr lang="uk-UA" dirty="0" smtClean="0"/>
              <a:t>Рине хвилечка перлиста.</a:t>
            </a:r>
            <a:endParaRPr lang="ru-RU" dirty="0"/>
          </a:p>
          <a:p>
            <a:r>
              <a:rPr lang="ru-RU" dirty="0" smtClean="0"/>
              <a:t>3  риторичне </a:t>
            </a:r>
            <a:r>
              <a:rPr lang="ru-RU" dirty="0"/>
              <a:t>запитання </a:t>
            </a:r>
            <a:r>
              <a:rPr lang="ru-RU" dirty="0" smtClean="0"/>
              <a:t>             Б  </a:t>
            </a:r>
            <a:r>
              <a:rPr lang="pl-PL" dirty="0" smtClean="0"/>
              <a:t> </a:t>
            </a:r>
            <a:r>
              <a:rPr lang="ru-RU" dirty="0" smtClean="0"/>
              <a:t>Гордо </a:t>
            </a:r>
            <a:r>
              <a:rPr lang="ru-RU" dirty="0"/>
              <a:t>палала </a:t>
            </a:r>
            <a:r>
              <a:rPr lang="ru-RU" dirty="0" smtClean="0"/>
              <a:t>троянда розкішна  ...                 </a:t>
            </a:r>
            <a:r>
              <a:rPr lang="ru-RU" dirty="0"/>
              <a:t>4  метафора	</a:t>
            </a:r>
            <a:r>
              <a:rPr lang="ru-RU" dirty="0" smtClean="0"/>
              <a:t>                        В  </a:t>
            </a:r>
            <a:r>
              <a:rPr lang="pl-PL" dirty="0" smtClean="0"/>
              <a:t> </a:t>
            </a:r>
            <a:r>
              <a:rPr lang="ru-RU" dirty="0" smtClean="0"/>
              <a:t>Вже </a:t>
            </a:r>
            <a:r>
              <a:rPr lang="ru-RU" dirty="0"/>
              <a:t>пролетів, немов </a:t>
            </a:r>
            <a:r>
              <a:rPr lang="ru-RU" dirty="0" smtClean="0"/>
              <a:t>пташка зальотна,</a:t>
            </a:r>
            <a:endParaRPr lang="ru-RU" dirty="0"/>
          </a:p>
          <a:p>
            <a:r>
              <a:rPr lang="ru-RU" dirty="0"/>
              <a:t>                                                       </a:t>
            </a:r>
            <a:r>
              <a:rPr lang="pl-PL" dirty="0" smtClean="0"/>
              <a:t> </a:t>
            </a:r>
            <a:r>
              <a:rPr lang="ru-RU" dirty="0" smtClean="0"/>
              <a:t>Весняний </a:t>
            </a:r>
            <a:r>
              <a:rPr lang="ru-RU" dirty="0"/>
              <a:t>той </a:t>
            </a:r>
            <a:r>
              <a:rPr lang="ru-RU" dirty="0" smtClean="0"/>
              <a:t>час.</a:t>
            </a:r>
            <a:endParaRPr lang="ru-RU" dirty="0"/>
          </a:p>
          <a:p>
            <a:r>
              <a:rPr lang="ru-RU" dirty="0"/>
              <a:t>                                                  </a:t>
            </a:r>
            <a:r>
              <a:rPr lang="ru-RU" dirty="0" smtClean="0"/>
              <a:t> Г   </a:t>
            </a:r>
            <a:r>
              <a:rPr lang="ru-RU" dirty="0"/>
              <a:t>«Що болить?» - мене </a:t>
            </a:r>
            <a:r>
              <a:rPr lang="ru-RU" dirty="0" smtClean="0"/>
              <a:t>питали ...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557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467544" y="2996952"/>
            <a:ext cx="8424936" cy="347472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pl-PL" sz="1800" dirty="0" smtClean="0">
                <a:solidFill>
                  <a:prstClr val="black"/>
                </a:solidFill>
              </a:rPr>
              <a:t>    </a:t>
            </a:r>
            <a:r>
              <a:rPr lang="ru-RU" sz="1800" dirty="0" smtClean="0">
                <a:solidFill>
                  <a:prstClr val="black"/>
                </a:solidFill>
              </a:rPr>
              <a:t>Художній </a:t>
            </a:r>
            <a:r>
              <a:rPr lang="ru-RU" sz="1800" dirty="0">
                <a:solidFill>
                  <a:prstClr val="black"/>
                </a:solidFill>
              </a:rPr>
              <a:t>засіб                                             </a:t>
            </a:r>
            <a:r>
              <a:rPr lang="ru-RU" sz="1800" dirty="0" smtClean="0">
                <a:solidFill>
                  <a:prstClr val="black"/>
                </a:solidFill>
              </a:rPr>
              <a:t>Приклад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SzTx/>
              <a:buFont typeface="Georgia" pitchFamily="18" charset="0"/>
              <a:buAutoNum type="arabicPlain"/>
            </a:pPr>
            <a:r>
              <a:rPr lang="ru-RU" sz="1800" dirty="0" smtClean="0">
                <a:solidFill>
                  <a:prstClr val="black"/>
                </a:solidFill>
              </a:rPr>
              <a:t> порівняння                                А </a:t>
            </a:r>
            <a:r>
              <a:rPr lang="pl-PL" sz="1800" dirty="0" smtClean="0">
                <a:solidFill>
                  <a:prstClr val="black"/>
                </a:solidFill>
              </a:rPr>
              <a:t> </a:t>
            </a:r>
            <a:r>
              <a:rPr lang="ru-RU" sz="1800" dirty="0" smtClean="0">
                <a:solidFill>
                  <a:prstClr val="black"/>
                </a:solidFill>
              </a:rPr>
              <a:t> </a:t>
            </a:r>
            <a:r>
              <a:rPr lang="uk-UA" sz="1800" dirty="0" smtClean="0">
                <a:solidFill>
                  <a:prstClr val="black"/>
                </a:solidFill>
              </a:rPr>
              <a:t>З тихим плескотом на берег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SzTx/>
              <a:buFont typeface="Georgia" pitchFamily="18" charset="0"/>
              <a:buAutoNum type="arabicPlain"/>
            </a:pPr>
            <a:r>
              <a:rPr lang="ru-RU" sz="1800" dirty="0" smtClean="0">
                <a:solidFill>
                  <a:prstClr val="black"/>
                </a:solidFill>
              </a:rPr>
              <a:t> епітет </a:t>
            </a:r>
            <a:r>
              <a:rPr lang="uk-UA" sz="1800" dirty="0" smtClean="0">
                <a:solidFill>
                  <a:prstClr val="black"/>
                </a:solidFill>
              </a:rPr>
              <a:t>                                             Рине хвилечка перлиста.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Tx/>
              <a:buSzTx/>
              <a:buFont typeface="Georgia" pitchFamily="18" charset="0"/>
              <a:buAutoNum type="arabicPlain"/>
            </a:pPr>
            <a:r>
              <a:rPr lang="uk-UA" sz="1800" dirty="0">
                <a:solidFill>
                  <a:prstClr val="black"/>
                </a:solidFill>
              </a:rPr>
              <a:t> </a:t>
            </a:r>
            <a:r>
              <a:rPr lang="ru-RU" sz="1800" dirty="0">
                <a:solidFill>
                  <a:prstClr val="black"/>
                </a:solidFill>
              </a:rPr>
              <a:t>риторичне запитання</a:t>
            </a:r>
            <a:r>
              <a:rPr lang="uk-UA" sz="1800" dirty="0" smtClean="0">
                <a:solidFill>
                  <a:prstClr val="black"/>
                </a:solidFill>
              </a:rPr>
              <a:t>                </a:t>
            </a:r>
            <a:r>
              <a:rPr lang="ru-RU" sz="1800" dirty="0" smtClean="0">
                <a:solidFill>
                  <a:prstClr val="black"/>
                </a:solidFill>
              </a:rPr>
              <a:t>Б   Гордо палала троянда розкішна ...             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4    метафора                                  В   </a:t>
            </a:r>
            <a:r>
              <a:rPr lang="ru-RU" sz="1800" dirty="0">
                <a:solidFill>
                  <a:prstClr val="black"/>
                </a:solidFill>
              </a:rPr>
              <a:t>Вже пролетів, немов пташка </a:t>
            </a:r>
            <a:r>
              <a:rPr lang="ru-RU" sz="1800" dirty="0" smtClean="0">
                <a:solidFill>
                  <a:prstClr val="black"/>
                </a:solidFill>
              </a:rPr>
              <a:t>зальотна,</a:t>
            </a:r>
            <a:endParaRPr lang="ru-RU" sz="1800" dirty="0">
              <a:solidFill>
                <a:prstClr val="black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dirty="0">
                <a:solidFill>
                  <a:prstClr val="black"/>
                </a:solidFill>
              </a:rPr>
              <a:t>                                                            </a:t>
            </a:r>
            <a:r>
              <a:rPr lang="ru-RU" sz="1800" dirty="0" smtClean="0">
                <a:solidFill>
                  <a:prstClr val="black"/>
                </a:solidFill>
              </a:rPr>
              <a:t>Весняний </a:t>
            </a:r>
            <a:r>
              <a:rPr lang="ru-RU" sz="1800" dirty="0">
                <a:solidFill>
                  <a:prstClr val="black"/>
                </a:solidFill>
              </a:rPr>
              <a:t>той </a:t>
            </a:r>
            <a:r>
              <a:rPr lang="ru-RU" sz="1800" dirty="0" smtClean="0">
                <a:solidFill>
                  <a:prstClr val="black"/>
                </a:solidFill>
              </a:rPr>
              <a:t>час. </a:t>
            </a:r>
            <a:endParaRPr lang="ru-RU" sz="1800" dirty="0">
              <a:solidFill>
                <a:prstClr val="black"/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ru-RU" sz="1800" dirty="0" smtClean="0">
                <a:solidFill>
                  <a:prstClr val="black"/>
                </a:solidFill>
              </a:rPr>
              <a:t>                                                        Г   </a:t>
            </a:r>
            <a:r>
              <a:rPr lang="ru-RU" sz="1800" dirty="0">
                <a:solidFill>
                  <a:prstClr val="black"/>
                </a:solidFill>
              </a:rPr>
              <a:t>«Що болить?» - мене питали ...</a:t>
            </a:r>
          </a:p>
          <a:p>
            <a:endParaRPr lang="pl-PL" dirty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342321"/>
              </p:ext>
            </p:extLst>
          </p:nvPr>
        </p:nvGraphicFramePr>
        <p:xfrm>
          <a:off x="2267744" y="404664"/>
          <a:ext cx="4608513" cy="216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4841"/>
                <a:gridCol w="915918"/>
                <a:gridCol w="915918"/>
                <a:gridCol w="915918"/>
                <a:gridCol w="915918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   А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 </a:t>
                      </a:r>
                      <a:r>
                        <a:rPr lang="ru-RU" sz="1400" smtClean="0">
                          <a:effectLst/>
                        </a:rPr>
                        <a:t>    Б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   В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   Г</a:t>
                      </a:r>
                      <a:endParaRPr lang="pl-PL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   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pl-PL" sz="1600" dirty="0" smtClean="0">
                          <a:effectLst/>
                          <a:latin typeface="Calibri"/>
                          <a:cs typeface="Calibri"/>
                        </a:rPr>
                        <a:t>Х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pl-PL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   </a:t>
                      </a:r>
                      <a:r>
                        <a:rPr lang="ru-RU" sz="1600" dirty="0" smtClean="0">
                          <a:effectLst/>
                          <a:latin typeface="Calibri"/>
                          <a:cs typeface="Calibri"/>
                        </a:rPr>
                        <a:t>Х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pl-PL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pl-PL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   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Calibri"/>
                          <a:cs typeface="Calibri"/>
                        </a:rPr>
                        <a:t>Х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pl-PL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pl-PL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    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  <a:latin typeface="Calibri"/>
                          <a:cs typeface="Calibri"/>
                        </a:rPr>
                        <a:t>Х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pl-PL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986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908720"/>
            <a:ext cx="4320480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pl-PL" sz="2800" dirty="0"/>
          </a:p>
        </p:txBody>
      </p:sp>
      <p:pic>
        <p:nvPicPr>
          <p:cNvPr id="2050" name="Picture 2" descr="C:\Users\west\Downloads\с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124744"/>
            <a:ext cx="3204369" cy="4526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467544" y="1124744"/>
            <a:ext cx="4320480" cy="4464496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uk-UA" sz="2800" dirty="0" smtClean="0"/>
              <a:t>       Леся Українка:</a:t>
            </a:r>
          </a:p>
          <a:p>
            <a:pPr marL="45720" indent="0">
              <a:buNone/>
            </a:pPr>
            <a:endParaRPr lang="uk-UA" sz="2800" dirty="0"/>
          </a:p>
          <a:p>
            <a:pPr marL="45720" indent="0" algn="ctr">
              <a:buNone/>
            </a:pPr>
            <a:r>
              <a:rPr lang="uk-UA" sz="2800" dirty="0" smtClean="0"/>
              <a:t>	«Я пройшла прекрасне і складне життя. Мені доля подарувала щастя – залишити свій слід на землі, на якій народилася та яку прославила»</a:t>
            </a:r>
            <a:endParaRPr lang="pl-PL" sz="2800" dirty="0"/>
          </a:p>
        </p:txBody>
      </p:sp>
    </p:spTree>
    <p:extLst>
      <p:ext uri="{BB962C8B-B14F-4D97-AF65-F5344CB8AC3E}">
        <p14:creationId xmlns:p14="http://schemas.microsoft.com/office/powerpoint/2010/main" val="261033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buNone/>
            </a:pPr>
            <a:r>
              <a:rPr lang="uk-UA" sz="3200" dirty="0" smtClean="0"/>
              <a:t>Домашнє завдання:</a:t>
            </a:r>
          </a:p>
          <a:p>
            <a:pPr marL="45720" indent="0">
              <a:buNone/>
            </a:pPr>
            <a:r>
              <a:rPr lang="uk-UA" sz="3200" dirty="0" smtClean="0"/>
              <a:t>1. (обов</a:t>
            </a:r>
            <a:r>
              <a:rPr lang="el-GR" sz="3200" dirty="0" smtClean="0">
                <a:latin typeface="Calibri"/>
                <a:cs typeface="Calibri"/>
              </a:rPr>
              <a:t>´</a:t>
            </a:r>
            <a:r>
              <a:rPr lang="uk-UA" sz="3200" dirty="0" smtClean="0"/>
              <a:t>язкове): підібрати епітети до Лесі Українки;</a:t>
            </a:r>
          </a:p>
          <a:p>
            <a:pPr marL="45720" indent="0">
              <a:buNone/>
            </a:pPr>
            <a:r>
              <a:rPr lang="uk-UA" sz="3200" dirty="0" smtClean="0"/>
              <a:t>2. (додаткове): написати листа відомій письменниці.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0587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05427" y="1412776"/>
            <a:ext cx="3859061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Сторінками життєвого та творчого шляху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Лесі </a:t>
            </a:r>
            <a:r>
              <a:rPr lang="ru-RU" sz="4000" dirty="0"/>
              <a:t>Українки</a:t>
            </a:r>
            <a:endParaRPr lang="pl-PL" sz="4000" dirty="0"/>
          </a:p>
        </p:txBody>
      </p:sp>
      <p:pic>
        <p:nvPicPr>
          <p:cNvPr id="1026" name="Picture 2" descr="C:\Users\west\Downloads\и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4657107" cy="618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12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05427" y="1412776"/>
            <a:ext cx="3859061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Сторінками життєвого та творчого шляху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Лесі </a:t>
            </a:r>
            <a:r>
              <a:rPr lang="ru-RU" sz="4000" dirty="0"/>
              <a:t>Українки</a:t>
            </a:r>
            <a:endParaRPr lang="pl-PL" sz="4000" dirty="0"/>
          </a:p>
        </p:txBody>
      </p:sp>
      <p:pic>
        <p:nvPicPr>
          <p:cNvPr id="1026" name="Picture 2" descr="C:\Users\west\Downloads\и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4657107" cy="6182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98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3289" y="5661248"/>
            <a:ext cx="6512511" cy="288032"/>
          </a:xfrm>
        </p:spPr>
        <p:txBody>
          <a:bodyPr>
            <a:normAutofit fontScale="90000"/>
          </a:bodyPr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899592" y="764704"/>
            <a:ext cx="7992888" cy="464169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uk-UA" sz="3200" b="1" dirty="0" smtClean="0">
                <a:solidFill>
                  <a:srgbClr val="C00000"/>
                </a:solidFill>
              </a:rPr>
              <a:t>Улюблені книжки </a:t>
            </a:r>
            <a:r>
              <a:rPr lang="uk-UA" sz="3200" b="1" dirty="0">
                <a:solidFill>
                  <a:srgbClr val="C00000"/>
                </a:solidFill>
              </a:rPr>
              <a:t>дітей </a:t>
            </a:r>
            <a:r>
              <a:rPr lang="uk-UA" sz="3200" b="1" dirty="0" smtClean="0">
                <a:solidFill>
                  <a:srgbClr val="C00000"/>
                </a:solidFill>
              </a:rPr>
              <a:t>Косачів: </a:t>
            </a:r>
            <a:endParaRPr lang="uk-UA" sz="3200" dirty="0"/>
          </a:p>
          <a:p>
            <a:pPr marL="45720" indent="0">
              <a:buNone/>
            </a:pPr>
            <a:r>
              <a:rPr lang="uk-UA" sz="3200" b="1" dirty="0" smtClean="0">
                <a:solidFill>
                  <a:srgbClr val="0070C0"/>
                </a:solidFill>
              </a:rPr>
              <a:t> - байки </a:t>
            </a:r>
            <a:r>
              <a:rPr lang="uk-UA" sz="3200" b="1" dirty="0">
                <a:solidFill>
                  <a:srgbClr val="0070C0"/>
                </a:solidFill>
              </a:rPr>
              <a:t>Глібова, </a:t>
            </a:r>
            <a:endParaRPr lang="uk-UA" sz="3200" b="1" dirty="0" smtClean="0">
              <a:solidFill>
                <a:srgbClr val="0070C0"/>
              </a:solidFill>
            </a:endParaRPr>
          </a:p>
          <a:p>
            <a:pPr marL="45720" indent="0">
              <a:buNone/>
            </a:pPr>
            <a:r>
              <a:rPr lang="uk-UA" sz="3200" b="1" dirty="0">
                <a:solidFill>
                  <a:srgbClr val="0070C0"/>
                </a:solidFill>
              </a:rPr>
              <a:t> </a:t>
            </a:r>
            <a:r>
              <a:rPr lang="uk-UA" sz="3200" b="1" dirty="0" smtClean="0">
                <a:solidFill>
                  <a:srgbClr val="0070C0"/>
                </a:solidFill>
              </a:rPr>
              <a:t>- «</a:t>
            </a:r>
            <a:r>
              <a:rPr lang="uk-UA" sz="3200" b="1" dirty="0">
                <a:solidFill>
                  <a:srgbClr val="0070C0"/>
                </a:solidFill>
              </a:rPr>
              <a:t>Сербські народні думи і пісні», </a:t>
            </a:r>
            <a:endParaRPr lang="uk-UA" sz="3200" b="1" dirty="0" smtClean="0">
              <a:solidFill>
                <a:srgbClr val="0070C0"/>
              </a:solidFill>
            </a:endParaRPr>
          </a:p>
          <a:p>
            <a:pPr marL="45720" indent="0">
              <a:buNone/>
            </a:pPr>
            <a:r>
              <a:rPr lang="uk-UA" sz="3200" b="1" dirty="0" smtClean="0">
                <a:solidFill>
                  <a:srgbClr val="0070C0"/>
                </a:solidFill>
              </a:rPr>
              <a:t> - «</a:t>
            </a:r>
            <a:r>
              <a:rPr lang="uk-UA" sz="3200" b="1" dirty="0">
                <a:solidFill>
                  <a:srgbClr val="0070C0"/>
                </a:solidFill>
              </a:rPr>
              <a:t>Робінзон Крузо» Дефо, </a:t>
            </a:r>
            <a:endParaRPr lang="uk-UA" sz="3200" b="1" dirty="0" smtClean="0">
              <a:solidFill>
                <a:srgbClr val="0070C0"/>
              </a:solidFill>
            </a:endParaRPr>
          </a:p>
          <a:p>
            <a:pPr marL="45720" indent="0">
              <a:buNone/>
            </a:pPr>
            <a:r>
              <a:rPr lang="uk-UA" sz="3200" b="1" dirty="0" smtClean="0">
                <a:solidFill>
                  <a:srgbClr val="0070C0"/>
                </a:solidFill>
              </a:rPr>
              <a:t>                              - «</a:t>
            </a:r>
            <a:r>
              <a:rPr lang="uk-UA" sz="3200" b="1" dirty="0">
                <a:solidFill>
                  <a:srgbClr val="0070C0"/>
                </a:solidFill>
              </a:rPr>
              <a:t>Міфи   класичної </a:t>
            </a:r>
            <a:endParaRPr lang="uk-UA" sz="3200" b="1" dirty="0" smtClean="0">
              <a:solidFill>
                <a:srgbClr val="0070C0"/>
              </a:solidFill>
            </a:endParaRPr>
          </a:p>
          <a:p>
            <a:pPr marL="45720" indent="0">
              <a:buNone/>
            </a:pPr>
            <a:r>
              <a:rPr lang="uk-UA" sz="3200" b="1" dirty="0" smtClean="0">
                <a:solidFill>
                  <a:srgbClr val="0070C0"/>
                </a:solidFill>
              </a:rPr>
              <a:t>                               давнини</a:t>
            </a:r>
            <a:r>
              <a:rPr lang="uk-UA" sz="3200" b="1" dirty="0">
                <a:solidFill>
                  <a:srgbClr val="0070C0"/>
                </a:solidFill>
              </a:rPr>
              <a:t>», </a:t>
            </a:r>
            <a:r>
              <a:rPr lang="uk-UA" sz="3200" b="1" dirty="0" smtClean="0">
                <a:solidFill>
                  <a:srgbClr val="0070C0"/>
                </a:solidFill>
              </a:rPr>
              <a:t>   </a:t>
            </a:r>
          </a:p>
          <a:p>
            <a:pPr marL="45720" indent="0">
              <a:buNone/>
            </a:pPr>
            <a:r>
              <a:rPr lang="uk-UA" sz="3200" b="1" dirty="0" smtClean="0">
                <a:solidFill>
                  <a:srgbClr val="0070C0"/>
                </a:solidFill>
              </a:rPr>
              <a:t>                              -  праці </a:t>
            </a:r>
            <a:r>
              <a:rPr lang="uk-UA" sz="3200" b="1" dirty="0">
                <a:solidFill>
                  <a:srgbClr val="0070C0"/>
                </a:solidFill>
              </a:rPr>
              <a:t>Чубинського</a:t>
            </a:r>
            <a:endParaRPr lang="pl-PL" sz="3200" b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C:\Users\west\Downloads\я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62" y="3356992"/>
            <a:ext cx="4410067" cy="330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5176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8064896" cy="550579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      </a:t>
            </a:r>
            <a:r>
              <a:rPr lang="ru-RU" sz="4000" b="1" dirty="0" smtClean="0">
                <a:solidFill>
                  <a:srgbClr val="C00000"/>
                </a:solidFill>
              </a:rPr>
              <a:t>сестра Ольга</a:t>
            </a:r>
          </a:p>
          <a:p>
            <a:pPr marL="45720" indent="0">
              <a:buNone/>
            </a:pPr>
            <a:endParaRPr lang="ru-RU" sz="3200" dirty="0" smtClean="0"/>
          </a:p>
          <a:p>
            <a:pPr marL="4572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дбайливо </a:t>
            </a:r>
            <a:r>
              <a:rPr lang="ru-RU" sz="3200" dirty="0">
                <a:solidFill>
                  <a:srgbClr val="002060"/>
                </a:solidFill>
              </a:rPr>
              <a:t>зберігатиме </a:t>
            </a:r>
            <a:endParaRPr lang="ru-RU" sz="3200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родинний </a:t>
            </a:r>
            <a:r>
              <a:rPr lang="ru-RU" sz="3200" dirty="0">
                <a:solidFill>
                  <a:srgbClr val="002060"/>
                </a:solidFill>
              </a:rPr>
              <a:t>архів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</a:p>
          <a:p>
            <a:pPr marL="45720" indent="0">
              <a:buNone/>
            </a:pPr>
            <a:endParaRPr lang="ru-RU" sz="3200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Пройдуть  </a:t>
            </a:r>
            <a:r>
              <a:rPr lang="ru-RU" sz="3200" dirty="0">
                <a:solidFill>
                  <a:srgbClr val="002060"/>
                </a:solidFill>
              </a:rPr>
              <a:t>роки</a:t>
            </a:r>
            <a:r>
              <a:rPr lang="ru-RU" sz="3200" dirty="0" smtClean="0">
                <a:solidFill>
                  <a:srgbClr val="002060"/>
                </a:solidFill>
              </a:rPr>
              <a:t>,</a:t>
            </a:r>
          </a:p>
          <a:p>
            <a:pPr marL="45720" indent="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Ольга </a:t>
            </a:r>
            <a:r>
              <a:rPr lang="ru-RU" sz="3200" dirty="0">
                <a:solidFill>
                  <a:srgbClr val="002060"/>
                </a:solidFill>
              </a:rPr>
              <a:t>отримає фах лікаря, а згодом напише ґрунтовну,  побудовану на фактах, біографію </a:t>
            </a:r>
            <a:r>
              <a:rPr lang="ru-RU" sz="3200" dirty="0" smtClean="0">
                <a:solidFill>
                  <a:srgbClr val="002060"/>
                </a:solidFill>
              </a:rPr>
              <a:t>Лесі Українки</a:t>
            </a:r>
            <a:endParaRPr lang="pl-PL" sz="3200" dirty="0"/>
          </a:p>
        </p:txBody>
      </p:sp>
      <p:pic>
        <p:nvPicPr>
          <p:cNvPr id="2050" name="Picture 2" descr="C:\Users\west\Downloads\я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33386"/>
            <a:ext cx="288816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39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2051720" y="692696"/>
            <a:ext cx="5472608" cy="3474720"/>
          </a:xfrm>
        </p:spPr>
        <p:txBody>
          <a:bodyPr/>
          <a:lstStyle/>
          <a:p>
            <a:pPr marL="45720" indent="0">
              <a:buNone/>
            </a:pPr>
            <a:endParaRPr lang="uk-UA" dirty="0"/>
          </a:p>
        </p:txBody>
      </p:sp>
      <p:sp>
        <p:nvSpPr>
          <p:cNvPr id="4" name="Prostokąt 3"/>
          <p:cNvSpPr/>
          <p:nvPr/>
        </p:nvSpPr>
        <p:spPr>
          <a:xfrm>
            <a:off x="1403648" y="906540"/>
            <a:ext cx="75556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- Леся </a:t>
            </a:r>
            <a:r>
              <a:rPr lang="uk-UA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Українка внесла в нашу мову </a:t>
            </a:r>
            <a:endParaRPr lang="uk-UA" sz="24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uk-UA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uk-UA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</a:t>
            </a:r>
            <a:r>
              <a:rPr lang="uk-UA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такі слова, як: </a:t>
            </a:r>
          </a:p>
          <a:p>
            <a:pPr algn="ctr"/>
            <a:endParaRPr lang="uk-UA" sz="24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uk-UA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uk-UA" sz="28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напровесні» та «</a:t>
            </a:r>
            <a:r>
              <a:rPr lang="uk-UA" sz="28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промінь»;</a:t>
            </a:r>
          </a:p>
          <a:p>
            <a:pPr algn="ctr"/>
            <a:endParaRPr lang="uk-UA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uk-UA" sz="2800" b="1" cap="all" spc="0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marL="342900" indent="-342900" algn="ctr">
              <a:buFontTx/>
              <a:buChar char="-"/>
            </a:pP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 </a:t>
            </a: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19 років 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написала для своїх сестер  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підручник </a:t>
            </a:r>
          </a:p>
          <a:p>
            <a:pPr marL="457200" indent="-457200" algn="ctr">
              <a:buFontTx/>
              <a:buChar char="-"/>
            </a:pP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ru-RU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Стародавня історія східних народів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  <a:endParaRPr lang="uk-UA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pl-PL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C:\Users\west\Downloads\м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181927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27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7292280" cy="564980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200" b="1" dirty="0">
                <a:solidFill>
                  <a:srgbClr val="002060"/>
                </a:solidFill>
              </a:rPr>
              <a:t>Леся  любила музику, була до неї 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>
                <a:solidFill>
                  <a:srgbClr val="002060"/>
                </a:solidFill>
              </a:rPr>
              <a:t>здатна, навіть грала свої власні, дуже хороші імпровізації.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З </a:t>
            </a:r>
            <a:r>
              <a:rPr lang="ru-RU" sz="3200" b="1" dirty="0">
                <a:solidFill>
                  <a:srgbClr val="002060"/>
                </a:solidFill>
              </a:rPr>
              <a:t>цього  приводу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вона </a:t>
            </a:r>
            <a:r>
              <a:rPr lang="ru-RU" sz="3200" b="1" dirty="0">
                <a:solidFill>
                  <a:srgbClr val="002060"/>
                </a:solidFill>
              </a:rPr>
              <a:t>склала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чудову </a:t>
            </a:r>
            <a:r>
              <a:rPr lang="ru-RU" sz="3200" b="1" dirty="0">
                <a:solidFill>
                  <a:srgbClr val="002060"/>
                </a:solidFill>
              </a:rPr>
              <a:t>поезію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marL="45720" indent="0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«</a:t>
            </a:r>
            <a:r>
              <a:rPr lang="ru-RU" sz="3200" b="1" dirty="0">
                <a:solidFill>
                  <a:srgbClr val="002060"/>
                </a:solidFill>
              </a:rPr>
              <a:t>До мого фортепіано»</a:t>
            </a:r>
            <a:endParaRPr lang="pl-PL" sz="3200" b="1" dirty="0">
              <a:solidFill>
                <a:srgbClr val="002060"/>
              </a:solidFill>
            </a:endParaRPr>
          </a:p>
        </p:txBody>
      </p:sp>
      <p:pic>
        <p:nvPicPr>
          <p:cNvPr id="3077" name="Picture 5" descr="C:\Users\west\Downloads\я4я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420888"/>
            <a:ext cx="3925250" cy="2940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Фредерик Шопен – мелодия р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59410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22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8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82844" y="4365104"/>
            <a:ext cx="7694240" cy="1584176"/>
          </a:xfrm>
        </p:spPr>
        <p:txBody>
          <a:bodyPr/>
          <a:lstStyle/>
          <a:p>
            <a:pPr marL="0" indent="0" algn="l">
              <a:buNone/>
            </a:pPr>
            <a:r>
              <a:rPr lang="uk-UA" sz="1800" dirty="0" smtClean="0"/>
              <a:t>                     мікроб  потрапляє </a:t>
            </a:r>
            <a:r>
              <a:rPr lang="uk-UA" sz="1800" dirty="0"/>
              <a:t>в </a:t>
            </a:r>
            <a:r>
              <a:rPr lang="uk-UA" sz="1800" dirty="0" smtClean="0"/>
              <a:t>організм:</a:t>
            </a:r>
            <a:br>
              <a:rPr lang="uk-UA" sz="1800" dirty="0" smtClean="0"/>
            </a:b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1800" dirty="0" smtClean="0"/>
              <a:t> </a:t>
            </a:r>
            <a:r>
              <a:rPr lang="uk-UA" sz="1800" dirty="0"/>
              <a:t>- разом з їжею або через пошкоджену слизову оболонку </a:t>
            </a:r>
            <a:r>
              <a:rPr lang="uk-UA" sz="1800" dirty="0" smtClean="0"/>
              <a:t>,</a:t>
            </a:r>
            <a:br>
              <a:rPr lang="uk-UA" sz="1800" dirty="0" smtClean="0"/>
            </a:br>
            <a:r>
              <a:rPr lang="uk-UA" sz="1800" dirty="0" smtClean="0"/>
              <a:t> - повітряно </a:t>
            </a:r>
            <a:r>
              <a:rPr lang="uk-UA" sz="1800" dirty="0"/>
              <a:t>- крапельним шляхом при близькому контакті з уже хворою </a:t>
            </a:r>
            <a:r>
              <a:rPr lang="uk-UA" sz="1800" dirty="0" smtClean="0"/>
              <a:t>людиною</a:t>
            </a:r>
            <a:endParaRPr lang="pl-PL" sz="1800" dirty="0"/>
          </a:p>
        </p:txBody>
      </p:sp>
      <p:pic>
        <p:nvPicPr>
          <p:cNvPr id="5123" name="Picture 3" descr="C:\Users\west\Downloads\с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539324" cy="340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rostokąt 4"/>
          <p:cNvSpPr/>
          <p:nvPr/>
        </p:nvSpPr>
        <p:spPr>
          <a:xfrm>
            <a:off x="5436096" y="764704"/>
            <a:ext cx="33843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Викликає хворобу </a:t>
            </a:r>
            <a:r>
              <a:rPr lang="uk-UA" dirty="0" smtClean="0"/>
              <a:t> </a:t>
            </a:r>
            <a:r>
              <a:rPr lang="uk-UA" dirty="0"/>
              <a:t>збудник туберкульозу - бактерія , </a:t>
            </a:r>
            <a:endParaRPr lang="uk-UA" dirty="0" smtClean="0"/>
          </a:p>
          <a:p>
            <a:r>
              <a:rPr lang="uk-UA" dirty="0" smtClean="0"/>
              <a:t>що </a:t>
            </a:r>
            <a:r>
              <a:rPr lang="uk-UA" dirty="0"/>
              <a:t>отримала назву </a:t>
            </a:r>
            <a:endParaRPr lang="uk-UA" dirty="0" smtClean="0"/>
          </a:p>
          <a:p>
            <a:r>
              <a:rPr lang="uk-UA" sz="2000" dirty="0"/>
              <a:t> </a:t>
            </a:r>
            <a:r>
              <a:rPr lang="uk-UA" sz="2000" dirty="0" smtClean="0"/>
              <a:t>        паличка </a:t>
            </a:r>
            <a:r>
              <a:rPr lang="uk-UA" sz="2000" dirty="0"/>
              <a:t>Коха. </a:t>
            </a:r>
            <a:endParaRPr lang="uk-UA" sz="2000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</p:txBody>
      </p:sp>
      <p:pic>
        <p:nvPicPr>
          <p:cNvPr id="1026" name="Picture 2" descr="C:\Users\west\Downloads\сч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794" y="2132856"/>
            <a:ext cx="276898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05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16016" y="260648"/>
            <a:ext cx="3859061" cy="41044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dirty="0" smtClean="0"/>
              <a:t>Криця – сталь,</a:t>
            </a:r>
            <a:br>
              <a:rPr lang="uk-UA" sz="4000" dirty="0" smtClean="0"/>
            </a:br>
            <a:r>
              <a:rPr lang="uk-UA" sz="4000" dirty="0" smtClean="0"/>
              <a:t>снага – сила,</a:t>
            </a:r>
            <a:br>
              <a:rPr lang="uk-UA" sz="4000" dirty="0" smtClean="0"/>
            </a:br>
            <a:r>
              <a:rPr lang="uk-UA" sz="4000" dirty="0" smtClean="0"/>
              <a:t>гартована – тверда,</a:t>
            </a:r>
            <a:br>
              <a:rPr lang="uk-UA" sz="4000" dirty="0" smtClean="0"/>
            </a:br>
            <a:r>
              <a:rPr lang="uk-UA" sz="4000" dirty="0" smtClean="0"/>
              <a:t>піхви – футляр для меча.</a:t>
            </a:r>
            <a:endParaRPr lang="pl-PL" sz="4000" dirty="0"/>
          </a:p>
        </p:txBody>
      </p:sp>
      <p:pic>
        <p:nvPicPr>
          <p:cNvPr id="1026" name="Picture 2" descr="C:\Users\west\Downloads\и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3960440" cy="5257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west\Downloads\и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212082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91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6512511" cy="403244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Вірш «</a:t>
            </a:r>
            <a:r>
              <a:rPr lang="ru-RU" dirty="0" smtClean="0"/>
              <a:t>Надія»</a:t>
            </a:r>
            <a:br>
              <a:rPr lang="ru-RU" dirty="0" smtClean="0"/>
            </a:br>
            <a:r>
              <a:rPr lang="ru-RU" dirty="0" smtClean="0"/>
              <a:t>Олена </a:t>
            </a:r>
            <a:r>
              <a:rPr lang="ru-RU" dirty="0"/>
              <a:t>Пчілка	</a:t>
            </a:r>
            <a:br>
              <a:rPr lang="ru-RU" dirty="0"/>
            </a:br>
            <a:r>
              <a:rPr lang="ru-RU" dirty="0"/>
              <a:t>Співець                                                 </a:t>
            </a:r>
            <a:br>
              <a:rPr lang="ru-RU" dirty="0"/>
            </a:br>
            <a:r>
              <a:rPr lang="ru-RU" dirty="0"/>
              <a:t>Горда                                                     </a:t>
            </a:r>
            <a:br>
              <a:rPr lang="ru-RU" dirty="0"/>
            </a:br>
            <a:r>
              <a:rPr lang="ru-RU" dirty="0"/>
              <a:t>Водохреща                                           </a:t>
            </a:r>
            <a:br>
              <a:rPr lang="ru-RU" dirty="0"/>
            </a:br>
            <a:r>
              <a:rPr lang="ru-RU" dirty="0" smtClean="0"/>
              <a:t>Волинь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3"/>
          </p:nvPr>
        </p:nvSpPr>
        <p:spPr>
          <a:xfrm>
            <a:off x="1043608" y="764704"/>
            <a:ext cx="6400800" cy="1746528"/>
          </a:xfrm>
        </p:spPr>
        <p:txBody>
          <a:bodyPr/>
          <a:lstStyle/>
          <a:p>
            <a:pPr marL="45720" indent="0">
              <a:buNone/>
            </a:pPr>
            <a:endParaRPr lang="pl-PL" sz="2800" dirty="0">
              <a:solidFill>
                <a:srgbClr val="C00000"/>
              </a:solidFill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661879" y="476672"/>
            <a:ext cx="77748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 «Відгадай слово» </a:t>
            </a:r>
            <a:endParaRPr lang="pl-PL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9663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erodynamiczny">
  <a:themeElements>
    <a:clrScheme name="Aerodynamiczny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erodynamiczny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erodynamiczny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724</TotalTime>
  <Words>389</Words>
  <Application>Microsoft Office PowerPoint</Application>
  <PresentationFormat>Pokaz na ekranie (4:3)</PresentationFormat>
  <Paragraphs>117</Paragraphs>
  <Slides>17</Slides>
  <Notes>0</Notes>
  <HiddenSlides>0</HiddenSlides>
  <MMClips>1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17</vt:i4>
      </vt:variant>
    </vt:vector>
  </HeadingPairs>
  <TitlesOfParts>
    <vt:vector size="18" baseType="lpstr">
      <vt:lpstr>Aerodynamiczny</vt:lpstr>
      <vt:lpstr> Не просто слухати, а чути. Не просто дивитися, а бачити. Не просто відповідати, а міркувати. Дружно й плідно працювати</vt:lpstr>
      <vt:lpstr>Сторінками життєвого та творчого шляху  Лесі Українки</vt:lpstr>
      <vt:lpstr>Prezentacja programu PowerPoint</vt:lpstr>
      <vt:lpstr>Prezentacja programu PowerPoint</vt:lpstr>
      <vt:lpstr>Prezentacja programu PowerPoint</vt:lpstr>
      <vt:lpstr>Prezentacja programu PowerPoint</vt:lpstr>
      <vt:lpstr>                     мікроб  потрапляє в організм:   - разом з їжею або через пошкоджену слизову оболонку ,  - повітряно - крапельним шляхом при близькому контакті з уже хворою людиною</vt:lpstr>
      <vt:lpstr>Криця – сталь, снага – сила, гартована – тверда, піхви – футляр для меча.</vt:lpstr>
      <vt:lpstr>Вірш «Надія» Олена Пчілка  Співець                                                  Горда                                                      Водохреща                                            Волинь  </vt:lpstr>
      <vt:lpstr>Вірш «Тиша морська» Мале човенце    Михайло Драгоманов Астероїд                                                                          Юрист Дружина М.Лисенка </vt:lpstr>
      <vt:lpstr>Prezentacja programu PowerPoint</vt:lpstr>
      <vt:lpstr>Prezentacja programu PowerPoint</vt:lpstr>
      <vt:lpstr>                Установіть відповідність    </vt:lpstr>
      <vt:lpstr>Prezentacja programu PowerPoint</vt:lpstr>
      <vt:lpstr>Prezentacja programu PowerPoint</vt:lpstr>
      <vt:lpstr>Prezentacja programu PowerPoint</vt:lpstr>
      <vt:lpstr>Сторінками життєвого та творчого шляху  Лесі Українки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Місяць яснесенький промінь тихесенький кинув до нас. Спи, мій малесенький, поки є час. Любо ти спатимеш поки не знатимеш, що то печаль. Хутко прийматимеш лихо та жаль. Тяжка годинонько, лиха хвилинонько, лихо не спить. Леле, дитинонько, жить — сльози лить. Сором хилитися, долі коритися, час твій прийде. З долею битися — сон пропаде, сон пропаде. Місяць яснесенький промінь тихесенький кинув до нас. Спи, мій малесенький, поки є час.</dc:title>
  <dc:creator>west</dc:creator>
  <cp:lastModifiedBy>Kowalski Ryszard</cp:lastModifiedBy>
  <cp:revision>45</cp:revision>
  <dcterms:created xsi:type="dcterms:W3CDTF">2017-12-02T18:57:08Z</dcterms:created>
  <dcterms:modified xsi:type="dcterms:W3CDTF">2017-12-11T16:38:27Z</dcterms:modified>
</cp:coreProperties>
</file>