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7"/>
  </p:notesMasterIdLst>
  <p:sldIdLst>
    <p:sldId id="257" r:id="rId2"/>
    <p:sldId id="282" r:id="rId3"/>
    <p:sldId id="269" r:id="rId4"/>
    <p:sldId id="256" r:id="rId5"/>
    <p:sldId id="278" r:id="rId6"/>
    <p:sldId id="279" r:id="rId7"/>
    <p:sldId id="280" r:id="rId8"/>
    <p:sldId id="289" r:id="rId9"/>
    <p:sldId id="261" r:id="rId10"/>
    <p:sldId id="291" r:id="rId11"/>
    <p:sldId id="292" r:id="rId12"/>
    <p:sldId id="293" r:id="rId13"/>
    <p:sldId id="294" r:id="rId14"/>
    <p:sldId id="265" r:id="rId15"/>
    <p:sldId id="266" r:id="rId16"/>
    <p:sldId id="267" r:id="rId17"/>
    <p:sldId id="268" r:id="rId18"/>
    <p:sldId id="284" r:id="rId19"/>
    <p:sldId id="283" r:id="rId20"/>
    <p:sldId id="286" r:id="rId21"/>
    <p:sldId id="277" r:id="rId22"/>
    <p:sldId id="288" r:id="rId23"/>
    <p:sldId id="271" r:id="rId24"/>
    <p:sldId id="287" r:id="rId25"/>
    <p:sldId id="285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2DFD3B-550B-448D-AE0A-A129E72D36C0}" type="datetimeFigureOut">
              <a:rPr lang="ru-RU" smtClean="0"/>
              <a:t>19.12.2017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ADF1BE-17BE-4105-8DCB-02BE00CE7D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92779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ADF1BE-17BE-4105-8DCB-02BE00CE7DF1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59047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89167-44AD-413D-8DA1-4418D742A090}" type="datetimeFigureOut">
              <a:rPr lang="ru-RU" smtClean="0"/>
              <a:t>19.12.2017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1CCD369-F309-4B9A-B2DB-21E36674815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89167-44AD-413D-8DA1-4418D742A090}" type="datetimeFigureOut">
              <a:rPr lang="ru-RU" smtClean="0"/>
              <a:t>19.12.2017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CD369-F309-4B9A-B2DB-21E366748151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D1CCD369-F309-4B9A-B2DB-21E366748151}" type="slidenum">
              <a:rPr lang="ru-RU" smtClean="0"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89167-44AD-413D-8DA1-4418D742A090}" type="datetimeFigureOut">
              <a:rPr lang="ru-RU" smtClean="0"/>
              <a:t>19.12.2017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89167-44AD-413D-8DA1-4418D742A090}" type="datetimeFigureOut">
              <a:rPr lang="ru-RU" smtClean="0"/>
              <a:t>19.12.2017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D1CCD369-F309-4B9A-B2DB-21E36674815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89167-44AD-413D-8DA1-4418D742A090}" type="datetimeFigureOut">
              <a:rPr lang="ru-RU" smtClean="0"/>
              <a:t>19.12.2017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1CCD369-F309-4B9A-B2DB-21E366748151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12D89167-44AD-413D-8DA1-4418D742A090}" type="datetimeFigureOut">
              <a:rPr lang="ru-RU" smtClean="0"/>
              <a:t>19.12.2017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CD369-F309-4B9A-B2DB-21E36674815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89167-44AD-413D-8DA1-4418D742A090}" type="datetimeFigureOut">
              <a:rPr lang="ru-RU" smtClean="0"/>
              <a:t>19.12.2017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Объект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Объект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D1CCD369-F309-4B9A-B2DB-21E366748151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89167-44AD-413D-8DA1-4418D742A090}" type="datetimeFigureOut">
              <a:rPr lang="ru-RU" smtClean="0"/>
              <a:t>19.12.2017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D1CCD369-F309-4B9A-B2DB-21E3667481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89167-44AD-413D-8DA1-4418D742A090}" type="datetimeFigureOut">
              <a:rPr lang="ru-RU" smtClean="0"/>
              <a:t>19.12.2017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1CCD369-F309-4B9A-B2DB-21E3667481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Объект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1CCD369-F309-4B9A-B2DB-21E366748151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89167-44AD-413D-8DA1-4418D742A090}" type="datetimeFigureOut">
              <a:rPr lang="ru-RU" smtClean="0"/>
              <a:t>19.12.2017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D1CCD369-F309-4B9A-B2DB-21E366748151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12D89167-44AD-413D-8DA1-4418D742A090}" type="datetimeFigureOut">
              <a:rPr lang="ru-RU" smtClean="0"/>
              <a:t>19.12.2017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12D89167-44AD-413D-8DA1-4418D742A090}" type="datetimeFigureOut">
              <a:rPr lang="ru-RU" smtClean="0"/>
              <a:t>19.12.2017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1CCD369-F309-4B9A-B2DB-21E366748151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534400" cy="1080120"/>
          </a:xfrm>
        </p:spPr>
        <p:txBody>
          <a:bodyPr>
            <a:noAutofit/>
          </a:bodyPr>
          <a:lstStyle/>
          <a:p>
            <a:r>
              <a:rPr lang="uk-UA" sz="7200" b="1" dirty="0" smtClean="0">
                <a:solidFill>
                  <a:schemeClr val="accent1">
                    <a:lumMod val="75000"/>
                  </a:schemeClr>
                </a:solidFill>
              </a:rPr>
              <a:t>Тема уроку:</a:t>
            </a:r>
            <a:endParaRPr lang="ru-RU" sz="7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/>
            <a:endParaRPr lang="ru-RU" sz="1400" dirty="0" smtClean="0"/>
          </a:p>
          <a:p>
            <a:pPr marL="0" indent="0" algn="ctr">
              <a:buNone/>
            </a:pPr>
            <a:r>
              <a:rPr lang="ru-RU" sz="8000" dirty="0" smtClean="0"/>
              <a:t>«Будова </a:t>
            </a:r>
            <a:r>
              <a:rPr lang="ru-RU" sz="8000" dirty="0" err="1" smtClean="0"/>
              <a:t>шкіри</a:t>
            </a:r>
            <a:r>
              <a:rPr lang="ru-RU" sz="8000" dirty="0" smtClean="0"/>
              <a:t>  та </a:t>
            </a:r>
            <a:r>
              <a:rPr lang="ru-RU" sz="8000" dirty="0" err="1" smtClean="0"/>
              <a:t>їі</a:t>
            </a:r>
            <a:r>
              <a:rPr lang="ru-RU" sz="8000" dirty="0" smtClean="0"/>
              <a:t> </a:t>
            </a:r>
            <a:r>
              <a:rPr lang="ru-RU" sz="8000" dirty="0" err="1" smtClean="0"/>
              <a:t>функції</a:t>
            </a:r>
            <a:r>
              <a:rPr lang="ru-RU" sz="8000" dirty="0" smtClean="0"/>
              <a:t>»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val="2011065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>
                <a:solidFill>
                  <a:schemeClr val="accent1">
                    <a:lumMod val="75000"/>
                  </a:schemeClr>
                </a:solidFill>
              </a:rPr>
              <a:t>Епідерміс</a:t>
            </a:r>
            <a:endParaRPr lang="ru-RU" dirty="0"/>
          </a:p>
        </p:txBody>
      </p:sp>
      <p:pic>
        <p:nvPicPr>
          <p:cNvPr id="4" name="Объект 3" descr="05.01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79512" y="1780078"/>
            <a:ext cx="4392488" cy="427670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644008" y="1225689"/>
            <a:ext cx="439248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        </a:t>
            </a:r>
            <a:r>
              <a:rPr lang="ru-RU" sz="3600" b="1" dirty="0" smtClean="0">
                <a:solidFill>
                  <a:srgbClr val="FF0000"/>
                </a:solidFill>
              </a:rPr>
              <a:t>1 </a:t>
            </a:r>
            <a:r>
              <a:rPr lang="ru-RU" sz="3600" b="1" dirty="0">
                <a:solidFill>
                  <a:srgbClr val="FF0000"/>
                </a:solidFill>
              </a:rPr>
              <a:t>— </a:t>
            </a:r>
            <a:r>
              <a:rPr lang="ru-RU" sz="3600" b="1" dirty="0" err="1" smtClean="0">
                <a:solidFill>
                  <a:srgbClr val="FF0000"/>
                </a:solidFill>
              </a:rPr>
              <a:t>епідерміс</a:t>
            </a:r>
            <a:r>
              <a:rPr lang="ru-RU" sz="3600" b="1" dirty="0" smtClean="0">
                <a:solidFill>
                  <a:srgbClr val="FF0000"/>
                </a:solidFill>
              </a:rPr>
              <a:t>         </a:t>
            </a:r>
          </a:p>
          <a:p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</a:rPr>
              <a:t>            </a:t>
            </a:r>
            <a:r>
              <a:rPr lang="uk-UA" sz="2400" dirty="0" smtClean="0"/>
              <a:t>утворений          </a:t>
            </a:r>
          </a:p>
          <a:p>
            <a:r>
              <a:rPr lang="uk-UA" sz="2400" dirty="0"/>
              <a:t> </a:t>
            </a:r>
            <a:r>
              <a:rPr lang="uk-UA" sz="2400" dirty="0" smtClean="0"/>
              <a:t>  багатошаровим  епітелієм</a:t>
            </a:r>
            <a:r>
              <a:rPr lang="ru-RU" sz="2400" dirty="0" smtClean="0"/>
              <a:t>:</a:t>
            </a:r>
          </a:p>
          <a:p>
            <a:r>
              <a:rPr lang="ru-RU" sz="2400" dirty="0" smtClean="0"/>
              <a:t>                    </a:t>
            </a:r>
            <a:r>
              <a:rPr lang="ru-RU" sz="2400" dirty="0" err="1" smtClean="0"/>
              <a:t>Роговий</a:t>
            </a:r>
            <a:r>
              <a:rPr lang="ru-RU" sz="2400" dirty="0" smtClean="0"/>
              <a:t> шар</a:t>
            </a:r>
          </a:p>
          <a:p>
            <a:endParaRPr lang="ru-RU" sz="2400" dirty="0" smtClean="0"/>
          </a:p>
          <a:p>
            <a:endParaRPr lang="ru-RU" sz="2400" dirty="0"/>
          </a:p>
          <a:p>
            <a:r>
              <a:rPr lang="ru-RU" sz="2400" dirty="0" smtClean="0"/>
              <a:t>                </a:t>
            </a:r>
            <a:r>
              <a:rPr lang="ru-RU" sz="2400" dirty="0" err="1" smtClean="0"/>
              <a:t>Ростковий</a:t>
            </a:r>
            <a:r>
              <a:rPr lang="ru-RU" sz="2400" dirty="0" smtClean="0"/>
              <a:t> шар</a:t>
            </a:r>
          </a:p>
          <a:p>
            <a:endParaRPr lang="ru-RU" sz="2400" dirty="0"/>
          </a:p>
          <a:p>
            <a:endParaRPr lang="ru-RU" sz="2400" dirty="0" smtClean="0"/>
          </a:p>
          <a:p>
            <a:r>
              <a:rPr lang="ru-RU" sz="2400" dirty="0" smtClean="0"/>
              <a:t>    </a:t>
            </a:r>
            <a:r>
              <a:rPr lang="ru-RU" sz="2400" dirty="0" err="1" smtClean="0"/>
              <a:t>Рецептори</a:t>
            </a:r>
            <a:r>
              <a:rPr lang="ru-RU" sz="2400" dirty="0" smtClean="0"/>
              <a:t> </a:t>
            </a:r>
            <a:r>
              <a:rPr lang="ru-RU" sz="2400" dirty="0"/>
              <a:t>   </a:t>
            </a:r>
            <a:r>
              <a:rPr lang="ru-RU" sz="2400" dirty="0" smtClean="0"/>
              <a:t>   </a:t>
            </a:r>
            <a:r>
              <a:rPr lang="ru-RU" sz="2400" dirty="0" err="1" smtClean="0"/>
              <a:t>Меланоцити</a:t>
            </a:r>
            <a:endParaRPr lang="ru-RU" sz="2400" dirty="0"/>
          </a:p>
          <a:p>
            <a:r>
              <a:rPr lang="ru-RU" sz="2400" dirty="0"/>
              <a:t>        </a:t>
            </a:r>
            <a:r>
              <a:rPr lang="ru-RU" sz="2400" dirty="0" smtClean="0"/>
              <a:t>                           (</a:t>
            </a:r>
            <a:r>
              <a:rPr lang="ru-RU" sz="2400" dirty="0" err="1"/>
              <a:t>меланін</a:t>
            </a:r>
            <a:r>
              <a:rPr lang="ru-RU" sz="2400" dirty="0"/>
              <a:t>)</a:t>
            </a:r>
            <a:endParaRPr lang="en-US" sz="2400" dirty="0"/>
          </a:p>
          <a:p>
            <a:endParaRPr lang="ru-RU" sz="2400" dirty="0" smtClean="0"/>
          </a:p>
          <a:p>
            <a:r>
              <a:rPr lang="ru-RU" sz="2400" dirty="0"/>
              <a:t> </a:t>
            </a:r>
            <a:r>
              <a:rPr lang="ru-RU" sz="2400" dirty="0" smtClean="0"/>
              <a:t>                                                                            </a:t>
            </a:r>
            <a:endParaRPr lang="en-US" sz="2400" dirty="0"/>
          </a:p>
        </p:txBody>
      </p:sp>
      <p:sp>
        <p:nvSpPr>
          <p:cNvPr id="7" name="Стрелка вправо 6"/>
          <p:cNvSpPr/>
          <p:nvPr/>
        </p:nvSpPr>
        <p:spPr>
          <a:xfrm rot="5400000">
            <a:off x="6647292" y="3254445"/>
            <a:ext cx="562997" cy="33604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 rot="5400000">
            <a:off x="5226604" y="4476240"/>
            <a:ext cx="562997" cy="33604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 rot="5400000">
            <a:off x="7944358" y="4476241"/>
            <a:ext cx="562997" cy="33604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4428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600" b="1" i="1" dirty="0">
                <a:solidFill>
                  <a:schemeClr val="accent1">
                    <a:lumMod val="75000"/>
                  </a:schemeClr>
                </a:solidFill>
              </a:rPr>
              <a:t>Дерма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 descr="05.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7" y="1628800"/>
            <a:ext cx="4635109" cy="439248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220072" y="2249766"/>
            <a:ext cx="367240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1 — </a:t>
            </a:r>
            <a:r>
              <a:rPr lang="ru-RU" sz="2000" dirty="0" err="1" smtClean="0"/>
              <a:t>епідерміс</a:t>
            </a:r>
            <a:endParaRPr lang="en-US" sz="2000" dirty="0"/>
          </a:p>
          <a:p>
            <a:r>
              <a:rPr lang="ru-RU" sz="4000" b="1" dirty="0" smtClean="0">
                <a:solidFill>
                  <a:srgbClr val="FF0000"/>
                </a:solidFill>
              </a:rPr>
              <a:t>2 </a:t>
            </a:r>
            <a:r>
              <a:rPr lang="ru-RU" sz="4000" b="1" dirty="0">
                <a:solidFill>
                  <a:srgbClr val="FF0000"/>
                </a:solidFill>
              </a:rPr>
              <a:t>— </a:t>
            </a:r>
            <a:r>
              <a:rPr lang="ru-RU" sz="4000" b="1" dirty="0" smtClean="0">
                <a:solidFill>
                  <a:srgbClr val="FF0000"/>
                </a:solidFill>
              </a:rPr>
              <a:t>дерма:</a:t>
            </a:r>
            <a:endParaRPr lang="ru-RU" sz="4000" b="1" dirty="0">
              <a:solidFill>
                <a:srgbClr val="FF0000"/>
              </a:solidFill>
            </a:endParaRPr>
          </a:p>
          <a:p>
            <a:r>
              <a:rPr lang="ru-RU" sz="2000" dirty="0" smtClean="0"/>
              <a:t>4 </a:t>
            </a:r>
            <a:r>
              <a:rPr lang="ru-RU" sz="2000" dirty="0"/>
              <a:t>— </a:t>
            </a:r>
            <a:r>
              <a:rPr lang="ru-RU" sz="2000" dirty="0" err="1"/>
              <a:t>волосина</a:t>
            </a:r>
            <a:r>
              <a:rPr lang="ru-RU" sz="2000" dirty="0"/>
              <a:t>;</a:t>
            </a:r>
          </a:p>
          <a:p>
            <a:r>
              <a:rPr lang="ru-RU" sz="2000" dirty="0"/>
              <a:t>5 — </a:t>
            </a:r>
            <a:r>
              <a:rPr lang="ru-RU" sz="2000" dirty="0" err="1"/>
              <a:t>волосяний</a:t>
            </a:r>
            <a:r>
              <a:rPr lang="ru-RU" sz="2000" dirty="0"/>
              <a:t> </a:t>
            </a:r>
            <a:r>
              <a:rPr lang="ru-RU" sz="2000" dirty="0" err="1"/>
              <a:t>фолікул</a:t>
            </a:r>
            <a:r>
              <a:rPr lang="ru-RU" sz="2000" dirty="0"/>
              <a:t>;</a:t>
            </a:r>
          </a:p>
          <a:p>
            <a:r>
              <a:rPr lang="ru-RU" sz="2000" dirty="0"/>
              <a:t>6 — </a:t>
            </a:r>
            <a:r>
              <a:rPr lang="ru-RU" sz="2000" dirty="0" err="1"/>
              <a:t>потова</a:t>
            </a:r>
            <a:r>
              <a:rPr lang="ru-RU" sz="2000" dirty="0"/>
              <a:t> </a:t>
            </a:r>
            <a:r>
              <a:rPr lang="ru-RU" sz="2000" dirty="0" err="1"/>
              <a:t>залоза</a:t>
            </a:r>
            <a:r>
              <a:rPr lang="ru-RU" sz="2000" dirty="0"/>
              <a:t>;</a:t>
            </a:r>
          </a:p>
          <a:p>
            <a:r>
              <a:rPr lang="ru-RU" sz="2000" dirty="0"/>
              <a:t>7 — </a:t>
            </a:r>
            <a:r>
              <a:rPr lang="ru-RU" sz="2000" dirty="0" err="1"/>
              <a:t>м’яз-підіймач</a:t>
            </a:r>
            <a:r>
              <a:rPr lang="ru-RU" sz="2000" dirty="0"/>
              <a:t>;</a:t>
            </a:r>
          </a:p>
          <a:p>
            <a:r>
              <a:rPr lang="ru-RU" sz="2000" dirty="0"/>
              <a:t>8 — </a:t>
            </a:r>
            <a:r>
              <a:rPr lang="ru-RU" sz="2000" dirty="0" err="1"/>
              <a:t>кровоносні</a:t>
            </a:r>
            <a:r>
              <a:rPr lang="ru-RU" sz="2000" dirty="0"/>
              <a:t>  </a:t>
            </a:r>
            <a:r>
              <a:rPr lang="ru-RU" sz="2000" dirty="0" err="1"/>
              <a:t>судини</a:t>
            </a:r>
            <a:r>
              <a:rPr lang="ru-RU" sz="2000" dirty="0"/>
              <a:t>; </a:t>
            </a:r>
            <a:endParaRPr lang="en-US" sz="2000" dirty="0"/>
          </a:p>
          <a:p>
            <a:r>
              <a:rPr lang="ru-RU" sz="2000" dirty="0"/>
              <a:t>9 — </a:t>
            </a:r>
            <a:r>
              <a:rPr lang="ru-RU" sz="2000" dirty="0" err="1"/>
              <a:t>нервові</a:t>
            </a:r>
            <a:r>
              <a:rPr lang="ru-RU" sz="2000" dirty="0"/>
              <a:t>  </a:t>
            </a:r>
            <a:r>
              <a:rPr lang="ru-RU" sz="2000" dirty="0" err="1"/>
              <a:t>закінчення</a:t>
            </a:r>
            <a:r>
              <a:rPr lang="ru-RU" sz="2000" dirty="0"/>
              <a:t>;</a:t>
            </a:r>
            <a:endParaRPr lang="en-US" sz="2000" dirty="0"/>
          </a:p>
          <a:p>
            <a:r>
              <a:rPr lang="ru-RU" sz="2000" dirty="0"/>
              <a:t>10 — сальна  </a:t>
            </a:r>
            <a:r>
              <a:rPr lang="ru-RU" sz="2000" dirty="0" err="1"/>
              <a:t>залоза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248230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600" b="1" i="1" dirty="0">
                <a:solidFill>
                  <a:schemeClr val="accent1">
                    <a:lumMod val="75000"/>
                  </a:schemeClr>
                </a:solidFill>
              </a:rPr>
              <a:t>Підшкірна клітковина </a:t>
            </a:r>
            <a:endParaRPr lang="ru-RU" dirty="0"/>
          </a:p>
        </p:txBody>
      </p:sp>
      <p:pic>
        <p:nvPicPr>
          <p:cNvPr id="4" name="Объект 3" descr="05.01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395536" y="1700808"/>
            <a:ext cx="4695776" cy="4572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292080" y="2000623"/>
            <a:ext cx="3600400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1 — </a:t>
            </a:r>
            <a:r>
              <a:rPr lang="ru-RU" sz="2800" dirty="0" err="1" smtClean="0"/>
              <a:t>епідерміс</a:t>
            </a:r>
            <a:endParaRPr lang="en-US" sz="2800" dirty="0"/>
          </a:p>
          <a:p>
            <a:r>
              <a:rPr lang="ru-RU" sz="2800" dirty="0" smtClean="0"/>
              <a:t>2 </a:t>
            </a:r>
            <a:r>
              <a:rPr lang="ru-RU" sz="2800" dirty="0"/>
              <a:t>— </a:t>
            </a:r>
            <a:r>
              <a:rPr lang="ru-RU" sz="2800" dirty="0" smtClean="0"/>
              <a:t>дерма</a:t>
            </a:r>
            <a:endParaRPr lang="ru-RU" sz="2800" dirty="0"/>
          </a:p>
          <a:p>
            <a:r>
              <a:rPr lang="ru-RU" sz="3200" b="1" dirty="0">
                <a:solidFill>
                  <a:srgbClr val="FF0000"/>
                </a:solidFill>
              </a:rPr>
              <a:t>3 — </a:t>
            </a:r>
            <a:r>
              <a:rPr lang="ru-RU" sz="3200" b="1" dirty="0" err="1">
                <a:solidFill>
                  <a:srgbClr val="FF0000"/>
                </a:solidFill>
              </a:rPr>
              <a:t>підшкірна</a:t>
            </a:r>
            <a:r>
              <a:rPr lang="ru-RU" sz="3200" b="1" dirty="0">
                <a:solidFill>
                  <a:srgbClr val="FF0000"/>
                </a:solidFill>
              </a:rPr>
              <a:t> </a:t>
            </a:r>
            <a:endParaRPr lang="ru-RU" sz="3200" b="1" dirty="0" smtClean="0">
              <a:solidFill>
                <a:srgbClr val="FF0000"/>
              </a:solidFill>
            </a:endParaRPr>
          </a:p>
          <a:p>
            <a:r>
              <a:rPr lang="ru-RU" sz="3200" b="1" dirty="0">
                <a:solidFill>
                  <a:srgbClr val="FF0000"/>
                </a:solidFill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</a:rPr>
              <a:t>     </a:t>
            </a:r>
            <a:r>
              <a:rPr lang="ru-RU" sz="3200" b="1" dirty="0" err="1" smtClean="0">
                <a:solidFill>
                  <a:srgbClr val="FF0000"/>
                </a:solidFill>
              </a:rPr>
              <a:t>клітковина</a:t>
            </a:r>
            <a:endParaRPr lang="ru-RU" sz="3200" dirty="0" smtClean="0"/>
          </a:p>
          <a:p>
            <a:endParaRPr lang="uk-UA" dirty="0"/>
          </a:p>
          <a:p>
            <a:endParaRPr lang="uk-UA" dirty="0" smtClean="0"/>
          </a:p>
          <a:p>
            <a:r>
              <a:rPr lang="uk-UA" dirty="0" smtClean="0"/>
              <a:t>        </a:t>
            </a:r>
            <a:r>
              <a:rPr lang="uk-UA" sz="2800" dirty="0" smtClean="0"/>
              <a:t>жирова тканина</a:t>
            </a:r>
          </a:p>
          <a:p>
            <a:endParaRPr lang="uk-UA" sz="2800" dirty="0"/>
          </a:p>
          <a:p>
            <a:endParaRPr lang="uk-UA" sz="1200" dirty="0" smtClean="0"/>
          </a:p>
          <a:p>
            <a:r>
              <a:rPr lang="uk-UA" sz="2800" dirty="0" smtClean="0"/>
              <a:t>   запас </a:t>
            </a:r>
            <a:r>
              <a:rPr lang="uk-UA" sz="2800" dirty="0"/>
              <a:t>поживних </a:t>
            </a:r>
            <a:r>
              <a:rPr lang="uk-UA" sz="2800" dirty="0" smtClean="0"/>
              <a:t> </a:t>
            </a:r>
          </a:p>
          <a:p>
            <a:r>
              <a:rPr lang="uk-UA" sz="2800" dirty="0"/>
              <a:t> </a:t>
            </a:r>
            <a:r>
              <a:rPr lang="uk-UA" sz="2800" dirty="0" smtClean="0"/>
              <a:t>            речовин</a:t>
            </a:r>
          </a:p>
          <a:p>
            <a:endParaRPr lang="ru-RU" dirty="0"/>
          </a:p>
        </p:txBody>
      </p:sp>
      <p:sp>
        <p:nvSpPr>
          <p:cNvPr id="6" name="Стрелка вниз 5"/>
          <p:cNvSpPr/>
          <p:nvPr/>
        </p:nvSpPr>
        <p:spPr>
          <a:xfrm>
            <a:off x="6849964" y="3861048"/>
            <a:ext cx="484632" cy="63043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6849964" y="4941168"/>
            <a:ext cx="484632" cy="63043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8372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184176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chemeClr val="accent1">
                    <a:lumMod val="75000"/>
                  </a:schemeClr>
                </a:solidFill>
              </a:rPr>
              <a:t>Будова </a:t>
            </a: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</a:rPr>
              <a:t>шкіри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3200" dirty="0">
                <a:solidFill>
                  <a:schemeClr val="accent1">
                    <a:lumMod val="75000"/>
                  </a:schemeClr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 descr="05.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484784"/>
            <a:ext cx="4695776" cy="4572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995625" y="1693292"/>
            <a:ext cx="381642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1 — </a:t>
            </a:r>
            <a:r>
              <a:rPr lang="ru-RU" sz="2400" dirty="0" err="1"/>
              <a:t>епідерміс</a:t>
            </a:r>
            <a:r>
              <a:rPr lang="ru-RU" sz="2400" dirty="0"/>
              <a:t>;</a:t>
            </a:r>
            <a:endParaRPr lang="en-US" sz="2400" dirty="0"/>
          </a:p>
          <a:p>
            <a:r>
              <a:rPr lang="ru-RU" sz="2400" dirty="0" smtClean="0"/>
              <a:t>2 </a:t>
            </a:r>
            <a:r>
              <a:rPr lang="ru-RU" sz="2400" dirty="0"/>
              <a:t>— дерма;</a:t>
            </a:r>
          </a:p>
          <a:p>
            <a:r>
              <a:rPr lang="ru-RU" sz="2400" dirty="0"/>
              <a:t>3 — </a:t>
            </a:r>
            <a:r>
              <a:rPr lang="ru-RU" sz="2400" dirty="0" err="1"/>
              <a:t>підшкірна</a:t>
            </a:r>
            <a:r>
              <a:rPr lang="ru-RU" sz="2400" dirty="0"/>
              <a:t> </a:t>
            </a:r>
            <a:r>
              <a:rPr lang="ru-RU" sz="2400" dirty="0" smtClean="0"/>
              <a:t>  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    </a:t>
            </a:r>
            <a:r>
              <a:rPr lang="ru-RU" sz="2400" dirty="0" err="1" smtClean="0"/>
              <a:t>клітковина</a:t>
            </a:r>
            <a:r>
              <a:rPr lang="ru-RU" sz="2400" dirty="0"/>
              <a:t>;</a:t>
            </a:r>
          </a:p>
          <a:p>
            <a:r>
              <a:rPr lang="ru-RU" sz="2400" dirty="0"/>
              <a:t>4 — </a:t>
            </a:r>
            <a:r>
              <a:rPr lang="ru-RU" sz="2400" dirty="0" err="1"/>
              <a:t>волосина</a:t>
            </a:r>
            <a:r>
              <a:rPr lang="ru-RU" sz="2400" dirty="0"/>
              <a:t>;</a:t>
            </a:r>
          </a:p>
          <a:p>
            <a:r>
              <a:rPr lang="ru-RU" sz="2400" dirty="0"/>
              <a:t>5 — </a:t>
            </a:r>
            <a:r>
              <a:rPr lang="ru-RU" sz="2400" dirty="0" err="1"/>
              <a:t>волосяний</a:t>
            </a:r>
            <a:r>
              <a:rPr lang="ru-RU" sz="2400" dirty="0"/>
              <a:t> </a:t>
            </a:r>
            <a:r>
              <a:rPr lang="ru-RU" sz="2400" dirty="0" err="1"/>
              <a:t>фолікул</a:t>
            </a:r>
            <a:r>
              <a:rPr lang="ru-RU" sz="2400" dirty="0"/>
              <a:t>;</a:t>
            </a:r>
          </a:p>
          <a:p>
            <a:r>
              <a:rPr lang="ru-RU" sz="2400" dirty="0"/>
              <a:t>6 — </a:t>
            </a:r>
            <a:r>
              <a:rPr lang="ru-RU" sz="2400" dirty="0" err="1"/>
              <a:t>потова</a:t>
            </a:r>
            <a:r>
              <a:rPr lang="ru-RU" sz="2400" dirty="0"/>
              <a:t> </a:t>
            </a:r>
            <a:r>
              <a:rPr lang="ru-RU" sz="2400" dirty="0" err="1"/>
              <a:t>залоза</a:t>
            </a:r>
            <a:r>
              <a:rPr lang="ru-RU" sz="2400" dirty="0"/>
              <a:t>;</a:t>
            </a:r>
          </a:p>
          <a:p>
            <a:r>
              <a:rPr lang="ru-RU" sz="2400" dirty="0"/>
              <a:t>7 — </a:t>
            </a:r>
            <a:r>
              <a:rPr lang="ru-RU" sz="2400" dirty="0" err="1"/>
              <a:t>м’яз-підіймач</a:t>
            </a:r>
            <a:r>
              <a:rPr lang="ru-RU" sz="2400" dirty="0"/>
              <a:t>;</a:t>
            </a:r>
          </a:p>
          <a:p>
            <a:r>
              <a:rPr lang="ru-RU" sz="2400" dirty="0"/>
              <a:t>8 — </a:t>
            </a:r>
            <a:r>
              <a:rPr lang="ru-RU" sz="2400" dirty="0" err="1"/>
              <a:t>кровоносні</a:t>
            </a:r>
            <a:r>
              <a:rPr lang="ru-RU" sz="2400" dirty="0"/>
              <a:t>  </a:t>
            </a:r>
            <a:r>
              <a:rPr lang="ru-RU" sz="2400" dirty="0" err="1"/>
              <a:t>судини</a:t>
            </a:r>
            <a:r>
              <a:rPr lang="ru-RU" sz="2400" dirty="0"/>
              <a:t>; </a:t>
            </a:r>
            <a:endParaRPr lang="en-US" sz="2400" dirty="0"/>
          </a:p>
          <a:p>
            <a:r>
              <a:rPr lang="ru-RU" sz="2400" dirty="0"/>
              <a:t>9 — </a:t>
            </a:r>
            <a:r>
              <a:rPr lang="ru-RU" sz="2400" dirty="0" err="1"/>
              <a:t>нервові</a:t>
            </a:r>
            <a:r>
              <a:rPr lang="ru-RU" sz="2400" dirty="0"/>
              <a:t>  </a:t>
            </a:r>
            <a:r>
              <a:rPr lang="ru-RU" sz="2400" dirty="0" err="1"/>
              <a:t>закінчення</a:t>
            </a:r>
            <a:r>
              <a:rPr lang="ru-RU" sz="2400" dirty="0"/>
              <a:t>;</a:t>
            </a:r>
            <a:endParaRPr lang="en-US" sz="2400" dirty="0"/>
          </a:p>
          <a:p>
            <a:r>
              <a:rPr lang="ru-RU" sz="2400" dirty="0"/>
              <a:t>10 — сальна  </a:t>
            </a:r>
            <a:r>
              <a:rPr lang="ru-RU" sz="2400" dirty="0" err="1"/>
              <a:t>залоза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288751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086673" cy="758952"/>
          </a:xfrm>
        </p:spPr>
        <p:txBody>
          <a:bodyPr>
            <a:normAutofit/>
          </a:bodyPr>
          <a:lstStyle/>
          <a:p>
            <a:pPr algn="l"/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</a:rPr>
              <a:t>Залози шкіри людини 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1"/>
          </p:nvPr>
        </p:nvSpPr>
        <p:spPr>
          <a:xfrm>
            <a:off x="457200" y="1600201"/>
            <a:ext cx="3898776" cy="4349080"/>
          </a:xfrm>
        </p:spPr>
        <p:txBody>
          <a:bodyPr>
            <a:normAutofit/>
          </a:bodyPr>
          <a:lstStyle/>
          <a:p>
            <a:r>
              <a:rPr lang="ru-RU" b="1" dirty="0" err="1"/>
              <a:t>Потова</a:t>
            </a:r>
            <a:r>
              <a:rPr lang="ru-RU" b="1" dirty="0"/>
              <a:t> </a:t>
            </a:r>
            <a:r>
              <a:rPr lang="ru-RU" b="1" dirty="0" err="1"/>
              <a:t>залоза</a:t>
            </a:r>
            <a:r>
              <a:rPr lang="ru-RU" dirty="0"/>
              <a:t> </a:t>
            </a:r>
            <a:r>
              <a:rPr lang="ru-RU" dirty="0" err="1"/>
              <a:t>складається</a:t>
            </a:r>
            <a:r>
              <a:rPr lang="ru-RU" dirty="0"/>
              <a:t> з </a:t>
            </a:r>
            <a:r>
              <a:rPr lang="ru-RU" dirty="0" err="1"/>
              <a:t>тіла</a:t>
            </a:r>
            <a:r>
              <a:rPr lang="ru-RU" dirty="0"/>
              <a:t> </a:t>
            </a:r>
            <a:r>
              <a:rPr lang="ru-RU" dirty="0" smtClean="0"/>
              <a:t>і </a:t>
            </a:r>
            <a:r>
              <a:rPr lang="ru-RU" dirty="0" err="1"/>
              <a:t>вивідної</a:t>
            </a:r>
            <a:r>
              <a:rPr lang="ru-RU" dirty="0"/>
              <a:t> протоки </a:t>
            </a:r>
            <a:r>
              <a:rPr lang="uk-UA" dirty="0"/>
              <a:t>.</a:t>
            </a:r>
            <a:r>
              <a:rPr lang="ru-RU" dirty="0"/>
              <a:t> </a:t>
            </a:r>
          </a:p>
        </p:txBody>
      </p:sp>
      <p:pic>
        <p:nvPicPr>
          <p:cNvPr id="6" name="Picture 6" descr="потова волосин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99592" y="3068960"/>
            <a:ext cx="3264810" cy="3195377"/>
          </a:xfrm>
          <a:prstGeom prst="rect">
            <a:avLst/>
          </a:prstGeom>
          <a:noFill/>
          <a:ln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437112"/>
            <a:ext cx="2952328" cy="1900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94693"/>
            <a:ext cx="3024336" cy="3970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2617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</a:rPr>
              <a:t>Залози шкіри людини 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5050904" cy="4525963"/>
          </a:xfrm>
        </p:spPr>
        <p:txBody>
          <a:bodyPr>
            <a:normAutofit/>
          </a:bodyPr>
          <a:lstStyle/>
          <a:p>
            <a:r>
              <a:rPr lang="ru-RU" b="1" dirty="0" err="1"/>
              <a:t>Сальні</a:t>
            </a:r>
            <a:r>
              <a:rPr lang="ru-RU" b="1" dirty="0"/>
              <a:t> </a:t>
            </a:r>
            <a:r>
              <a:rPr lang="ru-RU" b="1" dirty="0" err="1"/>
              <a:t>залози</a:t>
            </a:r>
            <a:r>
              <a:rPr lang="ru-RU" dirty="0"/>
              <a:t> </a:t>
            </a:r>
            <a:r>
              <a:rPr lang="ru-RU" dirty="0" err="1"/>
              <a:t>своїми</a:t>
            </a:r>
            <a:r>
              <a:rPr lang="ru-RU" dirty="0"/>
              <a:t> протоками </a:t>
            </a:r>
            <a:r>
              <a:rPr lang="ru-RU" dirty="0" err="1"/>
              <a:t>відкриваються</a:t>
            </a:r>
            <a:r>
              <a:rPr lang="ru-RU" dirty="0"/>
              <a:t> </a:t>
            </a:r>
            <a:r>
              <a:rPr lang="ru-RU" dirty="0" err="1"/>
              <a:t>здебільшого</a:t>
            </a:r>
            <a:r>
              <a:rPr lang="ru-RU" dirty="0"/>
              <a:t> у </a:t>
            </a:r>
            <a:r>
              <a:rPr lang="ru-RU" dirty="0" err="1"/>
              <a:t>волосяні</a:t>
            </a:r>
            <a:r>
              <a:rPr lang="ru-RU" dirty="0"/>
              <a:t> сумки </a:t>
            </a:r>
            <a:r>
              <a:rPr lang="uk-UA" dirty="0" smtClean="0"/>
              <a:t>.</a:t>
            </a:r>
          </a:p>
          <a:p>
            <a:r>
              <a:rPr lang="uk-UA" b="1" dirty="0"/>
              <a:t>Молочні </a:t>
            </a:r>
            <a:r>
              <a:rPr lang="uk-UA" b="1" dirty="0" smtClean="0"/>
              <a:t>залози</a:t>
            </a:r>
            <a:r>
              <a:rPr lang="ru-RU" dirty="0" smtClean="0"/>
              <a:t> </a:t>
            </a:r>
          </a:p>
          <a:p>
            <a:endParaRPr lang="uk-UA" dirty="0"/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039875"/>
            <a:ext cx="2678148" cy="1739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1920" y="3068960"/>
            <a:ext cx="1699592" cy="3179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908720"/>
            <a:ext cx="3270154" cy="4645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7361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</a:rPr>
              <a:t>Похідні шкіри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474840" cy="4525963"/>
          </a:xfrm>
        </p:spPr>
        <p:txBody>
          <a:bodyPr>
            <a:normAutofit/>
          </a:bodyPr>
          <a:lstStyle/>
          <a:p>
            <a:r>
              <a:rPr lang="uk-UA" sz="6000" b="1" dirty="0" smtClean="0"/>
              <a:t>Нігті</a:t>
            </a:r>
          </a:p>
          <a:p>
            <a:pPr marL="0" indent="0">
              <a:buNone/>
            </a:pPr>
            <a:r>
              <a:rPr lang="ru-RU" sz="2400" dirty="0" smtClean="0"/>
              <a:t>    (</a:t>
            </a:r>
            <a:r>
              <a:rPr lang="ru-RU" sz="2400" dirty="0" err="1" smtClean="0"/>
              <a:t>білок</a:t>
            </a:r>
            <a:r>
              <a:rPr lang="ru-RU" sz="2400" dirty="0" smtClean="0"/>
              <a:t> кератин)</a:t>
            </a:r>
            <a:r>
              <a:rPr lang="uk-UA" sz="2400" dirty="0" smtClean="0"/>
              <a:t> </a:t>
            </a:r>
            <a:endParaRPr lang="uk-UA" sz="2400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3433531"/>
            <a:ext cx="47525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Будова </a:t>
            </a:r>
            <a:r>
              <a:rPr lang="ru-RU" sz="2400" dirty="0" err="1" smtClean="0"/>
              <a:t>нігтя</a:t>
            </a:r>
            <a:r>
              <a:rPr lang="ru-RU" sz="2400" dirty="0" smtClean="0"/>
              <a:t>:</a:t>
            </a:r>
          </a:p>
          <a:p>
            <a:r>
              <a:rPr lang="ru-RU" sz="2400" i="1" dirty="0" smtClean="0"/>
              <a:t>1 — </a:t>
            </a:r>
            <a:r>
              <a:rPr lang="ru-RU" sz="2400" i="1" dirty="0" err="1" smtClean="0"/>
              <a:t>рогова</a:t>
            </a:r>
            <a:r>
              <a:rPr lang="ru-RU" sz="2400" i="1" dirty="0" smtClean="0"/>
              <a:t> пластинка;</a:t>
            </a:r>
          </a:p>
          <a:p>
            <a:r>
              <a:rPr lang="ru-RU" sz="2400" i="1" dirty="0" smtClean="0"/>
              <a:t>2 — </a:t>
            </a:r>
            <a:r>
              <a:rPr lang="ru-RU" sz="2400" i="1" dirty="0" err="1" smtClean="0"/>
              <a:t>нігтьове</a:t>
            </a:r>
            <a:r>
              <a:rPr lang="ru-RU" sz="2400" i="1" dirty="0" smtClean="0"/>
              <a:t> ложе;</a:t>
            </a:r>
          </a:p>
          <a:p>
            <a:r>
              <a:rPr lang="ru-RU" sz="2400" i="1" dirty="0" smtClean="0"/>
              <a:t>3 — фаланга </a:t>
            </a:r>
            <a:r>
              <a:rPr lang="ru-RU" sz="2400" dirty="0" err="1" smtClean="0"/>
              <a:t>пальця</a:t>
            </a:r>
            <a:r>
              <a:rPr lang="ru-RU" sz="2400" dirty="0" smtClean="0"/>
              <a:t>; </a:t>
            </a:r>
          </a:p>
          <a:p>
            <a:r>
              <a:rPr lang="ru-RU" sz="2400" i="1" dirty="0" smtClean="0"/>
              <a:t>4 — </a:t>
            </a:r>
            <a:r>
              <a:rPr lang="ru-RU" sz="2400" i="1" dirty="0" err="1" smtClean="0"/>
              <a:t>корінь</a:t>
            </a:r>
            <a:r>
              <a:rPr lang="ru-RU" sz="2400" i="1" dirty="0" smtClean="0"/>
              <a:t> </a:t>
            </a:r>
            <a:r>
              <a:rPr lang="ru-RU" sz="2400" dirty="0" err="1" smtClean="0"/>
              <a:t>нігтя</a:t>
            </a:r>
            <a:r>
              <a:rPr lang="ru-RU" sz="2400" dirty="0" smtClean="0"/>
              <a:t>; </a:t>
            </a:r>
          </a:p>
          <a:p>
            <a:r>
              <a:rPr lang="ru-RU" sz="2400" i="1" dirty="0" smtClean="0"/>
              <a:t>5 — </a:t>
            </a:r>
            <a:r>
              <a:rPr lang="ru-RU" sz="2400" i="1" dirty="0" err="1" smtClean="0"/>
              <a:t>нігтьовий</a:t>
            </a:r>
            <a:r>
              <a:rPr lang="ru-RU" sz="2400" i="1" dirty="0" smtClean="0"/>
              <a:t> </a:t>
            </a:r>
            <a:r>
              <a:rPr lang="ru-RU" sz="2400" dirty="0" smtClean="0"/>
              <a:t>валик</a:t>
            </a:r>
          </a:p>
        </p:txBody>
      </p:sp>
      <p:pic>
        <p:nvPicPr>
          <p:cNvPr id="6" name="Рисунок 5" descr="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6015" y="1916832"/>
            <a:ext cx="2900761" cy="3825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11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</a:rPr>
              <a:t>Похідні шкіри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11560" y="1278431"/>
            <a:ext cx="8229600" cy="4525963"/>
          </a:xfrm>
        </p:spPr>
        <p:txBody>
          <a:bodyPr>
            <a:normAutofit/>
          </a:bodyPr>
          <a:lstStyle/>
          <a:p>
            <a:r>
              <a:rPr lang="ru-RU" sz="6000" b="1" dirty="0" err="1" smtClean="0"/>
              <a:t>Волосся</a:t>
            </a:r>
            <a:endParaRPr lang="ru-RU" sz="6000" dirty="0"/>
          </a:p>
        </p:txBody>
      </p:sp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883"/>
          <a:stretch>
            <a:fillRect/>
          </a:stretch>
        </p:blipFill>
        <p:spPr bwMode="auto">
          <a:xfrm>
            <a:off x="5436096" y="1700808"/>
            <a:ext cx="2736304" cy="4205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67"/>
          <a:stretch>
            <a:fillRect/>
          </a:stretch>
        </p:blipFill>
        <p:spPr bwMode="auto">
          <a:xfrm>
            <a:off x="1539236" y="2708920"/>
            <a:ext cx="2537916" cy="3557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217854" y="1988840"/>
            <a:ext cx="31806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/>
              <a:t>(</a:t>
            </a:r>
            <a:r>
              <a:rPr lang="ru-RU" sz="3200" dirty="0" err="1" smtClean="0"/>
              <a:t>білок</a:t>
            </a:r>
            <a:r>
              <a:rPr lang="ru-RU" sz="3200" dirty="0" smtClean="0"/>
              <a:t> кератин)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491753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544216"/>
          </a:xfrm>
        </p:spPr>
        <p:txBody>
          <a:bodyPr>
            <a:normAutofit fontScale="90000"/>
          </a:bodyPr>
          <a:lstStyle/>
          <a:p>
            <a:r>
              <a:rPr lang="ru-RU" sz="3100" b="1" dirty="0" err="1">
                <a:solidFill>
                  <a:schemeClr val="accent1">
                    <a:lumMod val="75000"/>
                  </a:schemeClr>
                </a:solidFill>
              </a:rPr>
              <a:t>Меланін</a:t>
            </a:r>
            <a:r>
              <a:rPr lang="ru-RU" sz="3100" b="1" dirty="0">
                <a:solidFill>
                  <a:schemeClr val="accent1">
                    <a:lumMod val="75000"/>
                  </a:schemeClr>
                </a:solidFill>
              </a:rPr>
              <a:t> - </a:t>
            </a:r>
            <a:r>
              <a:rPr lang="ru-RU" sz="3100" b="1" dirty="0" err="1">
                <a:solidFill>
                  <a:schemeClr val="accent1">
                    <a:lumMod val="75000"/>
                  </a:schemeClr>
                </a:solidFill>
              </a:rPr>
              <a:t>пігмент</a:t>
            </a:r>
            <a:r>
              <a:rPr lang="ru-RU" sz="31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3100" b="1" dirty="0" err="1">
                <a:solidFill>
                  <a:schemeClr val="accent1">
                    <a:lumMod val="75000"/>
                  </a:schemeClr>
                </a:solidFill>
              </a:rPr>
              <a:t>шкіри</a:t>
            </a:r>
            <a:r>
              <a:rPr lang="ru-RU" sz="3100" b="1" dirty="0">
                <a:solidFill>
                  <a:schemeClr val="accent1">
                    <a:lumMod val="75000"/>
                  </a:schemeClr>
                </a:solidFill>
              </a:rPr>
              <a:t>, очей, </a:t>
            </a:r>
            <a:r>
              <a:rPr lang="ru-RU" sz="3100" b="1" dirty="0" err="1">
                <a:solidFill>
                  <a:schemeClr val="accent1">
                    <a:lumMod val="75000"/>
                  </a:schemeClr>
                </a:solidFill>
              </a:rPr>
              <a:t>волосся</a:t>
            </a:r>
            <a:r>
              <a:rPr lang="ru-RU" sz="3100" b="1" dirty="0">
                <a:solidFill>
                  <a:schemeClr val="accent1">
                    <a:lumMod val="75000"/>
                  </a:schemeClr>
                </a:solidFill>
              </a:rPr>
              <a:t>... </a:t>
            </a:r>
            <a:r>
              <a:rPr lang="ru-RU" sz="31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31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100" b="1" dirty="0" err="1" smtClean="0">
                <a:solidFill>
                  <a:schemeClr val="accent1">
                    <a:lumMod val="75000"/>
                  </a:schemeClr>
                </a:solidFill>
              </a:rPr>
              <a:t>Він</a:t>
            </a:r>
            <a:r>
              <a:rPr lang="ru-RU" sz="31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3100" b="1" dirty="0" err="1">
                <a:solidFill>
                  <a:schemeClr val="accent1">
                    <a:lumMod val="75000"/>
                  </a:schemeClr>
                </a:solidFill>
              </a:rPr>
              <a:t>відповідає</a:t>
            </a:r>
            <a:r>
              <a:rPr lang="ru-RU" sz="31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3100" b="1" dirty="0" err="1">
                <a:solidFill>
                  <a:schemeClr val="accent1">
                    <a:lumMod val="75000"/>
                  </a:schemeClr>
                </a:solidFill>
              </a:rPr>
              <a:t>також</a:t>
            </a:r>
            <a:r>
              <a:rPr lang="ru-RU" sz="3100" b="1" dirty="0">
                <a:solidFill>
                  <a:schemeClr val="accent1">
                    <a:lumMod val="75000"/>
                  </a:schemeClr>
                </a:solidFill>
              </a:rPr>
              <a:t> й за </a:t>
            </a:r>
            <a:r>
              <a:rPr lang="ru-RU" sz="3100" b="1" dirty="0" err="1">
                <a:solidFill>
                  <a:schemeClr val="accent1">
                    <a:lumMod val="75000"/>
                  </a:schemeClr>
                </a:solidFill>
              </a:rPr>
              <a:t>засмагу</a:t>
            </a:r>
            <a:r>
              <a:rPr lang="ru-RU" sz="3100" b="1" dirty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dirty="0">
                <a:solidFill>
                  <a:schemeClr val="accent1">
                    <a:lumMod val="75000"/>
                  </a:schemeClr>
                </a:solidFill>
              </a:rPr>
            </a:b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uk-UA" sz="2800" b="1" dirty="0" smtClean="0"/>
              <a:t>Меланін - </a:t>
            </a:r>
            <a:r>
              <a:rPr lang="uk-UA" sz="2800" dirty="0" smtClean="0"/>
              <a:t>це </a:t>
            </a:r>
            <a:r>
              <a:rPr lang="uk-UA" sz="2800" b="1" dirty="0" smtClean="0"/>
              <a:t> </a:t>
            </a:r>
            <a:r>
              <a:rPr lang="uk-UA" sz="2800" dirty="0"/>
              <a:t>темний </a:t>
            </a:r>
            <a:r>
              <a:rPr lang="uk-UA" sz="2800" dirty="0" smtClean="0"/>
              <a:t>пігмент, </a:t>
            </a:r>
            <a:r>
              <a:rPr lang="uk-UA" sz="2800" dirty="0"/>
              <a:t>який здатний </a:t>
            </a:r>
            <a:r>
              <a:rPr lang="uk-UA" sz="2800" dirty="0" smtClean="0"/>
              <a:t>поглинати шкідливі ультрафіолетові промені. Він міс­титься в </a:t>
            </a:r>
            <a:r>
              <a:rPr lang="uk-UA" sz="2800" dirty="0"/>
              <a:t>найглибшому шарі епідермісу та в дермі </a:t>
            </a:r>
            <a:r>
              <a:rPr lang="uk-UA" sz="2800" dirty="0" smtClean="0"/>
              <a:t>. </a:t>
            </a:r>
            <a:r>
              <a:rPr lang="uk-UA" sz="2800" dirty="0"/>
              <a:t>Що більше пігменту в шкірі, то більше він затримує променів. Коли кількість цих променів зростає, то шкіра темнішає внаслідок посиленого синтезу пігменту - з'являється засмага. </a:t>
            </a:r>
            <a:r>
              <a:rPr lang="uk-UA" sz="2800" b="1" dirty="0" smtClean="0"/>
              <a:t>Засмага</a:t>
            </a:r>
            <a:r>
              <a:rPr lang="uk-UA" sz="2800" dirty="0" smtClean="0"/>
              <a:t> </a:t>
            </a:r>
            <a:r>
              <a:rPr lang="uk-UA" sz="2800" dirty="0"/>
              <a:t>- це одна із захисних ре­акцій організму на дію шкідливого фактору</a:t>
            </a:r>
            <a:r>
              <a:rPr lang="uk-UA" sz="2800" dirty="0" smtClean="0"/>
              <a:t>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674026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256184"/>
          </a:xfrm>
        </p:spPr>
        <p:txBody>
          <a:bodyPr>
            <a:normAutofit fontScale="90000"/>
          </a:bodyPr>
          <a:lstStyle/>
          <a:p>
            <a:r>
              <a:rPr lang="uk-UA" b="1" dirty="0" err="1">
                <a:solidFill>
                  <a:schemeClr val="accent1">
                    <a:lumMod val="75000"/>
                  </a:schemeClr>
                </a:solidFill>
              </a:rPr>
              <a:t>Меланоцити</a:t>
            </a:r>
            <a:r>
              <a:rPr lang="uk-UA" b="1" dirty="0">
                <a:solidFill>
                  <a:schemeClr val="accent1">
                    <a:lumMod val="75000"/>
                  </a:schemeClr>
                </a:solidFill>
              </a:rPr>
              <a:t> – пігментні клітини </a:t>
            </a: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</a:rPr>
              <a:t>шкіри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Picture 5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23528" y="1844824"/>
            <a:ext cx="2962064" cy="4355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5856" y="1412776"/>
            <a:ext cx="32766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0" y="2132856"/>
            <a:ext cx="2883036" cy="3982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225859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8534400" cy="1152128"/>
          </a:xfrm>
        </p:spPr>
        <p:txBody>
          <a:bodyPr>
            <a:normAutofit/>
          </a:bodyPr>
          <a:lstStyle/>
          <a:p>
            <a:r>
              <a:rPr lang="ru-RU" b="1" cap="all" dirty="0">
                <a:solidFill>
                  <a:schemeClr val="accent1">
                    <a:lumMod val="75000"/>
                  </a:schemeClr>
                </a:solidFill>
              </a:rPr>
              <a:t>ЙОГАНН ВОЛЬФГАНГ ГЕТЕ</a:t>
            </a:r>
            <a:r>
              <a:rPr lang="ru-RU" cap="all" dirty="0">
                <a:solidFill>
                  <a:schemeClr val="accent1">
                    <a:lumMod val="75000"/>
                  </a:schemeClr>
                </a:solidFill>
              </a:rPr>
              <a:t> </a:t>
            </a:r>
            <a:br>
              <a:rPr lang="ru-RU" cap="all" dirty="0">
                <a:solidFill>
                  <a:schemeClr val="accent1">
                    <a:lumMod val="75000"/>
                  </a:schemeClr>
                </a:solidFill>
              </a:rPr>
            </a:b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484784"/>
            <a:ext cx="3796818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1700808"/>
            <a:ext cx="4572000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5000" dirty="0"/>
              <a:t>«</a:t>
            </a:r>
            <a:r>
              <a:rPr lang="ru-RU" sz="5000" dirty="0" err="1"/>
              <a:t>Хто</a:t>
            </a:r>
            <a:r>
              <a:rPr lang="ru-RU" sz="5000" dirty="0"/>
              <a:t> </a:t>
            </a:r>
            <a:r>
              <a:rPr lang="ru-RU" sz="5000" dirty="0" err="1"/>
              <a:t>шукає</a:t>
            </a:r>
            <a:r>
              <a:rPr lang="ru-RU" sz="5000" dirty="0"/>
              <a:t> </a:t>
            </a:r>
            <a:r>
              <a:rPr lang="ru-RU" sz="5000" dirty="0" err="1"/>
              <a:t>істини</a:t>
            </a:r>
            <a:r>
              <a:rPr lang="ru-RU" sz="5000" dirty="0"/>
              <a:t> </a:t>
            </a:r>
            <a:r>
              <a:rPr lang="uk-UA" sz="5000" dirty="0"/>
              <a:t>, </a:t>
            </a:r>
          </a:p>
          <a:p>
            <a:pPr algn="ctr"/>
            <a:r>
              <a:rPr lang="uk-UA" sz="5000" dirty="0"/>
              <a:t>той здатний помилятися» </a:t>
            </a:r>
            <a:endParaRPr lang="ru-RU" sz="5000" dirty="0"/>
          </a:p>
        </p:txBody>
      </p:sp>
    </p:spTree>
    <p:extLst>
      <p:ext uri="{BB962C8B-B14F-4D97-AF65-F5344CB8AC3E}">
        <p14:creationId xmlns:p14="http://schemas.microsoft.com/office/powerpoint/2010/main" val="3307090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2128"/>
          </a:xfrm>
        </p:spPr>
        <p:txBody>
          <a:bodyPr>
            <a:noAutofit/>
          </a:bodyPr>
          <a:lstStyle/>
          <a:p>
            <a:r>
              <a:rPr lang="uk-UA" sz="5400" b="1" dirty="0" smtClean="0">
                <a:solidFill>
                  <a:schemeClr val="accent1">
                    <a:lumMod val="75000"/>
                  </a:schemeClr>
                </a:solidFill>
              </a:rPr>
              <a:t>Кластер</a:t>
            </a:r>
            <a:endParaRPr lang="ru-RU" sz="5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01752" y="908720"/>
            <a:ext cx="8503920" cy="5190328"/>
          </a:xfrm>
        </p:spPr>
        <p:txBody>
          <a:bodyPr/>
          <a:lstStyle/>
          <a:p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650048" y="3307506"/>
            <a:ext cx="1939808" cy="119380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uk-UA" sz="2800" b="1" dirty="0">
                <a:solidFill>
                  <a:schemeClr val="tx1"/>
                </a:solidFill>
              </a:rPr>
              <a:t>Функції шкіри</a:t>
            </a:r>
          </a:p>
          <a:p>
            <a:pPr algn="ctr"/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3635895" y="1340768"/>
            <a:ext cx="2175553" cy="105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err="1" smtClean="0"/>
              <a:t>Механічна</a:t>
            </a:r>
            <a:endParaRPr lang="ru-RU" dirty="0"/>
          </a:p>
        </p:txBody>
      </p:sp>
      <p:grpSp>
        <p:nvGrpSpPr>
          <p:cNvPr id="9" name="Группа 8"/>
          <p:cNvGrpSpPr/>
          <p:nvPr/>
        </p:nvGrpSpPr>
        <p:grpSpPr>
          <a:xfrm rot="537098">
            <a:off x="5326800" y="2465040"/>
            <a:ext cx="701561" cy="827398"/>
            <a:chOff x="4917963" y="1937769"/>
            <a:chExt cx="562868" cy="636401"/>
          </a:xfrm>
        </p:grpSpPr>
        <p:sp>
          <p:nvSpPr>
            <p:cNvPr id="10" name="Стрелка вправо 9"/>
            <p:cNvSpPr/>
            <p:nvPr/>
          </p:nvSpPr>
          <p:spPr>
            <a:xfrm rot="18600000">
              <a:off x="4881196" y="1974536"/>
              <a:ext cx="636401" cy="562868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Стрелка вправо 4"/>
            <p:cNvSpPr/>
            <p:nvPr/>
          </p:nvSpPr>
          <p:spPr>
            <a:xfrm rot="18600000">
              <a:off x="4911355" y="2151787"/>
              <a:ext cx="467541" cy="33772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uk-UA" sz="2500" kern="1200"/>
            </a:p>
          </p:txBody>
        </p:sp>
      </p:grpSp>
      <p:sp>
        <p:nvSpPr>
          <p:cNvPr id="15" name="Овал 14"/>
          <p:cNvSpPr/>
          <p:nvPr/>
        </p:nvSpPr>
        <p:spPr>
          <a:xfrm>
            <a:off x="5936340" y="1690251"/>
            <a:ext cx="18288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/>
              <a:t>Бар'єрна</a:t>
            </a:r>
            <a:endParaRPr lang="ru-RU" dirty="0"/>
          </a:p>
        </p:txBody>
      </p:sp>
      <p:sp>
        <p:nvSpPr>
          <p:cNvPr id="16" name="Овал 15"/>
          <p:cNvSpPr/>
          <p:nvPr/>
        </p:nvSpPr>
        <p:spPr>
          <a:xfrm>
            <a:off x="6674582" y="2924407"/>
            <a:ext cx="2073882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/>
              <a:t>Секретора</a:t>
            </a:r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6475803" y="4412741"/>
            <a:ext cx="1944216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err="1"/>
              <a:t>Чутлива</a:t>
            </a:r>
            <a:endParaRPr lang="ru-RU" dirty="0"/>
          </a:p>
        </p:txBody>
      </p:sp>
      <p:sp>
        <p:nvSpPr>
          <p:cNvPr id="18" name="Овал 17"/>
          <p:cNvSpPr/>
          <p:nvPr/>
        </p:nvSpPr>
        <p:spPr>
          <a:xfrm>
            <a:off x="5101532" y="5479692"/>
            <a:ext cx="2537981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/>
              <a:t>Терморегуляція</a:t>
            </a:r>
            <a:endParaRPr lang="ru-RU" dirty="0"/>
          </a:p>
        </p:txBody>
      </p:sp>
      <p:sp>
        <p:nvSpPr>
          <p:cNvPr id="19" name="Овал 18"/>
          <p:cNvSpPr/>
          <p:nvPr/>
        </p:nvSpPr>
        <p:spPr>
          <a:xfrm>
            <a:off x="2706557" y="5516917"/>
            <a:ext cx="2084982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/>
              <a:t>Розподіл</a:t>
            </a:r>
            <a:r>
              <a:rPr lang="ru-RU" b="1" dirty="0"/>
              <a:t> </a:t>
            </a:r>
            <a:r>
              <a:rPr lang="ru-RU" b="1" dirty="0" err="1"/>
              <a:t>крові</a:t>
            </a:r>
            <a:r>
              <a:rPr lang="ru-RU" dirty="0"/>
              <a:t> </a:t>
            </a:r>
          </a:p>
        </p:txBody>
      </p:sp>
      <p:sp>
        <p:nvSpPr>
          <p:cNvPr id="20" name="Овал 19"/>
          <p:cNvSpPr/>
          <p:nvPr/>
        </p:nvSpPr>
        <p:spPr>
          <a:xfrm>
            <a:off x="1043608" y="4604607"/>
            <a:ext cx="1888595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/>
              <a:t>Обмін</a:t>
            </a:r>
            <a:r>
              <a:rPr lang="ru-RU" b="1" dirty="0"/>
              <a:t> </a:t>
            </a:r>
            <a:r>
              <a:rPr lang="ru-RU" b="1" dirty="0" err="1"/>
              <a:t>речовин</a:t>
            </a:r>
            <a:r>
              <a:rPr lang="ru-RU" b="1" dirty="0"/>
              <a:t> </a:t>
            </a:r>
            <a:endParaRPr lang="ru-RU" dirty="0"/>
          </a:p>
        </p:txBody>
      </p:sp>
      <p:sp>
        <p:nvSpPr>
          <p:cNvPr id="21" name="Овал 20"/>
          <p:cNvSpPr/>
          <p:nvPr/>
        </p:nvSpPr>
        <p:spPr>
          <a:xfrm>
            <a:off x="467544" y="2995692"/>
            <a:ext cx="1996085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err="1"/>
              <a:t>Дихальна</a:t>
            </a:r>
            <a:r>
              <a:rPr lang="ru-RU" b="1" dirty="0"/>
              <a:t> </a:t>
            </a:r>
          </a:p>
        </p:txBody>
      </p:sp>
      <p:sp>
        <p:nvSpPr>
          <p:cNvPr id="22" name="Овал 21"/>
          <p:cNvSpPr/>
          <p:nvPr/>
        </p:nvSpPr>
        <p:spPr>
          <a:xfrm>
            <a:off x="1331640" y="1690251"/>
            <a:ext cx="2046389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err="1"/>
              <a:t>Видільна</a:t>
            </a:r>
            <a:r>
              <a:rPr lang="ru-RU" b="1" dirty="0"/>
              <a:t> </a:t>
            </a:r>
          </a:p>
        </p:txBody>
      </p:sp>
      <p:grpSp>
        <p:nvGrpSpPr>
          <p:cNvPr id="23" name="Группа 22"/>
          <p:cNvGrpSpPr/>
          <p:nvPr/>
        </p:nvGrpSpPr>
        <p:grpSpPr>
          <a:xfrm rot="17052925">
            <a:off x="3042838" y="2673557"/>
            <a:ext cx="701561" cy="827398"/>
            <a:chOff x="4917963" y="1937769"/>
            <a:chExt cx="562868" cy="636401"/>
          </a:xfrm>
        </p:grpSpPr>
        <p:sp>
          <p:nvSpPr>
            <p:cNvPr id="24" name="Стрелка вправо 23"/>
            <p:cNvSpPr/>
            <p:nvPr/>
          </p:nvSpPr>
          <p:spPr>
            <a:xfrm rot="18600000">
              <a:off x="4881196" y="1974536"/>
              <a:ext cx="636401" cy="562868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Стрелка вправо 4"/>
            <p:cNvSpPr/>
            <p:nvPr/>
          </p:nvSpPr>
          <p:spPr>
            <a:xfrm rot="18600000">
              <a:off x="4911355" y="2151787"/>
              <a:ext cx="467541" cy="33772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uk-UA" sz="2500" kern="1200"/>
            </a:p>
          </p:txBody>
        </p:sp>
      </p:grpSp>
      <p:grpSp>
        <p:nvGrpSpPr>
          <p:cNvPr id="26" name="Группа 25"/>
          <p:cNvGrpSpPr/>
          <p:nvPr/>
        </p:nvGrpSpPr>
        <p:grpSpPr>
          <a:xfrm rot="1959396">
            <a:off x="5923288" y="3044825"/>
            <a:ext cx="748388" cy="865923"/>
            <a:chOff x="4917963" y="1937769"/>
            <a:chExt cx="562868" cy="636401"/>
          </a:xfrm>
        </p:grpSpPr>
        <p:sp>
          <p:nvSpPr>
            <p:cNvPr id="27" name="Стрелка вправо 26"/>
            <p:cNvSpPr/>
            <p:nvPr/>
          </p:nvSpPr>
          <p:spPr>
            <a:xfrm rot="18600000">
              <a:off x="4881196" y="1974536"/>
              <a:ext cx="636401" cy="562868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Стрелка вправо 4"/>
            <p:cNvSpPr/>
            <p:nvPr/>
          </p:nvSpPr>
          <p:spPr>
            <a:xfrm rot="18600000">
              <a:off x="4911355" y="2151787"/>
              <a:ext cx="467541" cy="33772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uk-UA" sz="2500" kern="1200"/>
            </a:p>
          </p:txBody>
        </p:sp>
      </p:grpSp>
      <p:grpSp>
        <p:nvGrpSpPr>
          <p:cNvPr id="29" name="Группа 28"/>
          <p:cNvGrpSpPr/>
          <p:nvPr/>
        </p:nvGrpSpPr>
        <p:grpSpPr>
          <a:xfrm rot="19112153">
            <a:off x="4232506" y="2336267"/>
            <a:ext cx="701561" cy="827398"/>
            <a:chOff x="4917963" y="1937769"/>
            <a:chExt cx="562868" cy="636401"/>
          </a:xfrm>
        </p:grpSpPr>
        <p:sp>
          <p:nvSpPr>
            <p:cNvPr id="30" name="Стрелка вправо 29"/>
            <p:cNvSpPr/>
            <p:nvPr/>
          </p:nvSpPr>
          <p:spPr>
            <a:xfrm rot="18600000">
              <a:off x="4881196" y="1974536"/>
              <a:ext cx="636401" cy="562868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Стрелка вправо 4"/>
            <p:cNvSpPr/>
            <p:nvPr/>
          </p:nvSpPr>
          <p:spPr>
            <a:xfrm rot="18600000">
              <a:off x="4911355" y="2151787"/>
              <a:ext cx="467541" cy="33772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uk-UA" sz="2500" kern="1200"/>
            </a:p>
          </p:txBody>
        </p:sp>
      </p:grpSp>
      <p:grpSp>
        <p:nvGrpSpPr>
          <p:cNvPr id="32" name="Группа 31"/>
          <p:cNvGrpSpPr/>
          <p:nvPr/>
        </p:nvGrpSpPr>
        <p:grpSpPr>
          <a:xfrm rot="6566563">
            <a:off x="5132959" y="4587745"/>
            <a:ext cx="701561" cy="827398"/>
            <a:chOff x="4917963" y="1937769"/>
            <a:chExt cx="562868" cy="636401"/>
          </a:xfrm>
        </p:grpSpPr>
        <p:sp>
          <p:nvSpPr>
            <p:cNvPr id="33" name="Стрелка вправо 32"/>
            <p:cNvSpPr/>
            <p:nvPr/>
          </p:nvSpPr>
          <p:spPr>
            <a:xfrm rot="18600000">
              <a:off x="4881196" y="1974536"/>
              <a:ext cx="636401" cy="562868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4" name="Стрелка вправо 4"/>
            <p:cNvSpPr/>
            <p:nvPr/>
          </p:nvSpPr>
          <p:spPr>
            <a:xfrm rot="18600000">
              <a:off x="4911355" y="2151787"/>
              <a:ext cx="467541" cy="33772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uk-UA" sz="2500" kern="1200"/>
            </a:p>
          </p:txBody>
        </p:sp>
      </p:grpSp>
      <p:grpSp>
        <p:nvGrpSpPr>
          <p:cNvPr id="35" name="Группа 34"/>
          <p:cNvGrpSpPr/>
          <p:nvPr/>
        </p:nvGrpSpPr>
        <p:grpSpPr>
          <a:xfrm rot="4844151">
            <a:off x="5839070" y="4074804"/>
            <a:ext cx="701561" cy="827398"/>
            <a:chOff x="4917963" y="1937769"/>
            <a:chExt cx="562868" cy="636401"/>
          </a:xfrm>
        </p:grpSpPr>
        <p:sp>
          <p:nvSpPr>
            <p:cNvPr id="36" name="Стрелка вправо 35"/>
            <p:cNvSpPr/>
            <p:nvPr/>
          </p:nvSpPr>
          <p:spPr>
            <a:xfrm rot="18600000">
              <a:off x="4881196" y="1974536"/>
              <a:ext cx="636401" cy="562868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7" name="Стрелка вправо 4"/>
            <p:cNvSpPr/>
            <p:nvPr/>
          </p:nvSpPr>
          <p:spPr>
            <a:xfrm rot="18600000">
              <a:off x="4911355" y="2151787"/>
              <a:ext cx="467541" cy="33772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uk-UA" sz="2500" kern="1200"/>
            </a:p>
          </p:txBody>
        </p:sp>
      </p:grpSp>
      <p:grpSp>
        <p:nvGrpSpPr>
          <p:cNvPr id="38" name="Группа 37"/>
          <p:cNvGrpSpPr/>
          <p:nvPr/>
        </p:nvGrpSpPr>
        <p:grpSpPr>
          <a:xfrm rot="14484716">
            <a:off x="2589478" y="3319508"/>
            <a:ext cx="701561" cy="827398"/>
            <a:chOff x="4917963" y="1937769"/>
            <a:chExt cx="562868" cy="636401"/>
          </a:xfrm>
        </p:grpSpPr>
        <p:sp>
          <p:nvSpPr>
            <p:cNvPr id="39" name="Стрелка вправо 38"/>
            <p:cNvSpPr/>
            <p:nvPr/>
          </p:nvSpPr>
          <p:spPr>
            <a:xfrm rot="18600000">
              <a:off x="4881196" y="1974536"/>
              <a:ext cx="636401" cy="562868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0" name="Стрелка вправо 4"/>
            <p:cNvSpPr/>
            <p:nvPr/>
          </p:nvSpPr>
          <p:spPr>
            <a:xfrm rot="18600000">
              <a:off x="4911355" y="2151787"/>
              <a:ext cx="467541" cy="33772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uk-UA" sz="2500" kern="1200"/>
            </a:p>
          </p:txBody>
        </p:sp>
      </p:grpSp>
      <p:grpSp>
        <p:nvGrpSpPr>
          <p:cNvPr id="41" name="Группа 40"/>
          <p:cNvGrpSpPr/>
          <p:nvPr/>
        </p:nvGrpSpPr>
        <p:grpSpPr>
          <a:xfrm rot="11263637">
            <a:off x="2919592" y="4191000"/>
            <a:ext cx="701561" cy="827398"/>
            <a:chOff x="4917963" y="1937769"/>
            <a:chExt cx="562868" cy="636401"/>
          </a:xfrm>
        </p:grpSpPr>
        <p:sp>
          <p:nvSpPr>
            <p:cNvPr id="42" name="Стрелка вправо 41"/>
            <p:cNvSpPr/>
            <p:nvPr/>
          </p:nvSpPr>
          <p:spPr>
            <a:xfrm rot="18600000">
              <a:off x="4881196" y="1974536"/>
              <a:ext cx="636401" cy="562868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3" name="Стрелка вправо 4"/>
            <p:cNvSpPr/>
            <p:nvPr/>
          </p:nvSpPr>
          <p:spPr>
            <a:xfrm rot="18600000">
              <a:off x="4911355" y="2151787"/>
              <a:ext cx="467541" cy="33772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uk-UA" sz="2500" kern="1200"/>
            </a:p>
          </p:txBody>
        </p:sp>
      </p:grpSp>
      <p:grpSp>
        <p:nvGrpSpPr>
          <p:cNvPr id="44" name="Группа 43"/>
          <p:cNvGrpSpPr/>
          <p:nvPr/>
        </p:nvGrpSpPr>
        <p:grpSpPr>
          <a:xfrm rot="9516186">
            <a:off x="3919996" y="4591602"/>
            <a:ext cx="701561" cy="827398"/>
            <a:chOff x="4917963" y="1937769"/>
            <a:chExt cx="562868" cy="636401"/>
          </a:xfrm>
        </p:grpSpPr>
        <p:sp>
          <p:nvSpPr>
            <p:cNvPr id="45" name="Стрелка вправо 44"/>
            <p:cNvSpPr/>
            <p:nvPr/>
          </p:nvSpPr>
          <p:spPr>
            <a:xfrm rot="18600000">
              <a:off x="4881196" y="1974536"/>
              <a:ext cx="636401" cy="562868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6" name="Стрелка вправо 4"/>
            <p:cNvSpPr/>
            <p:nvPr/>
          </p:nvSpPr>
          <p:spPr>
            <a:xfrm rot="18600000">
              <a:off x="4911355" y="2151787"/>
              <a:ext cx="467541" cy="33772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uk-UA" sz="2500" kern="1200"/>
            </a:p>
          </p:txBody>
        </p:sp>
      </p:grpSp>
    </p:spTree>
    <p:extLst>
      <p:ext uri="{BB962C8B-B14F-4D97-AF65-F5344CB8AC3E}">
        <p14:creationId xmlns:p14="http://schemas.microsoft.com/office/powerpoint/2010/main" val="4067039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err="1">
                <a:solidFill>
                  <a:schemeClr val="accent1">
                    <a:lumMod val="75000"/>
                  </a:schemeClr>
                </a:solidFill>
              </a:rPr>
              <a:t>Завдання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 «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</a:rPr>
              <a:t>Чи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</a:rPr>
              <a:t>вірите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</a:rPr>
              <a:t>ви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</a:rPr>
              <a:t>що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 ...»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1... </a:t>
            </a:r>
            <a:r>
              <a:rPr lang="ru-RU" dirty="0" err="1"/>
              <a:t>шкіру</a:t>
            </a:r>
            <a:r>
              <a:rPr lang="ru-RU" dirty="0"/>
              <a:t> </a:t>
            </a:r>
            <a:r>
              <a:rPr lang="ru-RU" dirty="0" err="1"/>
              <a:t>називають</a:t>
            </a:r>
            <a:r>
              <a:rPr lang="ru-RU" dirty="0"/>
              <a:t> «</a:t>
            </a:r>
            <a:r>
              <a:rPr lang="ru-RU" dirty="0" err="1"/>
              <a:t>дзеркалом</a:t>
            </a:r>
            <a:r>
              <a:rPr lang="ru-RU" dirty="0"/>
              <a:t> </a:t>
            </a:r>
            <a:r>
              <a:rPr lang="ru-RU" dirty="0" err="1"/>
              <a:t>здоров'я</a:t>
            </a:r>
            <a:r>
              <a:rPr lang="ru-RU" dirty="0"/>
              <a:t> і </a:t>
            </a:r>
            <a:r>
              <a:rPr lang="ru-RU" dirty="0" err="1"/>
              <a:t>хвороби</a:t>
            </a:r>
            <a:r>
              <a:rPr lang="ru-RU" dirty="0"/>
              <a:t>».</a:t>
            </a:r>
          </a:p>
          <a:p>
            <a:r>
              <a:rPr lang="ru-RU" dirty="0" smtClean="0"/>
              <a:t>2... </a:t>
            </a:r>
            <a:r>
              <a:rPr lang="ru-RU" dirty="0"/>
              <a:t>секрет </a:t>
            </a:r>
            <a:r>
              <a:rPr lang="ru-RU" dirty="0" err="1"/>
              <a:t>потових</a:t>
            </a:r>
            <a:r>
              <a:rPr lang="ru-RU" dirty="0"/>
              <a:t> </a:t>
            </a:r>
            <a:r>
              <a:rPr lang="ru-RU" dirty="0" err="1"/>
              <a:t>залоз</a:t>
            </a:r>
            <a:r>
              <a:rPr lang="ru-RU" dirty="0"/>
              <a:t> не </a:t>
            </a:r>
            <a:r>
              <a:rPr lang="ru-RU" dirty="0" err="1"/>
              <a:t>має</a:t>
            </a:r>
            <a:r>
              <a:rPr lang="ru-RU" dirty="0"/>
              <a:t> запаху.</a:t>
            </a:r>
          </a:p>
          <a:p>
            <a:r>
              <a:rPr lang="ru-RU" dirty="0" smtClean="0"/>
              <a:t>3... </a:t>
            </a:r>
            <a:r>
              <a:rPr lang="ru-RU" dirty="0" err="1"/>
              <a:t>шкіра</a:t>
            </a:r>
            <a:r>
              <a:rPr lang="ru-RU" dirty="0"/>
              <a:t> </a:t>
            </a:r>
            <a:r>
              <a:rPr lang="ru-RU" dirty="0" err="1"/>
              <a:t>формує</a:t>
            </a:r>
            <a:r>
              <a:rPr lang="ru-RU" dirty="0"/>
              <a:t> </a:t>
            </a:r>
            <a:r>
              <a:rPr lang="ru-RU" dirty="0" err="1"/>
              <a:t>рогові</a:t>
            </a:r>
            <a:r>
              <a:rPr lang="ru-RU" dirty="0"/>
              <a:t> </a:t>
            </a:r>
            <a:r>
              <a:rPr lang="ru-RU" dirty="0" err="1" smtClean="0"/>
              <a:t>утворення</a:t>
            </a:r>
            <a:r>
              <a:rPr lang="ru-RU" dirty="0" smtClean="0"/>
              <a:t>: </a:t>
            </a:r>
            <a:r>
              <a:rPr lang="ru-RU" dirty="0" err="1"/>
              <a:t>нігті</a:t>
            </a:r>
            <a:r>
              <a:rPr lang="ru-RU" dirty="0"/>
              <a:t> і </a:t>
            </a:r>
            <a:r>
              <a:rPr lang="ru-RU" dirty="0" err="1"/>
              <a:t>волосся</a:t>
            </a:r>
            <a:r>
              <a:rPr lang="ru-RU" dirty="0"/>
              <a:t>.</a:t>
            </a:r>
          </a:p>
          <a:p>
            <a:r>
              <a:rPr lang="ru-RU" dirty="0" smtClean="0"/>
              <a:t>4... </a:t>
            </a:r>
            <a:r>
              <a:rPr lang="ru-RU" dirty="0" err="1"/>
              <a:t>шкіра</a:t>
            </a:r>
            <a:r>
              <a:rPr lang="ru-RU" dirty="0"/>
              <a:t> - </a:t>
            </a:r>
            <a:r>
              <a:rPr lang="ru-RU" dirty="0" err="1"/>
              <a:t>складний</a:t>
            </a:r>
            <a:r>
              <a:rPr lang="ru-RU" dirty="0"/>
              <a:t> орган з </a:t>
            </a:r>
            <a:r>
              <a:rPr lang="ru-RU" dirty="0" err="1"/>
              <a:t>багатьма</a:t>
            </a:r>
            <a:r>
              <a:rPr lang="ru-RU" dirty="0"/>
              <a:t> </a:t>
            </a:r>
            <a:r>
              <a:rPr lang="ru-RU" dirty="0" err="1"/>
              <a:t>функціями</a:t>
            </a:r>
            <a:r>
              <a:rPr lang="ru-RU" dirty="0"/>
              <a:t>.</a:t>
            </a:r>
          </a:p>
          <a:p>
            <a:r>
              <a:rPr lang="ru-RU" dirty="0" smtClean="0"/>
              <a:t>5... </a:t>
            </a:r>
            <a:r>
              <a:rPr lang="ru-RU" dirty="0" err="1"/>
              <a:t>цей</a:t>
            </a:r>
            <a:r>
              <a:rPr lang="ru-RU" dirty="0"/>
              <a:t> орган </a:t>
            </a:r>
            <a:r>
              <a:rPr lang="ru-RU" dirty="0" err="1"/>
              <a:t>постійно</a:t>
            </a:r>
            <a:r>
              <a:rPr lang="ru-RU" dirty="0"/>
              <a:t> </a:t>
            </a:r>
            <a:r>
              <a:rPr lang="ru-RU" dirty="0" err="1"/>
              <a:t>відмирає</a:t>
            </a:r>
            <a:r>
              <a:rPr lang="ru-RU" dirty="0"/>
              <a:t> і </a:t>
            </a:r>
            <a:r>
              <a:rPr lang="ru-RU" dirty="0" err="1"/>
              <a:t>постійно</a:t>
            </a:r>
            <a:r>
              <a:rPr lang="ru-RU" dirty="0"/>
              <a:t>    </a:t>
            </a:r>
          </a:p>
          <a:p>
            <a:r>
              <a:rPr lang="ru-RU" dirty="0"/>
              <a:t>     </a:t>
            </a:r>
            <a:r>
              <a:rPr lang="ru-RU" dirty="0" err="1"/>
              <a:t>народжується</a:t>
            </a:r>
            <a:r>
              <a:rPr lang="ru-RU" dirty="0"/>
              <a:t> </a:t>
            </a:r>
            <a:r>
              <a:rPr lang="ru-RU" dirty="0" err="1"/>
              <a:t>знову</a:t>
            </a:r>
            <a:r>
              <a:rPr lang="ru-RU" dirty="0"/>
              <a:t>.</a:t>
            </a:r>
          </a:p>
          <a:p>
            <a:r>
              <a:rPr lang="ru-RU" dirty="0"/>
              <a:t> </a:t>
            </a:r>
            <a:r>
              <a:rPr lang="ru-RU" dirty="0" smtClean="0"/>
              <a:t>6... </a:t>
            </a:r>
            <a:r>
              <a:rPr lang="ru-RU" dirty="0" err="1"/>
              <a:t>шкіра</a:t>
            </a:r>
            <a:r>
              <a:rPr lang="ru-RU" dirty="0"/>
              <a:t> </a:t>
            </a:r>
            <a:r>
              <a:rPr lang="ru-RU" dirty="0" err="1"/>
              <a:t>тісно</a:t>
            </a:r>
            <a:r>
              <a:rPr lang="ru-RU" dirty="0"/>
              <a:t> </a:t>
            </a:r>
            <a:r>
              <a:rPr lang="ru-RU" dirty="0" err="1"/>
              <a:t>пов'язана</a:t>
            </a:r>
            <a:r>
              <a:rPr lang="ru-RU" dirty="0"/>
              <a:t> з </a:t>
            </a:r>
            <a:r>
              <a:rPr lang="ru-RU" dirty="0" err="1"/>
              <a:t>нервовою</a:t>
            </a:r>
            <a:r>
              <a:rPr lang="ru-RU" dirty="0"/>
              <a:t> системою.</a:t>
            </a:r>
          </a:p>
          <a:p>
            <a:r>
              <a:rPr lang="ru-RU" dirty="0"/>
              <a:t> </a:t>
            </a:r>
            <a:r>
              <a:rPr lang="ru-RU" dirty="0" smtClean="0"/>
              <a:t>7... </a:t>
            </a:r>
            <a:r>
              <a:rPr lang="ru-RU" dirty="0"/>
              <a:t>в </a:t>
            </a:r>
            <a:r>
              <a:rPr lang="ru-RU" dirty="0" err="1"/>
              <a:t>шкірі</a:t>
            </a:r>
            <a:r>
              <a:rPr lang="ru-RU" dirty="0"/>
              <a:t> </a:t>
            </a:r>
            <a:r>
              <a:rPr lang="ru-RU" dirty="0" err="1"/>
              <a:t>відбувається</a:t>
            </a:r>
            <a:r>
              <a:rPr lang="ru-RU" dirty="0"/>
              <a:t> </a:t>
            </a:r>
            <a:r>
              <a:rPr lang="ru-RU" dirty="0" err="1"/>
              <a:t>утворення</a:t>
            </a:r>
            <a:r>
              <a:rPr lang="ru-RU" dirty="0"/>
              <a:t> </a:t>
            </a:r>
            <a:r>
              <a:rPr lang="ru-RU" dirty="0" err="1"/>
              <a:t>вітаміну</a:t>
            </a:r>
            <a:r>
              <a:rPr lang="ru-RU" dirty="0"/>
              <a:t> </a:t>
            </a:r>
            <a:r>
              <a:rPr lang="en-US" dirty="0"/>
              <a:t>D</a:t>
            </a:r>
            <a:r>
              <a:rPr lang="uk-UA" dirty="0"/>
              <a:t>.</a:t>
            </a:r>
            <a:endParaRPr lang="ru-RU" dirty="0"/>
          </a:p>
          <a:p>
            <a:r>
              <a:rPr lang="ru-RU" dirty="0"/>
              <a:t> </a:t>
            </a:r>
            <a:r>
              <a:rPr lang="ru-RU" dirty="0" smtClean="0"/>
              <a:t>8... </a:t>
            </a:r>
            <a:r>
              <a:rPr lang="ru-RU" dirty="0"/>
              <a:t>2% </a:t>
            </a:r>
            <a:r>
              <a:rPr lang="ru-RU" dirty="0" err="1"/>
              <a:t>кисню</a:t>
            </a:r>
            <a:r>
              <a:rPr lang="ru-RU" dirty="0"/>
              <a:t> в </a:t>
            </a:r>
            <a:r>
              <a:rPr lang="ru-RU" dirty="0" err="1"/>
              <a:t>організм</a:t>
            </a:r>
            <a:r>
              <a:rPr lang="ru-RU" dirty="0"/>
              <a:t> </a:t>
            </a:r>
            <a:r>
              <a:rPr lang="ru-RU" dirty="0" err="1"/>
              <a:t>надходить</a:t>
            </a:r>
            <a:r>
              <a:rPr lang="ru-RU" dirty="0"/>
              <a:t> через </a:t>
            </a:r>
            <a:r>
              <a:rPr lang="ru-RU" dirty="0" err="1"/>
              <a:t>шкіру</a:t>
            </a:r>
            <a:r>
              <a:rPr lang="ru-RU" dirty="0"/>
              <a:t>.</a:t>
            </a:r>
          </a:p>
          <a:p>
            <a:r>
              <a:rPr lang="ru-RU" dirty="0" smtClean="0"/>
              <a:t> 9 </a:t>
            </a:r>
            <a:r>
              <a:rPr lang="ru-RU" dirty="0"/>
              <a:t>... </a:t>
            </a:r>
            <a:r>
              <a:rPr lang="ru-RU" dirty="0" err="1"/>
              <a:t>молочні</a:t>
            </a:r>
            <a:r>
              <a:rPr lang="ru-RU" dirty="0"/>
              <a:t> </a:t>
            </a:r>
            <a:r>
              <a:rPr lang="ru-RU" dirty="0" err="1"/>
              <a:t>залози</a:t>
            </a:r>
            <a:r>
              <a:rPr lang="ru-RU" dirty="0"/>
              <a:t> - </a:t>
            </a:r>
            <a:r>
              <a:rPr lang="ru-RU" dirty="0" err="1"/>
              <a:t>це</a:t>
            </a:r>
            <a:r>
              <a:rPr lang="ru-RU" dirty="0"/>
              <a:t> </a:t>
            </a:r>
            <a:r>
              <a:rPr lang="ru-RU" dirty="0" err="1"/>
              <a:t>змінені</a:t>
            </a:r>
            <a:r>
              <a:rPr lang="ru-RU" dirty="0"/>
              <a:t> </a:t>
            </a:r>
            <a:r>
              <a:rPr lang="ru-RU" dirty="0" err="1"/>
              <a:t>потові</a:t>
            </a:r>
            <a:r>
              <a:rPr lang="ru-RU" dirty="0"/>
              <a:t> </a:t>
            </a:r>
            <a:r>
              <a:rPr lang="ru-RU" dirty="0" err="1"/>
              <a:t>залози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3343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040160"/>
          </a:xfrm>
        </p:spPr>
        <p:txBody>
          <a:bodyPr>
            <a:noAutofit/>
          </a:bodyPr>
          <a:lstStyle/>
          <a:p>
            <a:r>
              <a:rPr lang="uk-UA" sz="6000" dirty="0" err="1" smtClean="0">
                <a:solidFill>
                  <a:schemeClr val="accent1">
                    <a:lumMod val="75000"/>
                  </a:schemeClr>
                </a:solidFill>
              </a:rPr>
              <a:t>Сінквейн</a:t>
            </a:r>
            <a:r>
              <a:rPr lang="uk-UA" sz="60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ru-RU" sz="6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r>
              <a:rPr lang="ru-RU" sz="4400" dirty="0" err="1" smtClean="0"/>
              <a:t>Шкіра</a:t>
            </a:r>
            <a:endParaRPr lang="ru-RU" sz="4400" dirty="0"/>
          </a:p>
          <a:p>
            <a:r>
              <a:rPr lang="ru-RU" sz="4400" dirty="0" err="1" smtClean="0"/>
              <a:t>Ніжна</a:t>
            </a:r>
            <a:r>
              <a:rPr lang="ru-RU" sz="4400" dirty="0" smtClean="0"/>
              <a:t>, </a:t>
            </a:r>
            <a:r>
              <a:rPr lang="ru-RU" sz="4400" dirty="0" err="1" smtClean="0"/>
              <a:t>еластична</a:t>
            </a:r>
            <a:r>
              <a:rPr lang="ru-RU" sz="4400" dirty="0" smtClean="0"/>
              <a:t>!</a:t>
            </a:r>
            <a:endParaRPr lang="ru-RU" sz="4400" dirty="0"/>
          </a:p>
          <a:p>
            <a:r>
              <a:rPr lang="ru-RU" sz="4400" dirty="0" err="1"/>
              <a:t>Дихає</a:t>
            </a:r>
            <a:r>
              <a:rPr lang="ru-RU" sz="4400" dirty="0"/>
              <a:t>, </a:t>
            </a:r>
            <a:r>
              <a:rPr lang="ru-RU" sz="4400" dirty="0" err="1"/>
              <a:t>захищає</a:t>
            </a:r>
            <a:r>
              <a:rPr lang="ru-RU" sz="4400" dirty="0"/>
              <a:t>, </a:t>
            </a:r>
            <a:r>
              <a:rPr lang="ru-RU" sz="4400" dirty="0" err="1"/>
              <a:t>відчуває</a:t>
            </a:r>
            <a:r>
              <a:rPr lang="ru-RU" sz="4400" dirty="0"/>
              <a:t>.</a:t>
            </a:r>
          </a:p>
          <a:p>
            <a:r>
              <a:rPr lang="ru-RU" sz="4400" dirty="0" err="1"/>
              <a:t>Надійний</a:t>
            </a:r>
            <a:r>
              <a:rPr lang="ru-RU" sz="4400" dirty="0"/>
              <a:t> </a:t>
            </a:r>
            <a:r>
              <a:rPr lang="ru-RU" sz="4400" dirty="0" err="1"/>
              <a:t>захист</a:t>
            </a:r>
            <a:r>
              <a:rPr lang="ru-RU" sz="4400" dirty="0"/>
              <a:t> </a:t>
            </a:r>
            <a:r>
              <a:rPr lang="ru-RU" sz="4400" dirty="0" err="1"/>
              <a:t>всього</a:t>
            </a:r>
            <a:r>
              <a:rPr lang="ru-RU" sz="4400" dirty="0"/>
              <a:t> </a:t>
            </a:r>
            <a:r>
              <a:rPr lang="ru-RU" sz="4400" dirty="0" err="1"/>
              <a:t>організму</a:t>
            </a:r>
            <a:r>
              <a:rPr lang="ru-RU" sz="4400" dirty="0"/>
              <a:t>!</a:t>
            </a:r>
          </a:p>
          <a:p>
            <a:r>
              <a:rPr lang="ru-RU" sz="4400" dirty="0" err="1"/>
              <a:t>Бар'єр</a:t>
            </a:r>
            <a:r>
              <a:rPr lang="ru-RU" sz="44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003048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4800" b="1" dirty="0" smtClean="0">
                <a:solidFill>
                  <a:schemeClr val="accent1">
                    <a:lumMod val="75000"/>
                  </a:schemeClr>
                </a:solidFill>
              </a:rPr>
              <a:t>Професії </a:t>
            </a:r>
            <a:endParaRPr lang="ru-RU" sz="4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sz="3200" dirty="0" err="1"/>
              <a:t>Лікар</a:t>
            </a:r>
            <a:r>
              <a:rPr lang="ru-RU" sz="3200" dirty="0"/>
              <a:t>-дерматолог</a:t>
            </a:r>
            <a:r>
              <a:rPr lang="ru-RU" sz="3200" dirty="0" smtClean="0"/>
              <a:t>,</a:t>
            </a:r>
          </a:p>
          <a:p>
            <a:r>
              <a:rPr lang="ru-RU" sz="3200" dirty="0" smtClean="0"/>
              <a:t> </a:t>
            </a:r>
            <a:r>
              <a:rPr lang="ru-RU" sz="3200" dirty="0" err="1"/>
              <a:t>лікар</a:t>
            </a:r>
            <a:r>
              <a:rPr lang="ru-RU" sz="3200" dirty="0"/>
              <a:t>-косметолог, </a:t>
            </a:r>
            <a:endParaRPr lang="ru-RU" sz="3200" dirty="0" smtClean="0"/>
          </a:p>
          <a:p>
            <a:r>
              <a:rPr lang="ru-RU" sz="3200" dirty="0" err="1" smtClean="0"/>
              <a:t>пластичний</a:t>
            </a:r>
            <a:r>
              <a:rPr lang="ru-RU" sz="3200" dirty="0" smtClean="0"/>
              <a:t> </a:t>
            </a:r>
            <a:r>
              <a:rPr lang="ru-RU" sz="3200" dirty="0" err="1"/>
              <a:t>хірург</a:t>
            </a:r>
            <a:r>
              <a:rPr lang="ru-RU" sz="3200" dirty="0"/>
              <a:t>, </a:t>
            </a:r>
            <a:endParaRPr lang="ru-RU" sz="3200" dirty="0" smtClean="0"/>
          </a:p>
          <a:p>
            <a:r>
              <a:rPr lang="ru-RU" sz="3200" dirty="0" err="1" smtClean="0"/>
              <a:t>візажист</a:t>
            </a:r>
            <a:r>
              <a:rPr lang="ru-RU" sz="3200" dirty="0"/>
              <a:t>, </a:t>
            </a:r>
            <a:endParaRPr lang="ru-RU" sz="3200" dirty="0" smtClean="0"/>
          </a:p>
          <a:p>
            <a:r>
              <a:rPr lang="ru-RU" sz="3200" dirty="0" smtClean="0"/>
              <a:t>консультант </a:t>
            </a:r>
            <a:r>
              <a:rPr lang="ru-RU" sz="3200" dirty="0"/>
              <a:t>по </a:t>
            </a:r>
            <a:r>
              <a:rPr lang="ru-RU" sz="3200" dirty="0" err="1"/>
              <a:t>косметиці</a:t>
            </a:r>
            <a:r>
              <a:rPr lang="ru-RU" sz="3200" dirty="0" smtClean="0"/>
              <a:t>,</a:t>
            </a:r>
          </a:p>
          <a:p>
            <a:r>
              <a:rPr lang="ru-RU" sz="3200" dirty="0" smtClean="0"/>
              <a:t> </a:t>
            </a:r>
            <a:r>
              <a:rPr lang="ru-RU" sz="3200" dirty="0" err="1"/>
              <a:t>перукар</a:t>
            </a:r>
            <a:r>
              <a:rPr lang="ru-RU" sz="3200" dirty="0" smtClean="0"/>
              <a:t>,</a:t>
            </a:r>
          </a:p>
          <a:p>
            <a:r>
              <a:rPr lang="ru-RU" sz="3200" dirty="0" smtClean="0"/>
              <a:t> </a:t>
            </a:r>
            <a:r>
              <a:rPr lang="ru-RU" sz="3200" dirty="0" err="1"/>
              <a:t>майстер</a:t>
            </a:r>
            <a:r>
              <a:rPr lang="ru-RU" sz="3200" dirty="0"/>
              <a:t> з </a:t>
            </a:r>
            <a:r>
              <a:rPr lang="ru-RU" sz="3200" dirty="0" err="1"/>
              <a:t>манікюру</a:t>
            </a:r>
            <a:r>
              <a:rPr lang="ru-RU" sz="3200" dirty="0"/>
              <a:t> та педикюру</a:t>
            </a:r>
            <a:r>
              <a:rPr lang="ru-RU" sz="3200" dirty="0" smtClean="0"/>
              <a:t>,</a:t>
            </a:r>
          </a:p>
          <a:p>
            <a:r>
              <a:rPr lang="ru-RU" sz="3200" dirty="0" smtClean="0"/>
              <a:t> </a:t>
            </a:r>
            <a:r>
              <a:rPr lang="ru-RU" sz="3200" dirty="0" err="1"/>
              <a:t>масажист</a:t>
            </a:r>
            <a:r>
              <a:rPr lang="ru-RU" sz="3200" dirty="0"/>
              <a:t> та </a:t>
            </a:r>
            <a:r>
              <a:rPr lang="ru-RU" sz="3200" dirty="0" err="1"/>
              <a:t>інші</a:t>
            </a:r>
            <a:r>
              <a:rPr lang="ru-RU" sz="3200" dirty="0"/>
              <a:t> </a:t>
            </a:r>
            <a:r>
              <a:rPr lang="ru-RU" sz="3200" dirty="0" err="1"/>
              <a:t>спеціальності</a:t>
            </a:r>
            <a:r>
              <a:rPr lang="ru-RU" sz="3200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3025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all" dirty="0">
                <a:solidFill>
                  <a:schemeClr val="accent1">
                    <a:lumMod val="75000"/>
                  </a:schemeClr>
                </a:solidFill>
              </a:rPr>
              <a:t>ЙОГАНН ВОЛЬФГАНГ ГЕТЕ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556792"/>
            <a:ext cx="460851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dirty="0"/>
              <a:t>«</a:t>
            </a:r>
            <a:r>
              <a:rPr lang="ru-RU" sz="5400" dirty="0" err="1"/>
              <a:t>Хто</a:t>
            </a:r>
            <a:r>
              <a:rPr lang="ru-RU" sz="5400" dirty="0"/>
              <a:t> </a:t>
            </a:r>
            <a:r>
              <a:rPr lang="ru-RU" sz="5400" dirty="0" err="1"/>
              <a:t>шукає</a:t>
            </a:r>
            <a:r>
              <a:rPr lang="ru-RU" sz="5400" dirty="0"/>
              <a:t> </a:t>
            </a:r>
            <a:r>
              <a:rPr lang="ru-RU" sz="5400" dirty="0" err="1"/>
              <a:t>істини</a:t>
            </a:r>
            <a:r>
              <a:rPr lang="ru-RU" sz="5400" dirty="0"/>
              <a:t> </a:t>
            </a:r>
            <a:r>
              <a:rPr lang="uk-UA" sz="5400" dirty="0"/>
              <a:t>, </a:t>
            </a:r>
          </a:p>
          <a:p>
            <a:pPr algn="ctr"/>
            <a:r>
              <a:rPr lang="uk-UA" sz="5400" dirty="0"/>
              <a:t>той здатний помилятися» </a:t>
            </a:r>
            <a:endParaRPr lang="ru-RU" sz="5400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628800"/>
            <a:ext cx="3734554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2834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896144"/>
          </a:xfrm>
        </p:spPr>
        <p:txBody>
          <a:bodyPr>
            <a:noAutofit/>
          </a:bodyPr>
          <a:lstStyle/>
          <a:p>
            <a:r>
              <a:rPr lang="uk-UA" sz="4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Aharoni" pitchFamily="2" charset="-79"/>
              </a:rPr>
              <a:t>Домашнє</a:t>
            </a:r>
            <a:r>
              <a:rPr lang="uk-UA" sz="4400" b="1" dirty="0">
                <a:solidFill>
                  <a:schemeClr val="accent1">
                    <a:lumMod val="75000"/>
                  </a:schemeClr>
                </a:solidFill>
                <a:cs typeface="Aharoni" pitchFamily="2" charset="-79"/>
              </a:rPr>
              <a:t> завдання </a:t>
            </a:r>
            <a:endParaRPr lang="ru-RU" sz="4400" b="1" dirty="0">
              <a:solidFill>
                <a:schemeClr val="accent1">
                  <a:lumMod val="75000"/>
                </a:schemeClr>
              </a:solidFill>
              <a:cs typeface="Aharoni" pitchFamily="2" charset="-79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/>
              <a:t> </a:t>
            </a:r>
            <a:r>
              <a:rPr lang="ru-RU" sz="4800" dirty="0" err="1" smtClean="0"/>
              <a:t>Опрацювати</a:t>
            </a:r>
            <a:r>
              <a:rPr lang="ru-RU" sz="4800" dirty="0" smtClean="0"/>
              <a:t> </a:t>
            </a:r>
            <a:r>
              <a:rPr lang="ru-RU" sz="4800" dirty="0" err="1" smtClean="0"/>
              <a:t>матеріал</a:t>
            </a:r>
            <a:r>
              <a:rPr lang="ru-RU" sz="4800" dirty="0" smtClean="0"/>
              <a:t> </a:t>
            </a:r>
            <a:r>
              <a:rPr lang="ru-RU" sz="4800" dirty="0" err="1"/>
              <a:t>підручника</a:t>
            </a:r>
            <a:r>
              <a:rPr lang="ru-RU" sz="4800" dirty="0"/>
              <a:t> </a:t>
            </a:r>
            <a:r>
              <a:rPr lang="ru-RU" sz="4800" dirty="0" smtClean="0"/>
              <a:t>с.127-132</a:t>
            </a:r>
          </a:p>
          <a:p>
            <a:r>
              <a:rPr lang="uk-UA" sz="4800" dirty="0" smtClean="0"/>
              <a:t>Підготувати:</a:t>
            </a:r>
            <a:endParaRPr lang="ru-RU" sz="4800" dirty="0" smtClean="0"/>
          </a:p>
          <a:p>
            <a:r>
              <a:rPr lang="uk-UA" sz="4800" i="1" dirty="0"/>
              <a:t>1 </a:t>
            </a:r>
            <a:r>
              <a:rPr lang="uk-UA" sz="4800" i="1" dirty="0" err="1" smtClean="0"/>
              <a:t>група</a:t>
            </a:r>
            <a:r>
              <a:rPr lang="uk-UA" sz="4800" dirty="0" err="1" smtClean="0"/>
              <a:t>-</a:t>
            </a:r>
            <a:r>
              <a:rPr lang="uk-UA" sz="4800" dirty="0" smtClean="0"/>
              <a:t>  </a:t>
            </a:r>
            <a:r>
              <a:rPr lang="uk-UA" sz="4800" dirty="0"/>
              <a:t>«</a:t>
            </a:r>
            <a:r>
              <a:rPr lang="uk-UA" sz="4800" dirty="0" err="1"/>
              <a:t>Пам</a:t>
            </a:r>
            <a:r>
              <a:rPr lang="ru-RU" sz="4800" dirty="0"/>
              <a:t>’</a:t>
            </a:r>
            <a:r>
              <a:rPr lang="uk-UA" sz="4800" dirty="0"/>
              <a:t>ятка по догляду за </a:t>
            </a:r>
            <a:r>
              <a:rPr lang="uk-UA" sz="4800" dirty="0" smtClean="0"/>
              <a:t>шкірою».</a:t>
            </a:r>
            <a:endParaRPr lang="ru-RU" sz="4800" dirty="0"/>
          </a:p>
          <a:p>
            <a:r>
              <a:rPr lang="uk-UA" sz="4800" i="1" dirty="0" smtClean="0"/>
              <a:t>2 група</a:t>
            </a:r>
            <a:r>
              <a:rPr lang="uk-UA" sz="4800" dirty="0" smtClean="0"/>
              <a:t>  </a:t>
            </a:r>
            <a:r>
              <a:rPr lang="uk-UA" sz="4800" dirty="0"/>
              <a:t>- повідомлення «Догляд за волоссям».</a:t>
            </a:r>
            <a:endParaRPr lang="ru-RU" sz="4800" dirty="0"/>
          </a:p>
          <a:p>
            <a:r>
              <a:rPr lang="uk-UA" sz="4800" i="1" dirty="0"/>
              <a:t>3 </a:t>
            </a:r>
            <a:r>
              <a:rPr lang="uk-UA" sz="4800" i="1" dirty="0" smtClean="0"/>
              <a:t>група</a:t>
            </a:r>
            <a:r>
              <a:rPr lang="uk-UA" sz="4800" dirty="0" smtClean="0"/>
              <a:t> </a:t>
            </a:r>
            <a:r>
              <a:rPr lang="uk-UA" sz="4800" dirty="0"/>
              <a:t>– повідомлення «Догляд за руками та нігтями».</a:t>
            </a:r>
            <a:endParaRPr lang="ru-RU" sz="4800" dirty="0"/>
          </a:p>
          <a:p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5097025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dirty="0" err="1" smtClean="0">
                <a:solidFill>
                  <a:schemeClr val="accent1">
                    <a:lumMod val="75000"/>
                  </a:schemeClr>
                </a:solidFill>
              </a:rPr>
              <a:t>Завдання</a:t>
            </a:r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</a:rPr>
              <a:t> «</a:t>
            </a:r>
            <a:r>
              <a:rPr lang="ru-RU" sz="4400" dirty="0" err="1" smtClean="0">
                <a:solidFill>
                  <a:schemeClr val="accent1">
                    <a:lumMod val="75000"/>
                  </a:schemeClr>
                </a:solidFill>
              </a:rPr>
              <a:t>Чи</a:t>
            </a:r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4400" dirty="0" err="1" smtClean="0">
                <a:solidFill>
                  <a:schemeClr val="accent1">
                    <a:lumMod val="75000"/>
                  </a:schemeClr>
                </a:solidFill>
              </a:rPr>
              <a:t>вірите</a:t>
            </a:r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4400" dirty="0" err="1" smtClean="0">
                <a:solidFill>
                  <a:schemeClr val="accent1">
                    <a:lumMod val="75000"/>
                  </a:schemeClr>
                </a:solidFill>
              </a:rPr>
              <a:t>ви</a:t>
            </a:r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ru-RU" sz="4400" dirty="0" err="1" smtClean="0">
                <a:solidFill>
                  <a:schemeClr val="accent1">
                    <a:lumMod val="75000"/>
                  </a:schemeClr>
                </a:solidFill>
              </a:rPr>
              <a:t>що</a:t>
            </a:r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</a:rPr>
              <a:t> ...» </a:t>
            </a:r>
            <a:endParaRPr lang="ru-RU" sz="4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926288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1... </a:t>
            </a:r>
            <a:r>
              <a:rPr lang="ru-RU" dirty="0" err="1"/>
              <a:t>шкіру</a:t>
            </a:r>
            <a:r>
              <a:rPr lang="ru-RU" dirty="0"/>
              <a:t> </a:t>
            </a:r>
            <a:r>
              <a:rPr lang="ru-RU" dirty="0" err="1"/>
              <a:t>називають</a:t>
            </a:r>
            <a:r>
              <a:rPr lang="ru-RU" dirty="0"/>
              <a:t> «</a:t>
            </a:r>
            <a:r>
              <a:rPr lang="ru-RU" dirty="0" err="1"/>
              <a:t>дзеркалом</a:t>
            </a:r>
            <a:r>
              <a:rPr lang="ru-RU" dirty="0"/>
              <a:t> </a:t>
            </a:r>
            <a:r>
              <a:rPr lang="ru-RU" dirty="0" err="1"/>
              <a:t>здоров'я</a:t>
            </a:r>
            <a:r>
              <a:rPr lang="ru-RU" dirty="0"/>
              <a:t> і </a:t>
            </a:r>
            <a:r>
              <a:rPr lang="ru-RU" dirty="0" smtClean="0"/>
              <a:t>  </a:t>
            </a:r>
          </a:p>
          <a:p>
            <a:r>
              <a:rPr lang="ru-RU" dirty="0"/>
              <a:t> </a:t>
            </a:r>
            <a:r>
              <a:rPr lang="ru-RU" dirty="0" smtClean="0"/>
              <a:t>     </a:t>
            </a:r>
            <a:r>
              <a:rPr lang="ru-RU" dirty="0" err="1" smtClean="0"/>
              <a:t>хвороби</a:t>
            </a:r>
            <a:r>
              <a:rPr lang="ru-RU" dirty="0"/>
              <a:t>».</a:t>
            </a:r>
          </a:p>
          <a:p>
            <a:r>
              <a:rPr lang="ru-RU" dirty="0" smtClean="0"/>
              <a:t>2... </a:t>
            </a:r>
            <a:r>
              <a:rPr lang="ru-RU" dirty="0"/>
              <a:t>секрет </a:t>
            </a:r>
            <a:r>
              <a:rPr lang="ru-RU" dirty="0" err="1"/>
              <a:t>потових</a:t>
            </a:r>
            <a:r>
              <a:rPr lang="ru-RU" dirty="0"/>
              <a:t> </a:t>
            </a:r>
            <a:r>
              <a:rPr lang="ru-RU" dirty="0" err="1"/>
              <a:t>залоз</a:t>
            </a:r>
            <a:r>
              <a:rPr lang="ru-RU" dirty="0"/>
              <a:t> не </a:t>
            </a:r>
            <a:r>
              <a:rPr lang="ru-RU" dirty="0" err="1"/>
              <a:t>має</a:t>
            </a:r>
            <a:r>
              <a:rPr lang="ru-RU" dirty="0"/>
              <a:t> запаху.</a:t>
            </a:r>
          </a:p>
          <a:p>
            <a:r>
              <a:rPr lang="ru-RU" dirty="0" smtClean="0"/>
              <a:t>3... </a:t>
            </a:r>
            <a:r>
              <a:rPr lang="ru-RU" dirty="0" err="1"/>
              <a:t>шкіра</a:t>
            </a:r>
            <a:r>
              <a:rPr lang="ru-RU" dirty="0"/>
              <a:t> </a:t>
            </a:r>
            <a:r>
              <a:rPr lang="ru-RU" dirty="0" err="1"/>
              <a:t>формує</a:t>
            </a:r>
            <a:r>
              <a:rPr lang="ru-RU" dirty="0"/>
              <a:t> </a:t>
            </a:r>
            <a:r>
              <a:rPr lang="ru-RU" dirty="0" err="1"/>
              <a:t>рогові</a:t>
            </a:r>
            <a:r>
              <a:rPr lang="ru-RU" dirty="0"/>
              <a:t> </a:t>
            </a:r>
            <a:r>
              <a:rPr lang="ru-RU" dirty="0" err="1"/>
              <a:t>освіти</a:t>
            </a:r>
            <a:r>
              <a:rPr lang="ru-RU" dirty="0"/>
              <a:t>: </a:t>
            </a:r>
            <a:r>
              <a:rPr lang="ru-RU" dirty="0" err="1"/>
              <a:t>нігті</a:t>
            </a:r>
            <a:r>
              <a:rPr lang="ru-RU" dirty="0"/>
              <a:t> і </a:t>
            </a:r>
            <a:r>
              <a:rPr lang="ru-RU" dirty="0" err="1"/>
              <a:t>волосся</a:t>
            </a:r>
            <a:r>
              <a:rPr lang="ru-RU" dirty="0"/>
              <a:t>.</a:t>
            </a:r>
          </a:p>
          <a:p>
            <a:r>
              <a:rPr lang="ru-RU" dirty="0" smtClean="0"/>
              <a:t>4... </a:t>
            </a:r>
            <a:r>
              <a:rPr lang="ru-RU" dirty="0" err="1"/>
              <a:t>шкіра</a:t>
            </a:r>
            <a:r>
              <a:rPr lang="ru-RU" dirty="0"/>
              <a:t> - </a:t>
            </a:r>
            <a:r>
              <a:rPr lang="ru-RU" dirty="0" err="1"/>
              <a:t>складний</a:t>
            </a:r>
            <a:r>
              <a:rPr lang="ru-RU" dirty="0"/>
              <a:t> орган з </a:t>
            </a:r>
            <a:r>
              <a:rPr lang="ru-RU" dirty="0" err="1"/>
              <a:t>багатьма</a:t>
            </a:r>
            <a:r>
              <a:rPr lang="ru-RU" dirty="0"/>
              <a:t> </a:t>
            </a:r>
            <a:r>
              <a:rPr lang="ru-RU" dirty="0" err="1"/>
              <a:t>функціями</a:t>
            </a:r>
            <a:r>
              <a:rPr lang="ru-RU" dirty="0"/>
              <a:t>.</a:t>
            </a:r>
          </a:p>
          <a:p>
            <a:r>
              <a:rPr lang="ru-RU" dirty="0" smtClean="0"/>
              <a:t>5... </a:t>
            </a:r>
            <a:r>
              <a:rPr lang="ru-RU" dirty="0" err="1"/>
              <a:t>цей</a:t>
            </a:r>
            <a:r>
              <a:rPr lang="ru-RU" dirty="0"/>
              <a:t> орган </a:t>
            </a:r>
            <a:r>
              <a:rPr lang="ru-RU" dirty="0" err="1"/>
              <a:t>постійно</a:t>
            </a:r>
            <a:r>
              <a:rPr lang="ru-RU" dirty="0"/>
              <a:t> </a:t>
            </a:r>
            <a:r>
              <a:rPr lang="ru-RU" dirty="0" err="1"/>
              <a:t>відмирає</a:t>
            </a:r>
            <a:r>
              <a:rPr lang="ru-RU" dirty="0"/>
              <a:t> і </a:t>
            </a:r>
            <a:r>
              <a:rPr lang="ru-RU" dirty="0" err="1"/>
              <a:t>постійно</a:t>
            </a:r>
            <a:r>
              <a:rPr lang="ru-RU" dirty="0"/>
              <a:t> </a:t>
            </a:r>
            <a:r>
              <a:rPr lang="ru-RU" dirty="0" smtClean="0"/>
              <a:t>   </a:t>
            </a:r>
          </a:p>
          <a:p>
            <a:r>
              <a:rPr lang="ru-RU" dirty="0"/>
              <a:t> </a:t>
            </a:r>
            <a:r>
              <a:rPr lang="ru-RU" dirty="0" smtClean="0"/>
              <a:t>    </a:t>
            </a:r>
            <a:r>
              <a:rPr lang="ru-RU" dirty="0" err="1" smtClean="0"/>
              <a:t>народжується</a:t>
            </a:r>
            <a:r>
              <a:rPr lang="ru-RU" dirty="0" smtClean="0"/>
              <a:t> </a:t>
            </a:r>
            <a:r>
              <a:rPr lang="ru-RU" dirty="0" err="1"/>
              <a:t>знову</a:t>
            </a:r>
            <a:r>
              <a:rPr lang="ru-RU" dirty="0"/>
              <a:t>.</a:t>
            </a:r>
          </a:p>
          <a:p>
            <a:r>
              <a:rPr lang="ru-RU" dirty="0" smtClean="0"/>
              <a:t>6 </a:t>
            </a:r>
            <a:r>
              <a:rPr lang="ru-RU" dirty="0"/>
              <a:t>... </a:t>
            </a:r>
            <a:r>
              <a:rPr lang="ru-RU" dirty="0" err="1"/>
              <a:t>шкіра</a:t>
            </a:r>
            <a:r>
              <a:rPr lang="ru-RU" dirty="0"/>
              <a:t> </a:t>
            </a:r>
            <a:r>
              <a:rPr lang="ru-RU" dirty="0" err="1"/>
              <a:t>тісно</a:t>
            </a:r>
            <a:r>
              <a:rPr lang="ru-RU" dirty="0"/>
              <a:t> </a:t>
            </a:r>
            <a:r>
              <a:rPr lang="ru-RU" dirty="0" err="1"/>
              <a:t>пов'язана</a:t>
            </a:r>
            <a:r>
              <a:rPr lang="ru-RU" dirty="0"/>
              <a:t> з </a:t>
            </a:r>
            <a:r>
              <a:rPr lang="ru-RU" dirty="0" err="1"/>
              <a:t>нервовою</a:t>
            </a:r>
            <a:r>
              <a:rPr lang="ru-RU" dirty="0"/>
              <a:t> системою.</a:t>
            </a:r>
          </a:p>
          <a:p>
            <a:r>
              <a:rPr lang="ru-RU" dirty="0" smtClean="0"/>
              <a:t> 7... </a:t>
            </a:r>
            <a:r>
              <a:rPr lang="ru-RU" dirty="0"/>
              <a:t>в </a:t>
            </a:r>
            <a:r>
              <a:rPr lang="ru-RU" dirty="0" err="1"/>
              <a:t>шкірі</a:t>
            </a:r>
            <a:r>
              <a:rPr lang="ru-RU" dirty="0"/>
              <a:t> </a:t>
            </a:r>
            <a:r>
              <a:rPr lang="ru-RU" dirty="0" err="1"/>
              <a:t>відбувається</a:t>
            </a:r>
            <a:r>
              <a:rPr lang="ru-RU" dirty="0"/>
              <a:t> </a:t>
            </a:r>
            <a:r>
              <a:rPr lang="ru-RU" dirty="0" err="1"/>
              <a:t>утворення</a:t>
            </a:r>
            <a:r>
              <a:rPr lang="ru-RU" dirty="0"/>
              <a:t> </a:t>
            </a:r>
            <a:r>
              <a:rPr lang="ru-RU" dirty="0" err="1"/>
              <a:t>вітаміну</a:t>
            </a:r>
            <a:r>
              <a:rPr lang="ru-RU" dirty="0"/>
              <a:t> </a:t>
            </a:r>
            <a:r>
              <a:rPr lang="en-US" dirty="0"/>
              <a:t>D</a:t>
            </a:r>
            <a:r>
              <a:rPr lang="uk-UA" dirty="0"/>
              <a:t>.</a:t>
            </a:r>
            <a:endParaRPr lang="ru-RU" dirty="0"/>
          </a:p>
          <a:p>
            <a:r>
              <a:rPr lang="ru-RU" dirty="0" smtClean="0"/>
              <a:t>8 </a:t>
            </a:r>
            <a:r>
              <a:rPr lang="ru-RU" dirty="0"/>
              <a:t>... 2% </a:t>
            </a:r>
            <a:r>
              <a:rPr lang="ru-RU" dirty="0" err="1"/>
              <a:t>кисню</a:t>
            </a:r>
            <a:r>
              <a:rPr lang="ru-RU" dirty="0"/>
              <a:t> в </a:t>
            </a:r>
            <a:r>
              <a:rPr lang="ru-RU" dirty="0" err="1"/>
              <a:t>організм</a:t>
            </a:r>
            <a:r>
              <a:rPr lang="ru-RU" dirty="0"/>
              <a:t> </a:t>
            </a:r>
            <a:r>
              <a:rPr lang="ru-RU" dirty="0" err="1"/>
              <a:t>надходить</a:t>
            </a:r>
            <a:r>
              <a:rPr lang="ru-RU" dirty="0"/>
              <a:t> через </a:t>
            </a:r>
            <a:r>
              <a:rPr lang="ru-RU" dirty="0" err="1"/>
              <a:t>шкіру</a:t>
            </a:r>
            <a:r>
              <a:rPr lang="ru-RU" dirty="0"/>
              <a:t>.</a:t>
            </a:r>
          </a:p>
          <a:p>
            <a:r>
              <a:rPr lang="ru-RU" dirty="0" smtClean="0"/>
              <a:t>9 </a:t>
            </a:r>
            <a:r>
              <a:rPr lang="ru-RU" dirty="0"/>
              <a:t>... </a:t>
            </a:r>
            <a:r>
              <a:rPr lang="ru-RU" dirty="0" err="1"/>
              <a:t>молочні</a:t>
            </a:r>
            <a:r>
              <a:rPr lang="ru-RU" dirty="0"/>
              <a:t> </a:t>
            </a:r>
            <a:r>
              <a:rPr lang="ru-RU" dirty="0" err="1"/>
              <a:t>залози</a:t>
            </a:r>
            <a:r>
              <a:rPr lang="ru-RU" dirty="0"/>
              <a:t> - </a:t>
            </a:r>
            <a:r>
              <a:rPr lang="ru-RU" dirty="0" err="1"/>
              <a:t>це</a:t>
            </a:r>
            <a:r>
              <a:rPr lang="ru-RU" dirty="0"/>
              <a:t> </a:t>
            </a:r>
            <a:r>
              <a:rPr lang="ru-RU" dirty="0" err="1"/>
              <a:t>змінені</a:t>
            </a:r>
            <a:r>
              <a:rPr lang="ru-RU" dirty="0"/>
              <a:t> </a:t>
            </a:r>
            <a:r>
              <a:rPr lang="ru-RU" dirty="0" err="1"/>
              <a:t>потові</a:t>
            </a:r>
            <a:r>
              <a:rPr lang="ru-RU" dirty="0"/>
              <a:t> </a:t>
            </a:r>
            <a:r>
              <a:rPr lang="ru-RU" dirty="0" err="1"/>
              <a:t>залози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9450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2492896"/>
            <a:ext cx="7920880" cy="4032448"/>
          </a:xfrm>
        </p:spPr>
        <p:txBody>
          <a:bodyPr>
            <a:normAutofit/>
          </a:bodyPr>
          <a:lstStyle/>
          <a:p>
            <a:pPr marL="609600" indent="-609600"/>
            <a:r>
              <a:rPr lang="uk-UA" sz="3600" i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Вивчити будову шкіри.</a:t>
            </a:r>
          </a:p>
          <a:p>
            <a:pPr marL="609600" indent="-609600"/>
            <a:r>
              <a:rPr lang="uk-UA" sz="3600" i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Ознайомитись з похідними шкіри та їх будовою.</a:t>
            </a:r>
          </a:p>
          <a:p>
            <a:pPr marL="609600" indent="-609600"/>
            <a:r>
              <a:rPr lang="uk-UA" sz="3600" i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З’ясувати властивості та функції шкіри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332656"/>
            <a:ext cx="7772400" cy="1080119"/>
          </a:xfrm>
        </p:spPr>
        <p:txBody>
          <a:bodyPr>
            <a:normAutofit/>
          </a:bodyPr>
          <a:lstStyle/>
          <a:p>
            <a:r>
              <a:rPr lang="uk-UA" sz="5400" b="1" dirty="0" smtClean="0">
                <a:solidFill>
                  <a:schemeClr val="accent1">
                    <a:lumMod val="75000"/>
                  </a:schemeClr>
                </a:solidFill>
              </a:rPr>
              <a:t>Завдання уроку</a:t>
            </a:r>
            <a:r>
              <a:rPr lang="uk-UA" sz="5400" dirty="0" smtClean="0">
                <a:solidFill>
                  <a:schemeClr val="accent1">
                    <a:lumMod val="75000"/>
                  </a:schemeClr>
                </a:solidFill>
              </a:rPr>
              <a:t> :</a:t>
            </a:r>
            <a:endParaRPr lang="ru-RU" sz="54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7244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i="1" dirty="0" err="1">
                <a:solidFill>
                  <a:schemeClr val="accent1">
                    <a:lumMod val="75000"/>
                  </a:schemeClr>
                </a:solidFill>
              </a:rPr>
              <a:t>Лікарі</a:t>
            </a:r>
            <a:r>
              <a:rPr lang="ru-RU" sz="3600" i="1" dirty="0">
                <a:solidFill>
                  <a:schemeClr val="accent1">
                    <a:lumMod val="75000"/>
                  </a:schemeClr>
                </a:solidFill>
              </a:rPr>
              <a:t>-дерматологи </a:t>
            </a:r>
            <a:r>
              <a:rPr lang="ru-RU" sz="3600" i="1" dirty="0" err="1" smtClean="0">
                <a:solidFill>
                  <a:schemeClr val="accent1">
                    <a:lumMod val="75000"/>
                  </a:schemeClr>
                </a:solidFill>
              </a:rPr>
              <a:t>стверджують</a:t>
            </a:r>
            <a:r>
              <a:rPr lang="ru-RU" sz="3600" i="1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ru-RU" sz="3600" i="1" dirty="0" err="1">
                <a:solidFill>
                  <a:schemeClr val="accent1">
                    <a:lumMod val="75000"/>
                  </a:schemeClr>
                </a:solidFill>
              </a:rPr>
              <a:t>що</a:t>
            </a:r>
            <a:r>
              <a:rPr lang="ru-RU" sz="3600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5400" dirty="0" smtClean="0"/>
              <a:t>«</a:t>
            </a:r>
            <a:r>
              <a:rPr lang="ru-RU" sz="5400" dirty="0" err="1"/>
              <a:t>ніяких</a:t>
            </a:r>
            <a:r>
              <a:rPr lang="ru-RU" sz="5400" dirty="0"/>
              <a:t> </a:t>
            </a:r>
            <a:r>
              <a:rPr lang="ru-RU" sz="5400" dirty="0" err="1"/>
              <a:t>шкірних</a:t>
            </a:r>
            <a:r>
              <a:rPr lang="ru-RU" sz="5400" dirty="0"/>
              <a:t> хвороб </a:t>
            </a:r>
            <a:r>
              <a:rPr lang="ru-RU" sz="5400" dirty="0" err="1"/>
              <a:t>немає</a:t>
            </a:r>
            <a:r>
              <a:rPr lang="ru-RU" sz="5400" dirty="0"/>
              <a:t>, а є </a:t>
            </a:r>
            <a:r>
              <a:rPr lang="ru-RU" sz="5400" dirty="0" err="1"/>
              <a:t>тільки</a:t>
            </a:r>
            <a:r>
              <a:rPr lang="ru-RU" sz="5400" dirty="0"/>
              <a:t> </a:t>
            </a:r>
            <a:r>
              <a:rPr lang="ru-RU" sz="5400" dirty="0" err="1"/>
              <a:t>загальне</a:t>
            </a:r>
            <a:r>
              <a:rPr lang="ru-RU" sz="5400" dirty="0"/>
              <a:t> </a:t>
            </a:r>
            <a:r>
              <a:rPr lang="ru-RU" sz="5400" dirty="0" err="1"/>
              <a:t>захворювання</a:t>
            </a:r>
            <a:r>
              <a:rPr lang="ru-RU" sz="5400" dirty="0"/>
              <a:t>, яке </a:t>
            </a:r>
            <a:r>
              <a:rPr lang="ru-RU" sz="5400" dirty="0" err="1"/>
              <a:t>відбивається</a:t>
            </a:r>
            <a:r>
              <a:rPr lang="ru-RU" sz="5400" dirty="0"/>
              <a:t> на </a:t>
            </a:r>
            <a:r>
              <a:rPr lang="ru-RU" sz="5400" dirty="0" err="1"/>
              <a:t>шкірі</a:t>
            </a:r>
            <a:r>
              <a:rPr lang="ru-RU" sz="5400" dirty="0"/>
              <a:t>». </a:t>
            </a:r>
          </a:p>
        </p:txBody>
      </p:sp>
    </p:spTree>
    <p:extLst>
      <p:ext uri="{BB962C8B-B14F-4D97-AF65-F5344CB8AC3E}">
        <p14:creationId xmlns:p14="http://schemas.microsoft.com/office/powerpoint/2010/main" val="937662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«Мадонна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</a:rPr>
              <a:t>Літта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» Леонардо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Да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</a:rPr>
              <a:t>Вінчі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i-main-pic" descr="Картинка 261 из 4135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1631" y="1670050"/>
            <a:ext cx="3324225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5505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vi-VN" sz="2800" dirty="0">
                <a:solidFill>
                  <a:schemeClr val="accent1">
                    <a:lumMod val="75000"/>
                  </a:schemeClr>
                </a:solidFill>
              </a:rPr>
              <a:t>«Тури́нский автопортре́т»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Леонардо 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</a:rPr>
              <a:t>Да </a:t>
            </a:r>
            <a:r>
              <a:rPr lang="ru-RU" sz="2800" dirty="0" err="1">
                <a:solidFill>
                  <a:schemeClr val="accent1">
                    <a:lumMod val="75000"/>
                  </a:schemeClr>
                </a:solidFill>
              </a:rPr>
              <a:t>Вінчі</a:t>
            </a:r>
            <a:endParaRPr lang="ru-RU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Picture 10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628800"/>
            <a:ext cx="3032756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8926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4270248" cy="3558136"/>
          </a:xfrm>
        </p:spPr>
        <p:txBody>
          <a:bodyPr>
            <a:normAutofit/>
          </a:bodyPr>
          <a:lstStyle/>
          <a:p>
            <a:r>
              <a:rPr lang="uk-UA" sz="4400" i="1" dirty="0"/>
              <a:t>Шкіра - один з найбільших за площею органів на­шого тіла</a:t>
            </a:r>
            <a:r>
              <a:rPr lang="uk-UA" sz="4400" i="1" dirty="0" smtClean="0"/>
              <a:t>.</a:t>
            </a:r>
            <a:endParaRPr lang="ru-RU" dirty="0"/>
          </a:p>
        </p:txBody>
      </p:sp>
      <p:pic>
        <p:nvPicPr>
          <p:cNvPr id="4" name="Рисунок 3" descr="Картинки по запросу шкіра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700808"/>
            <a:ext cx="4392488" cy="35283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93649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</a:rPr>
              <a:t>Шкіра утворена трьома шарами: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2890664" cy="4525963"/>
          </a:xfrm>
        </p:spPr>
        <p:txBody>
          <a:bodyPr>
            <a:normAutofit fontScale="92500"/>
          </a:bodyPr>
          <a:lstStyle/>
          <a:p>
            <a:r>
              <a:rPr lang="uk-UA" sz="2800" b="1" i="1" dirty="0" smtClean="0"/>
              <a:t>Епідерміс – </a:t>
            </a:r>
            <a:r>
              <a:rPr lang="uk-UA" sz="2800" dirty="0" smtClean="0"/>
              <a:t>зовнішній шар.</a:t>
            </a:r>
          </a:p>
          <a:p>
            <a:r>
              <a:rPr lang="uk-UA" sz="2800" b="1" i="1" dirty="0" smtClean="0"/>
              <a:t>Дерма</a:t>
            </a:r>
            <a:r>
              <a:rPr lang="uk-UA" sz="2800" dirty="0" smtClean="0"/>
              <a:t> – щільна сполучна тканина. </a:t>
            </a:r>
          </a:p>
          <a:p>
            <a:r>
              <a:rPr lang="uk-UA" sz="2800" b="1" i="1" dirty="0" smtClean="0"/>
              <a:t>Підшкірна клітковина – </a:t>
            </a:r>
            <a:r>
              <a:rPr lang="uk-UA" sz="2800" dirty="0" smtClean="0"/>
              <a:t>найглибший шар шкіри.</a:t>
            </a:r>
          </a:p>
          <a:p>
            <a:endParaRPr lang="ru-RU" b="1" i="1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484784"/>
            <a:ext cx="5285824" cy="4175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5506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738</TotalTime>
  <Words>713</Words>
  <Application>Microsoft Office PowerPoint</Application>
  <PresentationFormat>Экран (4:3)</PresentationFormat>
  <Paragraphs>146</Paragraphs>
  <Slides>25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Официальная</vt:lpstr>
      <vt:lpstr>Тема уроку:</vt:lpstr>
      <vt:lpstr>ЙОГАНН ВОЛЬФГАНГ ГЕТЕ  </vt:lpstr>
      <vt:lpstr>Завдання «Чи вірите ви, що ...» </vt:lpstr>
      <vt:lpstr>Завдання уроку :</vt:lpstr>
      <vt:lpstr>Лікарі-дерматологи стверджують, що </vt:lpstr>
      <vt:lpstr>«Мадонна Літта» Леонардо Да Вінчі</vt:lpstr>
      <vt:lpstr>«Тури́нский автопортре́т»Леонардо Да Вінчі</vt:lpstr>
      <vt:lpstr>Презентация PowerPoint</vt:lpstr>
      <vt:lpstr>Шкіра утворена трьома шарами:</vt:lpstr>
      <vt:lpstr>Епідерміс</vt:lpstr>
      <vt:lpstr>Дерма</vt:lpstr>
      <vt:lpstr>Підшкірна клітковина </vt:lpstr>
      <vt:lpstr>Будова шкіри </vt:lpstr>
      <vt:lpstr>Залози шкіри людини </vt:lpstr>
      <vt:lpstr>Залози шкіри людини </vt:lpstr>
      <vt:lpstr>Похідні шкіри</vt:lpstr>
      <vt:lpstr>Похідні шкіри</vt:lpstr>
      <vt:lpstr>Меланін - пігмент шкіри, очей, волосся...  Він відповідає також й за засмагу.  </vt:lpstr>
      <vt:lpstr>Меланоцити – пігментні клітини шкіри </vt:lpstr>
      <vt:lpstr>Кластер</vt:lpstr>
      <vt:lpstr>Завдання «Чи вірите ви, що ...» </vt:lpstr>
      <vt:lpstr>Сінквейн </vt:lpstr>
      <vt:lpstr>Професії </vt:lpstr>
      <vt:lpstr>ЙОГАНН ВОЛЬФГАНГ ГЕТЕ</vt:lpstr>
      <vt:lpstr>Домашнє завдання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Завдання уроку</dc:title>
  <dc:creator>123</dc:creator>
  <cp:lastModifiedBy>123</cp:lastModifiedBy>
  <cp:revision>136</cp:revision>
  <dcterms:created xsi:type="dcterms:W3CDTF">2017-12-11T18:42:40Z</dcterms:created>
  <dcterms:modified xsi:type="dcterms:W3CDTF">2017-12-19T18:56:54Z</dcterms:modified>
</cp:coreProperties>
</file>