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7" r:id="rId6"/>
    <p:sldId id="283" r:id="rId7"/>
    <p:sldId id="282" r:id="rId8"/>
    <p:sldId id="268" r:id="rId9"/>
    <p:sldId id="263" r:id="rId10"/>
    <p:sldId id="295" r:id="rId11"/>
    <p:sldId id="294" r:id="rId12"/>
    <p:sldId id="277" r:id="rId13"/>
    <p:sldId id="284" r:id="rId14"/>
    <p:sldId id="280" r:id="rId15"/>
    <p:sldId id="279" r:id="rId16"/>
    <p:sldId id="281" r:id="rId17"/>
    <p:sldId id="262" r:id="rId18"/>
    <p:sldId id="291" r:id="rId19"/>
    <p:sldId id="293" r:id="rId20"/>
    <p:sldId id="265" r:id="rId21"/>
    <p:sldId id="272" r:id="rId22"/>
    <p:sldId id="273" r:id="rId23"/>
    <p:sldId id="276" r:id="rId24"/>
    <p:sldId id="274" r:id="rId25"/>
    <p:sldId id="275" r:id="rId26"/>
    <p:sldId id="285" r:id="rId27"/>
    <p:sldId id="286" r:id="rId28"/>
    <p:sldId id="287" r:id="rId29"/>
    <p:sldId id="288" r:id="rId30"/>
    <p:sldId id="266" r:id="rId31"/>
    <p:sldId id="289" r:id="rId32"/>
    <p:sldId id="258" r:id="rId33"/>
    <p:sldId id="269" r:id="rId34"/>
    <p:sldId id="270" r:id="rId35"/>
    <p:sldId id="271" r:id="rId36"/>
    <p:sldId id="264" r:id="rId37"/>
    <p:sldId id="261" r:id="rId38"/>
    <p:sldId id="290" r:id="rId39"/>
    <p:sldId id="292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50</c:v>
                </c:pt>
                <c:pt idx="1">
                  <c:v>48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дост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40</c:v>
                </c:pt>
                <c:pt idx="1">
                  <c:v>42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399680"/>
        <c:axId val="93417856"/>
        <c:axId val="0"/>
      </c:bar3DChart>
      <c:catAx>
        <c:axId val="9339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93417856"/>
        <c:crosses val="autoZero"/>
        <c:auto val="1"/>
        <c:lblAlgn val="ctr"/>
        <c:lblOffset val="100"/>
        <c:noMultiLvlLbl val="0"/>
      </c:catAx>
      <c:valAx>
        <c:axId val="9341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399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50</c:v>
                </c:pt>
                <c:pt idx="1">
                  <c:v>48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дост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40</c:v>
                </c:pt>
                <c:pt idx="1">
                  <c:v>42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444928"/>
        <c:axId val="94446720"/>
        <c:axId val="0"/>
      </c:bar3DChart>
      <c:catAx>
        <c:axId val="9444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94446720"/>
        <c:crosses val="autoZero"/>
        <c:auto val="1"/>
        <c:lblAlgn val="ctr"/>
        <c:lblOffset val="100"/>
        <c:noMultiLvlLbl val="0"/>
      </c:catAx>
      <c:valAx>
        <c:axId val="9444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44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4D723-FEDF-4FB8-95B4-E15B4BC4D3F5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14AE-89B0-464C-845B-C977D07C09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67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14AE-89B0-464C-845B-C977D07C0922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9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AEA04B-8AB0-4A05-A79F-24A582DF28BA}" type="datetimeFigureOut">
              <a:rPr lang="uk-UA" smtClean="0"/>
              <a:t>28.03.2019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85BDB7-A215-4C3B-886A-96440C48DFE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/>
              <a:t>ТВОРЧИЙ ЗВІТ</a:t>
            </a:r>
            <a:endParaRPr lang="uk-UA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6984776" cy="3384376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/>
              <a:t>2015 - 2016 </a:t>
            </a:r>
            <a:r>
              <a:rPr lang="uk-UA" sz="5400" b="1" i="1" dirty="0" err="1" smtClean="0"/>
              <a:t>н.р</a:t>
            </a:r>
            <a:r>
              <a:rPr lang="uk-UA" sz="5400" b="1" i="1" dirty="0" smtClean="0"/>
              <a:t>.</a:t>
            </a:r>
          </a:p>
          <a:p>
            <a:pPr algn="ctr"/>
            <a:r>
              <a:rPr lang="uk-UA" sz="5400" b="1" i="1" dirty="0" smtClean="0"/>
              <a:t>2016 - 2017 </a:t>
            </a:r>
            <a:r>
              <a:rPr lang="uk-UA" sz="5400" b="1" i="1" dirty="0" err="1" smtClean="0"/>
              <a:t>н.р</a:t>
            </a:r>
            <a:r>
              <a:rPr lang="uk-UA" sz="5400" b="1" i="1" dirty="0" smtClean="0"/>
              <a:t>.</a:t>
            </a:r>
          </a:p>
          <a:p>
            <a:pPr algn="ctr"/>
            <a:r>
              <a:rPr lang="uk-UA" sz="5400" b="1" i="1" dirty="0" smtClean="0"/>
              <a:t>2017 - 2018 </a:t>
            </a:r>
            <a:r>
              <a:rPr lang="uk-UA" sz="5400" b="1" i="1" dirty="0" err="1" smtClean="0"/>
              <a:t>н.р</a:t>
            </a:r>
            <a:r>
              <a:rPr lang="uk-UA" sz="5400" b="1" i="1" dirty="0" smtClean="0"/>
              <a:t>.</a:t>
            </a:r>
          </a:p>
          <a:p>
            <a:pPr algn="l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20545" y="479715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Cambria Math" pitchFamily="18" charset="0"/>
                <a:ea typeface="Cambria Math" pitchFamily="18" charset="0"/>
              </a:rPr>
              <a:t>КАЛІНІНА  ЛІЛІЯ  ІВАНІВНА</a:t>
            </a:r>
            <a:endParaRPr lang="uk-UA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5733256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КАЛМИКІВСЬКА ЗОШ І-ІІІ СТУПЕНІВ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Досягнення учнів</a:t>
            </a:r>
            <a:br>
              <a:rPr lang="uk-UA" dirty="0" smtClean="0"/>
            </a:br>
            <a:r>
              <a:rPr lang="uk-UA" dirty="0" smtClean="0"/>
              <a:t>англійська мова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17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Досягнення учнів</a:t>
            </a:r>
            <a:br>
              <a:rPr lang="uk-UA" dirty="0" smtClean="0"/>
            </a:br>
            <a:r>
              <a:rPr lang="uk-UA" dirty="0" smtClean="0"/>
              <a:t>біологія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05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182" y="260648"/>
            <a:ext cx="8686800" cy="838200"/>
          </a:xfrm>
        </p:spPr>
        <p:txBody>
          <a:bodyPr/>
          <a:lstStyle/>
          <a:p>
            <a:r>
              <a:rPr lang="uk-UA" dirty="0" smtClean="0"/>
              <a:t>Участь у всеукраїнських конкурсах</a:t>
            </a:r>
            <a:endParaRPr lang="uk-UA" dirty="0"/>
          </a:p>
        </p:txBody>
      </p:sp>
      <p:pic>
        <p:nvPicPr>
          <p:cNvPr id="1026" name="Picture 2" descr="C:\Users\Лиля\Desktop\фото школа\IMG_12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48461"/>
            <a:ext cx="447599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 descr="E:\картинки\калинин\2017\декабрь 2017\IMG_20171204_124759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4176464" cy="3046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454155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«</a:t>
            </a:r>
            <a:r>
              <a:rPr lang="uk-UA" sz="3600" b="1" dirty="0" err="1" smtClean="0"/>
              <a:t>Олімпус</a:t>
            </a:r>
            <a:r>
              <a:rPr lang="uk-UA" sz="3600" b="1" dirty="0" smtClean="0"/>
              <a:t>»</a:t>
            </a:r>
          </a:p>
          <a:p>
            <a:r>
              <a:rPr lang="uk-UA" dirty="0" smtClean="0"/>
              <a:t>                </a:t>
            </a:r>
            <a:r>
              <a:rPr lang="uk-UA" u="sng" dirty="0" smtClean="0"/>
              <a:t>2016-2017 </a:t>
            </a:r>
            <a:r>
              <a:rPr lang="uk-UA" u="sng" dirty="0" err="1" smtClean="0"/>
              <a:t>н.р</a:t>
            </a:r>
            <a:r>
              <a:rPr lang="uk-UA" u="sng" dirty="0" smtClean="0"/>
              <a:t>.</a:t>
            </a:r>
          </a:p>
          <a:p>
            <a:r>
              <a:rPr lang="uk-UA" dirty="0" smtClean="0"/>
              <a:t>Англійська мова – 13 учнів</a:t>
            </a:r>
          </a:p>
          <a:p>
            <a:r>
              <a:rPr lang="uk-UA" dirty="0" smtClean="0"/>
              <a:t>               </a:t>
            </a:r>
            <a:r>
              <a:rPr lang="uk-UA" u="sng" dirty="0" smtClean="0"/>
              <a:t>2017-2018 </a:t>
            </a:r>
            <a:r>
              <a:rPr lang="uk-UA" u="sng" dirty="0" err="1" smtClean="0"/>
              <a:t>н.р</a:t>
            </a:r>
            <a:r>
              <a:rPr lang="uk-UA" u="sng" dirty="0" smtClean="0"/>
              <a:t>.</a:t>
            </a:r>
          </a:p>
          <a:p>
            <a:r>
              <a:rPr lang="uk-UA" dirty="0" smtClean="0"/>
              <a:t>Англійська мова – 19 учнів</a:t>
            </a:r>
          </a:p>
          <a:p>
            <a:r>
              <a:rPr lang="uk-UA" dirty="0" smtClean="0"/>
              <a:t>Біологія – 7 учнів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57081" y="1484784"/>
            <a:ext cx="2903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Конкурс з англійської мови </a:t>
            </a:r>
            <a:r>
              <a:rPr lang="uk-UA" sz="3600" b="1" dirty="0" smtClean="0"/>
              <a:t>«Гринвіч»</a:t>
            </a:r>
          </a:p>
          <a:p>
            <a:r>
              <a:rPr lang="ru-RU" dirty="0" smtClean="0"/>
              <a:t>2017-2018 </a:t>
            </a:r>
            <a:r>
              <a:rPr lang="ru-RU" dirty="0" err="1" smtClean="0"/>
              <a:t>н.р</a:t>
            </a:r>
            <a:r>
              <a:rPr lang="ru-RU" dirty="0" smtClean="0"/>
              <a:t>. – 17 </a:t>
            </a:r>
            <a:r>
              <a:rPr lang="ru-RU" dirty="0" err="1" smtClean="0"/>
              <a:t>учнів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1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59" y="332656"/>
            <a:ext cx="8686800" cy="955576"/>
          </a:xfrm>
        </p:spPr>
        <p:txBody>
          <a:bodyPr/>
          <a:lstStyle/>
          <a:p>
            <a:pPr algn="ctr"/>
            <a:r>
              <a:rPr lang="uk-UA" dirty="0"/>
              <a:t>Участь у </a:t>
            </a:r>
            <a:r>
              <a:rPr lang="uk-UA" dirty="0" smtClean="0"/>
              <a:t>Міжнародних </a:t>
            </a:r>
            <a:r>
              <a:rPr lang="uk-UA" dirty="0"/>
              <a:t>конкурсах</a:t>
            </a:r>
            <a:endParaRPr lang="ru-RU" dirty="0"/>
          </a:p>
        </p:txBody>
      </p:sp>
      <p:pic>
        <p:nvPicPr>
          <p:cNvPr id="3074" name="Picture 2" descr="C:\Users\Лиля\Desktop\Screenshot_2018-03-20-10-26-34-809_com.miui.galler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560" y="1946889"/>
            <a:ext cx="2016223" cy="29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23\AppData\Local\Temp\FineReader10\media\image2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088232" cy="296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23\AppData\Local\Temp\FineReader10\media\image1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943" y="1916831"/>
            <a:ext cx="2088232" cy="29632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99592" y="5301208"/>
            <a:ext cx="200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Геліантус</a:t>
            </a:r>
            <a:r>
              <a:rPr lang="uk-UA" dirty="0" smtClean="0"/>
              <a:t> – 2016»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41943" y="5303426"/>
            <a:ext cx="19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Геліантус</a:t>
            </a:r>
            <a:r>
              <a:rPr lang="uk-UA" dirty="0" smtClean="0"/>
              <a:t> – 2017»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7560" y="5301207"/>
            <a:ext cx="19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«Колосок – 2017»</a:t>
            </a:r>
          </a:p>
        </p:txBody>
      </p:sp>
    </p:spTree>
    <p:extLst>
      <p:ext uri="{BB962C8B-B14F-4D97-AF65-F5344CB8AC3E}">
        <p14:creationId xmlns:p14="http://schemas.microsoft.com/office/powerpoint/2010/main" val="30032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/>
              <a:t>Методична робота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941168"/>
            <a:ext cx="8164016" cy="1643013"/>
          </a:xfrm>
        </p:spPr>
        <p:txBody>
          <a:bodyPr>
            <a:normAutofit fontScale="62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      </a:t>
            </a:r>
            <a:r>
              <a:rPr lang="uk-UA" dirty="0" smtClean="0">
                <a:solidFill>
                  <a:schemeClr val="tx1"/>
                </a:solidFill>
              </a:rPr>
              <a:t>Керівник ШМО вчителів гуманітарних наук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 descr="E:\картинки\калинин\2017\мо класних кер\IMG_20170228_111134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15" y="1183940"/>
            <a:ext cx="3960440" cy="28781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224" y="3906450"/>
            <a:ext cx="4580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dirty="0"/>
              <a:t>Методичне </a:t>
            </a:r>
            <a:r>
              <a:rPr lang="uk-UA" dirty="0" smtClean="0"/>
              <a:t>об'єднання</a:t>
            </a:r>
          </a:p>
          <a:p>
            <a:r>
              <a:rPr lang="uk-UA" dirty="0" smtClean="0"/>
              <a:t> </a:t>
            </a:r>
            <a:r>
              <a:rPr lang="uk-UA" dirty="0"/>
              <a:t>класних керівників</a:t>
            </a:r>
          </a:p>
        </p:txBody>
      </p:sp>
      <p:pic>
        <p:nvPicPr>
          <p:cNvPr id="7" name="Picture 2" descr="E:\картинки\калинин\2017\101___06\IMG_00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328" y="1196752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21896" y="390645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Виступи </a:t>
            </a:r>
            <a:r>
              <a:rPr lang="uk-UA" dirty="0"/>
              <a:t>на педрадах</a:t>
            </a:r>
          </a:p>
        </p:txBody>
      </p:sp>
      <p:pic>
        <p:nvPicPr>
          <p:cNvPr id="10" name="Рисунок 9" descr="E:\картинки\калинин\2017\февраль\Copy of IMG_20170227_11173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190" y="3565935"/>
            <a:ext cx="4050333" cy="2527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9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Виступи на засіданнях педрад  та методичних об</a:t>
            </a:r>
            <a:r>
              <a:rPr lang="en-US" dirty="0" smtClean="0"/>
              <a:t>’</a:t>
            </a:r>
            <a:r>
              <a:rPr lang="uk-UA" dirty="0" smtClean="0"/>
              <a:t>єднань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112568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 smtClean="0"/>
              <a:t>1.Виступ </a:t>
            </a:r>
            <a:r>
              <a:rPr lang="ru-RU" sz="4000" dirty="0"/>
              <a:t>на </a:t>
            </a:r>
            <a:r>
              <a:rPr lang="ru-RU" sz="4000" dirty="0" err="1"/>
              <a:t>засіданні</a:t>
            </a:r>
            <a:r>
              <a:rPr lang="ru-RU" sz="4000" dirty="0"/>
              <a:t> ШМО за темою</a:t>
            </a:r>
            <a:r>
              <a:rPr lang="uk-UA" sz="4000" dirty="0"/>
              <a:t>: «Розвивальне навчання – </a:t>
            </a:r>
            <a:r>
              <a:rPr lang="uk-UA" sz="4000" dirty="0" smtClean="0"/>
              <a:t>шлях </a:t>
            </a:r>
            <a:r>
              <a:rPr lang="uk-UA" sz="4000" dirty="0"/>
              <a:t>до формування </a:t>
            </a:r>
            <a:r>
              <a:rPr lang="uk-UA" sz="4000" dirty="0" smtClean="0"/>
              <a:t>самостійності,як  </a:t>
            </a:r>
            <a:r>
              <a:rPr lang="uk-UA" sz="4000" dirty="0"/>
              <a:t>компетентності </a:t>
            </a:r>
            <a:r>
              <a:rPr lang="uk-UA" sz="4000" dirty="0" smtClean="0"/>
              <a:t>учня»</a:t>
            </a:r>
          </a:p>
          <a:p>
            <a:r>
              <a:rPr lang="ru-RU" sz="4000" dirty="0" smtClean="0"/>
              <a:t>2.Виступ </a:t>
            </a:r>
            <a:r>
              <a:rPr lang="ru-RU" sz="4000" dirty="0"/>
              <a:t>на </a:t>
            </a:r>
            <a:r>
              <a:rPr lang="ru-RU" sz="4000" dirty="0" err="1"/>
              <a:t>засіданні</a:t>
            </a:r>
            <a:r>
              <a:rPr lang="ru-RU" sz="4000" dirty="0"/>
              <a:t> ШМО за темою </a:t>
            </a:r>
            <a:r>
              <a:rPr lang="uk-UA" sz="4000" dirty="0"/>
              <a:t>: </a:t>
            </a:r>
            <a:r>
              <a:rPr lang="uk-UA" sz="4000" dirty="0" smtClean="0"/>
              <a:t>«</a:t>
            </a:r>
            <a:r>
              <a:rPr lang="ru-RU" sz="4000" dirty="0"/>
              <a:t> </a:t>
            </a:r>
            <a:r>
              <a:rPr lang="ru-RU" sz="4000" dirty="0" err="1" smtClean="0"/>
              <a:t>Розвиток</a:t>
            </a:r>
            <a:r>
              <a:rPr lang="ru-RU" sz="4000" dirty="0" smtClean="0"/>
              <a:t> </a:t>
            </a:r>
            <a:r>
              <a:rPr lang="ru-RU" sz="4000" dirty="0" err="1" smtClean="0"/>
              <a:t>творчості</a:t>
            </a:r>
            <a:r>
              <a:rPr lang="ru-RU" sz="4000" dirty="0" smtClean="0"/>
              <a:t> </a:t>
            </a:r>
            <a:r>
              <a:rPr lang="ru-RU" sz="4000" dirty="0" err="1"/>
              <a:t>дітей</a:t>
            </a:r>
            <a:r>
              <a:rPr lang="ru-RU" sz="4000" dirty="0"/>
              <a:t> у </a:t>
            </a:r>
            <a:r>
              <a:rPr lang="ru-RU" sz="4000" dirty="0" err="1"/>
              <a:t>процесі</a:t>
            </a:r>
            <a:r>
              <a:rPr lang="ru-RU" sz="4000" dirty="0"/>
              <a:t> </a:t>
            </a:r>
            <a:r>
              <a:rPr lang="ru-RU" sz="4000" dirty="0" err="1"/>
              <a:t>навчання</a:t>
            </a:r>
            <a:r>
              <a:rPr lang="ru-RU" sz="4000" dirty="0"/>
              <a:t> </a:t>
            </a:r>
            <a:r>
              <a:rPr lang="ru-RU" sz="4000" dirty="0" err="1"/>
              <a:t>англійської</a:t>
            </a:r>
            <a:r>
              <a:rPr lang="ru-RU" sz="4000" dirty="0"/>
              <a:t> </a:t>
            </a:r>
            <a:r>
              <a:rPr lang="ru-RU" sz="4000" dirty="0" err="1"/>
              <a:t>мови</a:t>
            </a:r>
            <a:r>
              <a:rPr lang="ru-RU" sz="4000" dirty="0"/>
              <a:t>.</a:t>
            </a:r>
            <a:endParaRPr lang="uk-UA" sz="4000" dirty="0"/>
          </a:p>
          <a:p>
            <a:r>
              <a:rPr lang="ru-RU" sz="4000" dirty="0" smtClean="0"/>
              <a:t>3.Нетрадиційні </a:t>
            </a:r>
            <a:r>
              <a:rPr lang="ru-RU" sz="4000" dirty="0" err="1"/>
              <a:t>форми</a:t>
            </a:r>
            <a:r>
              <a:rPr lang="ru-RU" sz="4000" dirty="0"/>
              <a:t> уроку на початковому </a:t>
            </a:r>
            <a:r>
              <a:rPr lang="ru-RU" sz="4000" dirty="0" err="1"/>
              <a:t>етапі</a:t>
            </a:r>
            <a:r>
              <a:rPr lang="ru-RU" sz="4000" dirty="0"/>
              <a:t> </a:t>
            </a:r>
            <a:r>
              <a:rPr lang="ru-RU" sz="4000" dirty="0" err="1"/>
              <a:t>навчання</a:t>
            </a:r>
            <a:r>
              <a:rPr lang="uk-UA" sz="4000" dirty="0"/>
              <a:t>»</a:t>
            </a:r>
          </a:p>
          <a:p>
            <a:r>
              <a:rPr lang="uk-UA" sz="4000" dirty="0" smtClean="0"/>
              <a:t>4.Звіт </a:t>
            </a:r>
            <a:r>
              <a:rPr lang="uk-UA" sz="4000" dirty="0"/>
              <a:t>про роботу над проблемою школи</a:t>
            </a:r>
            <a:r>
              <a:rPr lang="uk-UA" sz="4000" b="1" dirty="0"/>
              <a:t> </a:t>
            </a:r>
            <a:r>
              <a:rPr lang="uk-UA" sz="4000" b="1" dirty="0" smtClean="0"/>
              <a:t>«</a:t>
            </a:r>
            <a:r>
              <a:rPr lang="ru-RU" sz="4000" dirty="0" err="1" smtClean="0"/>
              <a:t>Формування</a:t>
            </a:r>
            <a:r>
              <a:rPr lang="ru-RU" sz="4000" dirty="0" smtClean="0"/>
              <a:t> </a:t>
            </a:r>
            <a:r>
              <a:rPr lang="ru-RU" sz="4000" dirty="0" err="1"/>
              <a:t>ключових</a:t>
            </a:r>
            <a:r>
              <a:rPr lang="ru-RU" sz="4000" dirty="0"/>
              <a:t> </a:t>
            </a:r>
            <a:r>
              <a:rPr lang="ru-RU" sz="4000" dirty="0" err="1"/>
              <a:t>компетенцій</a:t>
            </a:r>
            <a:r>
              <a:rPr lang="ru-RU" sz="4000" dirty="0"/>
              <a:t> </a:t>
            </a:r>
            <a:r>
              <a:rPr lang="ru-RU" sz="4000" dirty="0" err="1" smtClean="0"/>
              <a:t>учнів</a:t>
            </a:r>
            <a:r>
              <a:rPr lang="ru-RU" sz="4000" dirty="0" smtClean="0"/>
              <a:t> в </a:t>
            </a:r>
            <a:r>
              <a:rPr lang="ru-RU" sz="4000" dirty="0" err="1"/>
              <a:t>системі</a:t>
            </a:r>
            <a:r>
              <a:rPr lang="ru-RU" sz="4000" dirty="0"/>
              <a:t> </a:t>
            </a:r>
            <a:r>
              <a:rPr lang="ru-RU" sz="4000" dirty="0" err="1"/>
              <a:t>особистісно-орієнтованого</a:t>
            </a:r>
            <a:r>
              <a:rPr lang="ru-RU" sz="4000" dirty="0"/>
              <a:t> </a:t>
            </a:r>
            <a:r>
              <a:rPr lang="ru-RU" sz="4000" dirty="0" err="1"/>
              <a:t>підходу</a:t>
            </a:r>
            <a:r>
              <a:rPr lang="ru-RU" sz="4000" dirty="0"/>
              <a:t> в </a:t>
            </a:r>
            <a:r>
              <a:rPr lang="ru-RU" sz="4000" dirty="0" err="1"/>
              <a:t>умовах</a:t>
            </a:r>
            <a:r>
              <a:rPr lang="ru-RU" sz="4000" dirty="0"/>
              <a:t> </a:t>
            </a:r>
            <a:r>
              <a:rPr lang="ru-RU" sz="4000" dirty="0" err="1"/>
              <a:t>реформування</a:t>
            </a:r>
            <a:r>
              <a:rPr lang="ru-RU" sz="4000" dirty="0"/>
              <a:t> </a:t>
            </a:r>
            <a:r>
              <a:rPr lang="ru-RU" sz="4000" dirty="0" err="1" smtClean="0"/>
              <a:t>школи</a:t>
            </a:r>
            <a:r>
              <a:rPr lang="ru-RU" sz="4000" dirty="0" smtClean="0"/>
              <a:t>»(як </a:t>
            </a:r>
            <a:r>
              <a:rPr lang="ru-RU" sz="4000" dirty="0" err="1" smtClean="0"/>
              <a:t>керівник</a:t>
            </a:r>
            <a:r>
              <a:rPr lang="ru-RU" sz="4000" dirty="0" smtClean="0"/>
              <a:t> ШМО </a:t>
            </a:r>
            <a:r>
              <a:rPr lang="ru-RU" sz="4000" dirty="0" err="1" smtClean="0"/>
              <a:t>вчителів</a:t>
            </a:r>
            <a:r>
              <a:rPr lang="ru-RU" sz="4000" dirty="0" smtClean="0"/>
              <a:t> </a:t>
            </a:r>
            <a:r>
              <a:rPr lang="ru-RU" sz="4000" dirty="0" err="1" smtClean="0"/>
              <a:t>гуманітарних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дисциплін</a:t>
            </a:r>
            <a:r>
              <a:rPr lang="ru-RU" sz="4000" dirty="0" smtClean="0"/>
              <a:t>)</a:t>
            </a:r>
            <a:endParaRPr lang="uk-UA" sz="4000" dirty="0"/>
          </a:p>
          <a:p>
            <a:r>
              <a:rPr lang="uk-UA" sz="4000" dirty="0" smtClean="0"/>
              <a:t>5.</a:t>
            </a:r>
            <a:r>
              <a:rPr lang="ru-RU" sz="4000" dirty="0" err="1" smtClean="0"/>
              <a:t>Виступ</a:t>
            </a:r>
            <a:r>
              <a:rPr lang="ru-RU" sz="4000" dirty="0" smtClean="0"/>
              <a:t> </a:t>
            </a:r>
            <a:r>
              <a:rPr lang="ru-RU" sz="4000" dirty="0"/>
              <a:t>на </a:t>
            </a:r>
            <a:r>
              <a:rPr lang="ru-RU" sz="4000" dirty="0" err="1"/>
              <a:t>педагогічній</a:t>
            </a:r>
            <a:r>
              <a:rPr lang="ru-RU" sz="4000" dirty="0"/>
              <a:t> </a:t>
            </a:r>
            <a:r>
              <a:rPr lang="ru-RU" sz="4000" dirty="0" err="1"/>
              <a:t>раді</a:t>
            </a:r>
            <a:r>
              <a:rPr lang="ru-RU" sz="4000" dirty="0"/>
              <a:t> за темою «</a:t>
            </a:r>
            <a:r>
              <a:rPr lang="ru-RU" sz="4000" dirty="0" err="1"/>
              <a:t>Формування</a:t>
            </a:r>
            <a:r>
              <a:rPr lang="ru-RU" sz="4000" dirty="0"/>
              <a:t> </a:t>
            </a:r>
            <a:r>
              <a:rPr lang="ru-RU" sz="4000" dirty="0" err="1"/>
              <a:t>ключових</a:t>
            </a:r>
            <a:r>
              <a:rPr lang="ru-RU" sz="4000" dirty="0"/>
              <a:t> </a:t>
            </a:r>
            <a:r>
              <a:rPr lang="ru-RU" sz="4000" dirty="0" err="1"/>
              <a:t>компетенцій</a:t>
            </a:r>
            <a:r>
              <a:rPr lang="ru-RU" sz="4000" dirty="0"/>
              <a:t> </a:t>
            </a:r>
            <a:r>
              <a:rPr lang="ru-RU" sz="4000" dirty="0" err="1"/>
              <a:t>учнів</a:t>
            </a:r>
            <a:r>
              <a:rPr lang="ru-RU" sz="4000" dirty="0"/>
              <a:t> в </a:t>
            </a:r>
            <a:r>
              <a:rPr lang="ru-RU" sz="4000" dirty="0" err="1"/>
              <a:t>системі</a:t>
            </a:r>
            <a:r>
              <a:rPr lang="ru-RU" sz="4000" dirty="0"/>
              <a:t> </a:t>
            </a:r>
            <a:r>
              <a:rPr lang="ru-RU" sz="4000" dirty="0" err="1"/>
              <a:t>особистісно</a:t>
            </a:r>
            <a:r>
              <a:rPr lang="ru-RU" sz="4000" dirty="0"/>
              <a:t> -</a:t>
            </a:r>
            <a:r>
              <a:rPr lang="ru-RU" sz="4000" dirty="0" err="1"/>
              <a:t>орієнтованого</a:t>
            </a:r>
            <a:r>
              <a:rPr lang="ru-RU" sz="4000" dirty="0"/>
              <a:t> </a:t>
            </a:r>
            <a:r>
              <a:rPr lang="ru-RU" sz="4000" dirty="0" err="1"/>
              <a:t>підходу</a:t>
            </a:r>
            <a:r>
              <a:rPr lang="ru-RU" sz="4000" dirty="0"/>
              <a:t> в </a:t>
            </a:r>
            <a:r>
              <a:rPr lang="ru-RU" sz="4000" dirty="0" err="1"/>
              <a:t>умовах</a:t>
            </a:r>
            <a:r>
              <a:rPr lang="ru-RU" sz="4000" dirty="0"/>
              <a:t> </a:t>
            </a:r>
            <a:r>
              <a:rPr lang="ru-RU" sz="4000" dirty="0" err="1"/>
              <a:t>реформування</a:t>
            </a:r>
            <a:r>
              <a:rPr lang="ru-RU" sz="4000" dirty="0"/>
              <a:t> </a:t>
            </a:r>
            <a:r>
              <a:rPr lang="ru-RU" sz="4000" dirty="0" err="1"/>
              <a:t>школи</a:t>
            </a:r>
            <a:r>
              <a:rPr lang="ru-RU" sz="4000" dirty="0"/>
              <a:t> »</a:t>
            </a:r>
            <a:endParaRPr lang="uk-UA" sz="4000" dirty="0"/>
          </a:p>
          <a:p>
            <a:r>
              <a:rPr lang="ru-RU" sz="4000" dirty="0" smtClean="0"/>
              <a:t>6.Виступ </a:t>
            </a:r>
            <a:r>
              <a:rPr lang="ru-RU" sz="4000" dirty="0"/>
              <a:t>на </a:t>
            </a:r>
            <a:r>
              <a:rPr lang="ru-RU" sz="4000" dirty="0" err="1"/>
              <a:t>засіданні</a:t>
            </a:r>
            <a:r>
              <a:rPr lang="ru-RU" sz="4000" dirty="0"/>
              <a:t> ШМО за темою «</a:t>
            </a:r>
            <a:r>
              <a:rPr lang="ru-RU" sz="4000" dirty="0" err="1"/>
              <a:t>Формування</a:t>
            </a:r>
            <a:r>
              <a:rPr lang="ru-RU" sz="4000" dirty="0"/>
              <a:t> </a:t>
            </a:r>
            <a:r>
              <a:rPr lang="ru-RU" sz="4000" dirty="0" err="1"/>
              <a:t>компетентності</a:t>
            </a:r>
            <a:r>
              <a:rPr lang="ru-RU" sz="4000" dirty="0"/>
              <a:t> </a:t>
            </a:r>
            <a:r>
              <a:rPr lang="ru-RU" sz="4000" dirty="0" err="1"/>
              <a:t>саморозвитку</a:t>
            </a:r>
            <a:r>
              <a:rPr lang="ru-RU" sz="4000" dirty="0"/>
              <a:t> та </a:t>
            </a:r>
            <a:r>
              <a:rPr lang="ru-RU" sz="4000" dirty="0" err="1"/>
              <a:t>самоосвіти</a:t>
            </a:r>
            <a:r>
              <a:rPr lang="ru-RU" sz="4000" dirty="0"/>
              <a:t>  </a:t>
            </a:r>
            <a:r>
              <a:rPr lang="ru-RU" sz="4000" dirty="0" err="1"/>
              <a:t>під</a:t>
            </a:r>
            <a:r>
              <a:rPr lang="ru-RU" sz="4000" dirty="0"/>
              <a:t> час </a:t>
            </a:r>
            <a:r>
              <a:rPr lang="ru-RU" sz="4000" dirty="0" err="1"/>
              <a:t>викладання</a:t>
            </a:r>
            <a:r>
              <a:rPr lang="ru-RU" sz="4000" dirty="0"/>
              <a:t> </a:t>
            </a:r>
            <a:r>
              <a:rPr lang="ru-RU" sz="4000" dirty="0" err="1"/>
              <a:t>біології</a:t>
            </a:r>
            <a:r>
              <a:rPr lang="ru-RU" sz="4000" dirty="0"/>
              <a:t> 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7.Виступ на </a:t>
            </a:r>
            <a:r>
              <a:rPr lang="ru-RU" sz="4000" dirty="0" err="1" smtClean="0"/>
              <a:t>педагогічних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читаннях</a:t>
            </a:r>
            <a:r>
              <a:rPr lang="ru-RU" sz="4000" dirty="0" smtClean="0"/>
              <a:t> </a:t>
            </a:r>
            <a:r>
              <a:rPr lang="uk-UA" sz="4000" dirty="0"/>
              <a:t>«Проблеми сімейного виховання</a:t>
            </a:r>
          </a:p>
          <a:p>
            <a:r>
              <a:rPr lang="ru-RU" sz="4000" dirty="0" smtClean="0"/>
              <a:t>у </a:t>
            </a:r>
            <a:r>
              <a:rPr lang="uk-UA" sz="4000" dirty="0"/>
              <a:t>педагогічній</a:t>
            </a:r>
            <a:r>
              <a:rPr lang="ru-RU" sz="4000" dirty="0"/>
              <a:t> </a:t>
            </a:r>
            <a:r>
              <a:rPr lang="ru-RU" sz="4000" dirty="0" err="1"/>
              <a:t>спадщині</a:t>
            </a:r>
            <a:r>
              <a:rPr lang="ru-RU" sz="4000" dirty="0"/>
              <a:t>  В. </a:t>
            </a:r>
            <a:r>
              <a:rPr lang="ru-RU" sz="4000" dirty="0" err="1"/>
              <a:t>Сухомлинського</a:t>
            </a:r>
            <a:r>
              <a:rPr lang="ru-RU" sz="4000" dirty="0" smtClean="0"/>
              <a:t>»</a:t>
            </a:r>
          </a:p>
          <a:p>
            <a:r>
              <a:rPr lang="uk-UA" sz="4000" dirty="0" smtClean="0"/>
              <a:t>8.</a:t>
            </a:r>
            <a:r>
              <a:rPr lang="ru-RU" sz="4000" dirty="0"/>
              <a:t> </a:t>
            </a:r>
            <a:r>
              <a:rPr lang="ru-RU" sz="4000" dirty="0" err="1"/>
              <a:t>Виступ</a:t>
            </a:r>
            <a:r>
              <a:rPr lang="ru-RU" sz="4000" dirty="0"/>
              <a:t> на </a:t>
            </a:r>
            <a:r>
              <a:rPr lang="ru-RU" sz="4000" dirty="0" err="1"/>
              <a:t>засіданні</a:t>
            </a:r>
            <a:r>
              <a:rPr lang="ru-RU" sz="4000" dirty="0"/>
              <a:t> ШМО </a:t>
            </a:r>
            <a:r>
              <a:rPr lang="ru-RU" sz="4000" dirty="0" smtClean="0"/>
              <a:t>«</a:t>
            </a:r>
            <a:r>
              <a:rPr lang="ru-RU" sz="4000" dirty="0" err="1" smtClean="0"/>
              <a:t>Психологічні</a:t>
            </a:r>
            <a:r>
              <a:rPr lang="ru-RU" sz="4000" dirty="0" smtClean="0"/>
              <a:t> засади </a:t>
            </a:r>
            <a:r>
              <a:rPr lang="ru-RU" sz="4000" dirty="0" err="1" smtClean="0"/>
              <a:t>патріотичного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виховання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учнів</a:t>
            </a:r>
            <a:r>
              <a:rPr lang="ru-RU" sz="4000" dirty="0" smtClean="0"/>
              <a:t>»</a:t>
            </a:r>
          </a:p>
          <a:p>
            <a:r>
              <a:rPr lang="uk-UA" sz="4000" dirty="0" smtClean="0"/>
              <a:t>9.</a:t>
            </a:r>
            <a:r>
              <a:rPr lang="ru-RU" sz="4000" dirty="0"/>
              <a:t> </a:t>
            </a:r>
            <a:r>
              <a:rPr lang="ru-RU" sz="4000" dirty="0" err="1"/>
              <a:t>Виступ</a:t>
            </a:r>
            <a:r>
              <a:rPr lang="ru-RU" sz="4000" dirty="0"/>
              <a:t> на </a:t>
            </a:r>
            <a:r>
              <a:rPr lang="ru-RU" sz="4000" dirty="0" err="1"/>
              <a:t>засіданні</a:t>
            </a:r>
            <a:r>
              <a:rPr lang="ru-RU" sz="4000" dirty="0"/>
              <a:t> ШМО </a:t>
            </a:r>
            <a:r>
              <a:rPr lang="ru-RU" sz="4000" dirty="0" smtClean="0"/>
              <a:t>«Система </a:t>
            </a:r>
            <a:r>
              <a:rPr lang="ru-RU" sz="4000" dirty="0" err="1" smtClean="0"/>
              <a:t>роботи</a:t>
            </a:r>
            <a:r>
              <a:rPr lang="ru-RU" sz="4000" dirty="0" smtClean="0"/>
              <a:t> з </a:t>
            </a:r>
            <a:r>
              <a:rPr lang="ru-RU" sz="4000" dirty="0" err="1" smtClean="0"/>
              <a:t>сімєющодо</a:t>
            </a:r>
            <a:r>
              <a:rPr lang="ru-RU" sz="4000" dirty="0" smtClean="0"/>
              <a:t> </a:t>
            </a:r>
            <a:r>
              <a:rPr lang="ru-RU" sz="4000" dirty="0" err="1" smtClean="0"/>
              <a:t>попередження</a:t>
            </a:r>
            <a:r>
              <a:rPr lang="ru-RU" sz="4000" dirty="0" smtClean="0"/>
              <a:t>  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</a:t>
            </a:r>
            <a:r>
              <a:rPr lang="ru-RU" sz="4000" dirty="0" err="1" smtClean="0"/>
              <a:t>девіантної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поведінки</a:t>
            </a:r>
            <a:r>
              <a:rPr lang="ru-RU" sz="4000" dirty="0" smtClean="0"/>
              <a:t> </a:t>
            </a:r>
            <a:r>
              <a:rPr lang="ru-RU" sz="4000" dirty="0" err="1" smtClean="0"/>
              <a:t>дітей</a:t>
            </a:r>
            <a:r>
              <a:rPr lang="ru-RU" sz="4000" dirty="0" smtClean="0"/>
              <a:t> і </a:t>
            </a:r>
            <a:r>
              <a:rPr lang="ru-RU" sz="4000" dirty="0" err="1" smtClean="0"/>
              <a:t>підлітків</a:t>
            </a:r>
            <a:r>
              <a:rPr lang="ru-RU" sz="4000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77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Виступ  до </a:t>
            </a:r>
            <a:r>
              <a:rPr lang="ru-RU" dirty="0" smtClean="0"/>
              <a:t>100-річч</a:t>
            </a:r>
            <a:r>
              <a:rPr lang="uk-UA" dirty="0" smtClean="0"/>
              <a:t>Я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В.О.Сухомлинського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157192"/>
            <a:ext cx="8686800" cy="1604798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 </a:t>
            </a:r>
            <a:r>
              <a:rPr lang="uk-UA" b="1" dirty="0" smtClean="0"/>
              <a:t>«</a:t>
            </a:r>
            <a:r>
              <a:rPr lang="uk-UA" b="1" dirty="0"/>
              <a:t>Проблеми сімейного виховання</a:t>
            </a:r>
            <a:endParaRPr lang="ru-RU" dirty="0"/>
          </a:p>
          <a:p>
            <a:pPr algn="ctr"/>
            <a:r>
              <a:rPr lang="ru-RU" b="1" dirty="0" smtClean="0"/>
              <a:t> </a:t>
            </a:r>
            <a:r>
              <a:rPr lang="uk-UA" b="1" dirty="0"/>
              <a:t>педагогічній</a:t>
            </a:r>
            <a:r>
              <a:rPr lang="ru-RU" b="1" dirty="0"/>
              <a:t> </a:t>
            </a:r>
            <a:r>
              <a:rPr lang="ru-RU" b="1" dirty="0" err="1"/>
              <a:t>спадщині</a:t>
            </a:r>
            <a:r>
              <a:rPr lang="ru-RU" b="1" dirty="0"/>
              <a:t>  В. </a:t>
            </a:r>
            <a:r>
              <a:rPr lang="ru-RU" b="1" dirty="0" err="1"/>
              <a:t>Сухомлинського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2050" name="Picture 2" descr="C:\Users\Лиля\Desktop\фото школа\лютий\IMG_21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5" y="1557879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иля\Desktop\фото школа\лютий\IMG_21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7879"/>
            <a:ext cx="2673861" cy="356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100-річч</a:t>
            </a:r>
            <a:r>
              <a:rPr lang="uk-UA" dirty="0"/>
              <a:t>Я 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В.О.Сухомлинського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554162"/>
            <a:ext cx="31234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Створення тематичної панорами</a:t>
            </a:r>
          </a:p>
          <a:p>
            <a:pPr marL="0" indent="0">
              <a:buNone/>
            </a:pPr>
            <a:r>
              <a:rPr lang="uk-UA" dirty="0" smtClean="0"/>
              <a:t> «Життя та творчість В.О.Сухомлинського»</a:t>
            </a:r>
          </a:p>
          <a:p>
            <a:pPr marL="0" indent="0">
              <a:buNone/>
            </a:pPr>
            <a:r>
              <a:rPr lang="uk-UA" dirty="0" smtClean="0"/>
              <a:t> з групою вчителів</a:t>
            </a:r>
          </a:p>
          <a:p>
            <a:endParaRPr lang="ru-RU" dirty="0"/>
          </a:p>
        </p:txBody>
      </p:sp>
      <p:pic>
        <p:nvPicPr>
          <p:cNvPr id="4" name="Picture 5" descr="C:\Users\Лиля\Desktop\дидакт материал\IMG_20180320_124638_HD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0235"/>
            <a:ext cx="5058444" cy="1008112"/>
          </a:xfrm>
        </p:spPr>
        <p:txBody>
          <a:bodyPr/>
          <a:lstStyle/>
          <a:p>
            <a:pPr algn="ctr"/>
            <a:r>
              <a:rPr lang="uk-UA" dirty="0" smtClean="0"/>
              <a:t>«</a:t>
            </a:r>
            <a:r>
              <a:rPr lang="en-US" dirty="0" smtClean="0"/>
              <a:t>Access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13175"/>
            <a:ext cx="5760640" cy="15981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i="1" dirty="0" smtClean="0">
                <a:latin typeface="+mj-lt"/>
              </a:rPr>
              <a:t>Підготовка учнів до конкурсу щодо вступу до «Програми малих стипендій з вивчення англійської мови Посольства США в Україні» </a:t>
            </a:r>
            <a:endParaRPr lang="ru-RU" i="1" dirty="0">
              <a:latin typeface="+mj-lt"/>
            </a:endParaRPr>
          </a:p>
        </p:txBody>
      </p:sp>
      <p:pic>
        <p:nvPicPr>
          <p:cNvPr id="5" name="Рисунок 4" descr="E:\картинки\калинин\2017\ноябрь\IMG_20171109_10484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292904"/>
            <a:ext cx="6498605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576" y="4293096"/>
            <a:ext cx="2664295" cy="246223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35"/>
            <a:ext cx="2736304" cy="24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4702" y="457200"/>
            <a:ext cx="3076897" cy="838200"/>
          </a:xfrm>
        </p:spPr>
        <p:txBody>
          <a:bodyPr/>
          <a:lstStyle/>
          <a:p>
            <a:pPr algn="ctr"/>
            <a:r>
              <a:rPr lang="uk-UA" dirty="0"/>
              <a:t>«</a:t>
            </a:r>
            <a:r>
              <a:rPr lang="en-US" dirty="0"/>
              <a:t>Access</a:t>
            </a:r>
            <a:r>
              <a:rPr lang="uk-UA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600" y="1412776"/>
            <a:ext cx="3411489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/>
              <a:t>Виступ на відкритті </a:t>
            </a:r>
            <a:r>
              <a:rPr lang="uk-UA" i="1" dirty="0"/>
              <a:t>П</a:t>
            </a:r>
            <a:r>
              <a:rPr lang="uk-UA" i="1" dirty="0" smtClean="0"/>
              <a:t>рограми </a:t>
            </a:r>
            <a:r>
              <a:rPr lang="en-US" i="1" dirty="0" smtClean="0"/>
              <a:t>Access</a:t>
            </a:r>
            <a:r>
              <a:rPr lang="uk-UA" i="1" dirty="0" smtClean="0"/>
              <a:t>.</a:t>
            </a:r>
          </a:p>
          <a:p>
            <a:pPr marL="0" indent="0">
              <a:buNone/>
            </a:pPr>
            <a:r>
              <a:rPr lang="uk-UA" i="1" dirty="0" smtClean="0"/>
              <a:t>Привітання гостей з Америки та побажання успіхів учасникам програми.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537729"/>
            <a:ext cx="5256583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Загальні </a:t>
            </a:r>
            <a:r>
              <a:rPr lang="uk-UA" sz="4800" dirty="0"/>
              <a:t>відомості</a:t>
            </a:r>
            <a:br>
              <a:rPr lang="uk-UA" sz="4800" dirty="0"/>
            </a:b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779640" cy="50405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ПІБ: Калініна </a:t>
            </a:r>
          </a:p>
          <a:p>
            <a:r>
              <a:rPr lang="uk-UA" dirty="0" smtClean="0"/>
              <a:t>Лілія Іванівна</a:t>
            </a:r>
          </a:p>
          <a:p>
            <a:r>
              <a:rPr lang="uk-UA" dirty="0" smtClean="0"/>
              <a:t>Дата </a:t>
            </a:r>
            <a:r>
              <a:rPr lang="uk-UA" dirty="0"/>
              <a:t>народження: </a:t>
            </a:r>
            <a:r>
              <a:rPr lang="uk-UA" dirty="0" smtClean="0"/>
              <a:t>27.12.1980 </a:t>
            </a:r>
            <a:r>
              <a:rPr lang="uk-UA" dirty="0"/>
              <a:t>р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Посада</a:t>
            </a:r>
            <a:r>
              <a:rPr lang="uk-UA" dirty="0"/>
              <a:t>:  </a:t>
            </a:r>
            <a:r>
              <a:rPr lang="uk-UA" dirty="0" smtClean="0"/>
              <a:t>вчитель біології,вчитель </a:t>
            </a:r>
            <a:r>
              <a:rPr lang="uk-UA" dirty="0"/>
              <a:t>англійської </a:t>
            </a:r>
            <a:r>
              <a:rPr lang="uk-UA" dirty="0" smtClean="0"/>
              <a:t>мови</a:t>
            </a:r>
          </a:p>
          <a:p>
            <a:r>
              <a:rPr lang="uk-UA" dirty="0" smtClean="0"/>
              <a:t>Освіта</a:t>
            </a:r>
            <a:r>
              <a:rPr lang="uk-UA" dirty="0"/>
              <a:t>: </a:t>
            </a:r>
            <a:r>
              <a:rPr lang="uk-UA" dirty="0" smtClean="0"/>
              <a:t>вища</a:t>
            </a:r>
          </a:p>
          <a:p>
            <a:r>
              <a:rPr lang="uk-UA" dirty="0" smtClean="0"/>
              <a:t>Педагогічний </a:t>
            </a:r>
            <a:r>
              <a:rPr lang="uk-UA" dirty="0"/>
              <a:t>стаж: </a:t>
            </a:r>
            <a:r>
              <a:rPr lang="uk-UA" dirty="0" smtClean="0"/>
              <a:t>15 років</a:t>
            </a:r>
          </a:p>
          <a:p>
            <a:r>
              <a:rPr lang="uk-UA" dirty="0" smtClean="0"/>
              <a:t>Кваліфікаційна категорія</a:t>
            </a:r>
            <a:r>
              <a:rPr lang="uk-UA" dirty="0"/>
              <a:t>:</a:t>
            </a:r>
            <a:r>
              <a:rPr lang="uk-UA" dirty="0" smtClean="0"/>
              <a:t> спеціаліст </a:t>
            </a:r>
            <a:r>
              <a:rPr lang="uk-UA" dirty="0"/>
              <a:t>І </a:t>
            </a:r>
            <a:r>
              <a:rPr lang="uk-UA" dirty="0" smtClean="0"/>
              <a:t>категорії</a:t>
            </a:r>
          </a:p>
        </p:txBody>
      </p:sp>
      <p:pic>
        <p:nvPicPr>
          <p:cNvPr id="1026" name="Picture 2" descr="C:\Users\123\Desktop\IMG_20170525_113753фото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295" y="1628800"/>
            <a:ext cx="2808312" cy="42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68751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 smtClean="0">
                <a:effectLst/>
              </a:rPr>
              <a:t>виготовлення</a:t>
            </a:r>
            <a:r>
              <a:rPr lang="ru-RU" sz="4800" dirty="0" smtClean="0">
                <a:effectLst/>
              </a:rPr>
              <a:t> буклету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7958" y="5157192"/>
            <a:ext cx="4461379" cy="10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278735" cy="370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90" y="1024779"/>
            <a:ext cx="5410830" cy="381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Мої досягнення </a:t>
            </a:r>
            <a:endParaRPr lang="ru-RU" dirty="0"/>
          </a:p>
        </p:txBody>
      </p:sp>
      <p:pic>
        <p:nvPicPr>
          <p:cNvPr id="5" name="Объект 4" descr="C:\Users\123\AppData\Local\Temp\FineReader10\media\image4.jpe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80306"/>
            <a:ext cx="3600400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23\AppData\Local\Temp\FineReader10\media\image2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61937"/>
            <a:ext cx="3475017" cy="4939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5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Мої досягнення </a:t>
            </a:r>
            <a:endParaRPr lang="ru-RU" dirty="0"/>
          </a:p>
        </p:txBody>
      </p:sp>
      <p:pic>
        <p:nvPicPr>
          <p:cNvPr id="4" name="Рисунок 3" descr="C:\Users\123\AppData\Local\Temp\FineReader10\media\image5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83" y="1340768"/>
            <a:ext cx="3528392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123\AppData\Local\Temp\FineReader10\media\image3.jpe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52839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2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39" y="548680"/>
            <a:ext cx="3925039" cy="5522527"/>
          </a:xfrm>
        </p:spPr>
        <p:txBody>
          <a:bodyPr>
            <a:normAutofit/>
          </a:bodyPr>
          <a:lstStyle/>
          <a:p>
            <a:r>
              <a:rPr lang="uk-UA" dirty="0" smtClean="0"/>
              <a:t>Грамота </a:t>
            </a:r>
            <a:r>
              <a:rPr lang="uk-UA" dirty="0"/>
              <a:t>за </a:t>
            </a:r>
            <a:r>
              <a:rPr lang="uk-UA" dirty="0" smtClean="0"/>
              <a:t>активну підготовку </a:t>
            </a:r>
            <a:r>
              <a:rPr lang="uk-UA" dirty="0"/>
              <a:t>учнів до </a:t>
            </a:r>
            <a:r>
              <a:rPr lang="uk-UA" dirty="0" smtClean="0"/>
              <a:t>конкурсу для старших класів з предметів ЗНО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«Луганський </a:t>
            </a:r>
            <a:r>
              <a:rPr lang="uk-UA" dirty="0"/>
              <a:t>національний університет </a:t>
            </a:r>
            <a:br>
              <a:rPr lang="uk-UA" dirty="0"/>
            </a:br>
            <a:r>
              <a:rPr lang="uk-UA" dirty="0"/>
              <a:t>імені </a:t>
            </a:r>
            <a:r>
              <a:rPr lang="uk-UA" dirty="0" smtClean="0"/>
              <a:t>Тараса Шевченка»</a:t>
            </a:r>
            <a:endParaRPr lang="ru-RU" dirty="0"/>
          </a:p>
        </p:txBody>
      </p:sp>
      <p:pic>
        <p:nvPicPr>
          <p:cNvPr id="4" name="Рисунок 3" descr="C:\Users\123\AppData\Local\Temp\FineReader10\media\image1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20480" cy="587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3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Подяка за підготовку учнів до регіонального конкурсу читців «Поезія народів світу»</a:t>
            </a:r>
            <a:br>
              <a:rPr lang="uk-UA" sz="2400" dirty="0" smtClean="0"/>
            </a:br>
            <a:r>
              <a:rPr lang="uk-UA" sz="2400" dirty="0" smtClean="0"/>
              <a:t>Луганський національний університет </a:t>
            </a:r>
            <a:br>
              <a:rPr lang="uk-UA" sz="2400" dirty="0" smtClean="0"/>
            </a:br>
            <a:r>
              <a:rPr lang="uk-UA" sz="2400" dirty="0" smtClean="0"/>
              <a:t>імені </a:t>
            </a:r>
            <a:r>
              <a:rPr lang="uk-UA" sz="2400" dirty="0" err="1" smtClean="0"/>
              <a:t>тараса</a:t>
            </a:r>
            <a:r>
              <a:rPr lang="uk-UA" sz="2400" dirty="0" smtClean="0"/>
              <a:t> </a:t>
            </a:r>
            <a:r>
              <a:rPr lang="uk-UA" sz="2400" dirty="0" err="1" smtClean="0"/>
              <a:t>шевченка</a:t>
            </a:r>
            <a:endParaRPr lang="ru-RU" sz="2400" dirty="0"/>
          </a:p>
        </p:txBody>
      </p:sp>
      <p:pic>
        <p:nvPicPr>
          <p:cNvPr id="4" name="Объект 3" descr="C:\Users\123\AppData\Local\Temp\FineReader10\media\image7.jpe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5033899" cy="358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23\AppData\Local\Temp\FineReader10\media\image6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40" y="2060848"/>
            <a:ext cx="5328592" cy="3650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7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1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ПІДГОТОВКА УЧНІВ ДО ОБЛАСНОГО ЛІТЕРАТУРНОГО КОНКУРСУ «МОЛОДІ ГОЛОСИ»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85" y="1525203"/>
            <a:ext cx="3790256" cy="2006204"/>
          </a:xfrm>
        </p:spPr>
        <p:txBody>
          <a:bodyPr/>
          <a:lstStyle/>
          <a:p>
            <a:pPr algn="ctr"/>
            <a:r>
              <a:rPr lang="ru-RU" dirty="0" smtClean="0"/>
              <a:t>2017-2018 </a:t>
            </a:r>
            <a:r>
              <a:rPr lang="ru-RU" dirty="0" err="1" smtClean="0"/>
              <a:t>н.р</a:t>
            </a:r>
            <a:r>
              <a:rPr lang="ru-RU" dirty="0" smtClean="0"/>
              <a:t>. </a:t>
            </a:r>
            <a:r>
              <a:rPr lang="ru-RU" dirty="0" err="1" smtClean="0"/>
              <a:t>Калініна</a:t>
            </a:r>
            <a:r>
              <a:rPr lang="ru-RU" dirty="0" smtClean="0"/>
              <a:t> </a:t>
            </a:r>
            <a:r>
              <a:rPr lang="ru-RU" dirty="0" err="1" smtClean="0"/>
              <a:t>Валерія</a:t>
            </a:r>
            <a:r>
              <a:rPr lang="ru-RU" dirty="0" smtClean="0"/>
              <a:t> 2 </a:t>
            </a:r>
            <a:r>
              <a:rPr lang="ru-RU" dirty="0" err="1" smtClean="0"/>
              <a:t>місце</a:t>
            </a:r>
            <a:endParaRPr lang="ru-RU" dirty="0"/>
          </a:p>
        </p:txBody>
      </p:sp>
      <p:pic>
        <p:nvPicPr>
          <p:cNvPr id="4" name="Рисунок 3" descr="C:\Users\123\AppData\Local\Temp\FineReader10\media\image3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49604"/>
            <a:ext cx="4850997" cy="309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23\AppData\Local\Temp\FineReader10\media\image4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1" y="1525203"/>
            <a:ext cx="4967661" cy="33755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519406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Луганська обласна бібліотека</a:t>
            </a:r>
          </a:p>
          <a:p>
            <a:pPr algn="ctr"/>
            <a:r>
              <a:rPr lang="uk-UA" sz="2400" b="1" i="1" dirty="0" smtClean="0"/>
              <a:t> імені М.Горького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83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УЧАСТЬ У ВЕБІНАРАХ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C:\Users\123\AppData\Local\Temp\FineReader10\media\image8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528392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23\AppData\Local\Temp\FineReader10\media\image9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515687"/>
            <a:ext cx="3600400" cy="515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864" y="980728"/>
            <a:ext cx="3522142" cy="500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958" y="-44152"/>
            <a:ext cx="495426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                           УЧАСТЬ </a:t>
            </a:r>
            <a:r>
              <a:rPr lang="uk-UA" dirty="0"/>
              <a:t>У ВЕБІНАРАХ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312367" cy="50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459659" cy="5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399" y="1484784"/>
            <a:ext cx="336025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04" y="116632"/>
            <a:ext cx="8686800" cy="838200"/>
          </a:xfrm>
        </p:spPr>
        <p:txBody>
          <a:bodyPr/>
          <a:lstStyle/>
          <a:p>
            <a:pPr algn="ctr"/>
            <a:r>
              <a:rPr lang="uk-UA" dirty="0"/>
              <a:t>УЧАСТЬ У ВЕБІНАРАХ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11" y="929304"/>
            <a:ext cx="3988557" cy="567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772" y="929304"/>
            <a:ext cx="4041464" cy="570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96" y="116632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                                  УЧАСТЬ </a:t>
            </a:r>
            <a:r>
              <a:rPr lang="uk-UA" dirty="0"/>
              <a:t>У ВЕБІНАРАХ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604273" cy="535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02717"/>
            <a:ext cx="3659014" cy="540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C:\Users\123\AppData\Local\Temp\FineReader10\media\image10.jpeg"/>
          <p:cNvPicPr>
            <a:picLocks noGrp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18156"/>
            <a:ext cx="4894608" cy="308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5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29614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Науково-методична Проблема </a:t>
            </a:r>
            <a:br>
              <a:rPr lang="uk-UA" sz="4000" dirty="0" smtClean="0"/>
            </a:br>
            <a:r>
              <a:rPr lang="uk-UA" sz="4000" dirty="0" smtClean="0"/>
              <a:t>над якою працюю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32037"/>
            <a:ext cx="8686800" cy="4525963"/>
          </a:xfrm>
        </p:spPr>
        <p:txBody>
          <a:bodyPr/>
          <a:lstStyle/>
          <a:p>
            <a:r>
              <a:rPr lang="uk-UA" b="1" i="1" dirty="0" smtClean="0"/>
              <a:t>Англійська мова</a:t>
            </a:r>
            <a:r>
              <a:rPr lang="uk-UA" i="1" dirty="0" smtClean="0"/>
              <a:t>: </a:t>
            </a:r>
            <a:r>
              <a:rPr lang="uk-UA" dirty="0" smtClean="0"/>
              <a:t>Використання розвивального навчання  як засіб формування комунікативної компетенції на уроках англійської мови</a:t>
            </a:r>
          </a:p>
          <a:p>
            <a:endParaRPr lang="uk-UA" sz="1100" dirty="0" smtClean="0"/>
          </a:p>
          <a:p>
            <a:r>
              <a:rPr lang="uk-UA" b="1" i="1" dirty="0" smtClean="0"/>
              <a:t>Біологія: </a:t>
            </a:r>
            <a:r>
              <a:rPr lang="uk-UA" dirty="0" smtClean="0"/>
              <a:t>Практична реалізація технологій критичного мислення на уроках біології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0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49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effectLst/>
                <a:cs typeface="Times New Roman" pitchFamily="18" charset="0"/>
              </a:rPr>
              <a:t>публікації</a:t>
            </a:r>
            <a:r>
              <a:rPr lang="ru-RU" dirty="0">
                <a:effectLst/>
                <a:cs typeface="Times New Roman" pitchFamily="18" charset="0"/>
              </a:rPr>
              <a:t> </a:t>
            </a:r>
            <a:r>
              <a:rPr lang="ru-RU" dirty="0" smtClean="0">
                <a:effectLst/>
                <a:cs typeface="Times New Roman" pitchFamily="18" charset="0"/>
              </a:rPr>
              <a:t>в </a:t>
            </a:r>
            <a:r>
              <a:rPr lang="ru-RU" dirty="0" err="1" smtClean="0">
                <a:effectLst/>
                <a:cs typeface="Times New Roman" pitchFamily="18" charset="0"/>
              </a:rPr>
              <a:t>педагогічних</a:t>
            </a:r>
            <a:r>
              <a:rPr lang="ru-RU" dirty="0" smtClean="0">
                <a:effectLst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cs typeface="Times New Roman" pitchFamily="18" charset="0"/>
              </a:rPr>
              <a:t>виданнях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9" y="1052736"/>
            <a:ext cx="3179440" cy="453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162" y="1412776"/>
            <a:ext cx="3314725" cy="46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28" y="1631726"/>
            <a:ext cx="3466133" cy="49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581888"/>
            <a:ext cx="3496249" cy="494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205383"/>
            <a:ext cx="3440414" cy="489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2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Відкритий урок </a:t>
            </a:r>
            <a:r>
              <a:rPr lang="uk-UA" b="1" dirty="0" smtClean="0">
                <a:effectLst/>
              </a:rPr>
              <a:t>у 8 класі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b="1" dirty="0">
                <a:effectLst/>
              </a:rPr>
              <a:t>Тема уроку: Будова шкіри та її </a:t>
            </a:r>
            <a:r>
              <a:rPr lang="uk-UA" b="1" dirty="0" smtClean="0">
                <a:effectLst/>
              </a:rPr>
              <a:t>функції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7" name="Рисунок 6" descr="G:\мой урок\IMG-d010f3a98c5ccf10e0d592a7e903bd84-V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969" y="1391434"/>
            <a:ext cx="2736304" cy="201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мой урок\IMG-704f4a6483a0507b66339e1d4db01f0c-V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44" y="3789039"/>
            <a:ext cx="3586507" cy="23500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53444" y="6305669"/>
            <a:ext cx="3430774" cy="394105"/>
          </a:xfrm>
        </p:spPr>
        <p:txBody>
          <a:bodyPr>
            <a:normAutofit fontScale="550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Захист кластерів біля дошки</a:t>
            </a:r>
          </a:p>
        </p:txBody>
      </p:sp>
      <p:pic>
        <p:nvPicPr>
          <p:cNvPr id="10" name="Рисунок 9" descr="G:\мой урок\IMG-321d56bfad7445d3f4c4a0517086d86f-V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2520280" cy="190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:\мой урок\IMG-cca497091b3c856701a2f950020d7491-V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48" y="3861048"/>
            <a:ext cx="3639641" cy="220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652120" y="626867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Складання </a:t>
            </a:r>
            <a:r>
              <a:rPr lang="ru-RU" dirty="0" err="1" smtClean="0"/>
              <a:t>сінквейн</a:t>
            </a:r>
            <a:r>
              <a:rPr lang="uk-UA" dirty="0"/>
              <a:t>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460" y="3331606"/>
            <a:ext cx="293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Вивчення нового матеріалу</a:t>
            </a:r>
            <a:endParaRPr lang="uk-UA" dirty="0"/>
          </a:p>
        </p:txBody>
      </p:sp>
      <p:pic>
        <p:nvPicPr>
          <p:cNvPr id="14" name="Рисунок 13" descr="G:\мой урок\IMG-87f0936c16c31bfec1ca61c92dc53454-V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99" y="1222160"/>
            <a:ext cx="3172197" cy="21089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33513" y="3224550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Робота в групах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4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574" y="260648"/>
            <a:ext cx="8686800" cy="838200"/>
          </a:xfrm>
        </p:spPr>
        <p:txBody>
          <a:bodyPr/>
          <a:lstStyle/>
          <a:p>
            <a:pPr algn="ctr"/>
            <a:r>
              <a:rPr lang="uk-UA" dirty="0" err="1" smtClean="0"/>
              <a:t>тиЖДЕНЬ</a:t>
            </a:r>
            <a:r>
              <a:rPr lang="uk-UA" dirty="0" smtClean="0"/>
              <a:t> АНГЛІЙСЬКОЇ МОВИ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574" y="980728"/>
            <a:ext cx="8686800" cy="5688632"/>
          </a:xfrm>
        </p:spPr>
        <p:txBody>
          <a:bodyPr/>
          <a:lstStyle/>
          <a:p>
            <a:r>
              <a:rPr lang="uk-UA" dirty="0"/>
              <a:t> </a:t>
            </a:r>
            <a:endParaRPr lang="uk-UA" sz="1600" dirty="0"/>
          </a:p>
        </p:txBody>
      </p:sp>
      <p:pic>
        <p:nvPicPr>
          <p:cNvPr id="5" name="Рисунок 4" descr="E:\картинки\калинин\2016\декабрь 2016\IMG_20161216_12043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00" y="3732376"/>
            <a:ext cx="4041676" cy="2216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14300" y="6177419"/>
            <a:ext cx="4176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</a:t>
            </a:r>
            <a:r>
              <a:rPr lang="uk-UA" dirty="0" smtClean="0"/>
              <a:t>ра-вікторина </a:t>
            </a:r>
            <a:r>
              <a:rPr lang="uk-UA" dirty="0"/>
              <a:t>“</a:t>
            </a:r>
            <a:r>
              <a:rPr lang="en-US" dirty="0"/>
              <a:t>Are you good at English</a:t>
            </a:r>
            <a:r>
              <a:rPr lang="uk-UA" dirty="0"/>
              <a:t>?”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2477" y="3861048"/>
            <a:ext cx="398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Виставка </a:t>
            </a:r>
            <a:r>
              <a:rPr lang="uk-UA" dirty="0"/>
              <a:t>на тему «</a:t>
            </a:r>
            <a:r>
              <a:rPr lang="en-US" dirty="0"/>
              <a:t>English in Our Life</a:t>
            </a:r>
            <a:r>
              <a:rPr lang="uk-UA" dirty="0"/>
              <a:t>». </a:t>
            </a:r>
            <a:endParaRPr lang="ru-RU" dirty="0"/>
          </a:p>
        </p:txBody>
      </p:sp>
      <p:pic>
        <p:nvPicPr>
          <p:cNvPr id="9" name="Рисунок 8" descr="E:\картинки\калинин\2016\декабрь 2016\IMG_20161215_10143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00" y="1196752"/>
            <a:ext cx="4752529" cy="23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картинки\калинин\2016\мой телефон 2016 февраль-март\IMG_20160224_10251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18" y="1336057"/>
            <a:ext cx="4050334" cy="238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картинки\калинин\2016\декабрь 2016\IMG_20161216_13351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477" y="4230380"/>
            <a:ext cx="3930213" cy="2275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3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Позакласна 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”</a:t>
            </a:r>
            <a:endParaRPr lang="ru-RU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  Оформлення </a:t>
            </a:r>
          </a:p>
          <a:p>
            <a:r>
              <a:rPr lang="uk-UA" dirty="0" smtClean="0"/>
              <a:t>    стінгазети </a:t>
            </a:r>
          </a:p>
          <a:p>
            <a:r>
              <a:rPr lang="uk-UA" dirty="0" smtClean="0"/>
              <a:t> «</a:t>
            </a:r>
            <a:r>
              <a:rPr lang="ru-RU" dirty="0" err="1" smtClean="0"/>
              <a:t>Great</a:t>
            </a:r>
            <a:r>
              <a:rPr lang="ru-RU" dirty="0" smtClean="0"/>
              <a:t> </a:t>
            </a:r>
            <a:r>
              <a:rPr lang="ru-RU" dirty="0" err="1" smtClean="0"/>
              <a:t>Britain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E:\картинки\калинин\2016\декабрь 2016\IMG_20161216_09475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896544" cy="281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картинки\калинин\2016\декабрь 2016\IMG_20161216_10113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049" y="3284984"/>
            <a:ext cx="5418485" cy="3100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4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Творча робота учнів на уроках англійської 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73379"/>
            <a:ext cx="8712968" cy="3371205"/>
          </a:xfrm>
        </p:spPr>
        <p:txBody>
          <a:bodyPr>
            <a:normAutofit/>
          </a:bodyPr>
          <a:lstStyle/>
          <a:p>
            <a:r>
              <a:rPr lang="uk-UA" dirty="0" smtClean="0"/>
              <a:t>Виготовлення  </a:t>
            </a:r>
            <a:r>
              <a:rPr lang="uk-UA" dirty="0"/>
              <a:t>власними </a:t>
            </a:r>
            <a:r>
              <a:rPr lang="uk-UA" dirty="0" smtClean="0"/>
              <a:t>руками театру </a:t>
            </a:r>
            <a:r>
              <a:rPr lang="uk-UA" dirty="0"/>
              <a:t>тіней  та </a:t>
            </a:r>
            <a:r>
              <a:rPr lang="uk-UA" dirty="0" smtClean="0"/>
              <a:t>інсценування частини трагедії    </a:t>
            </a:r>
            <a:r>
              <a:rPr lang="uk-UA" dirty="0"/>
              <a:t>Вільяма</a:t>
            </a:r>
            <a:r>
              <a:rPr lang="ru-RU" dirty="0"/>
              <a:t> </a:t>
            </a:r>
            <a:r>
              <a:rPr lang="uk-UA" dirty="0"/>
              <a:t>Шекспіра «Ромео</a:t>
            </a:r>
            <a:r>
              <a:rPr lang="ru-RU" dirty="0"/>
              <a:t> </a:t>
            </a:r>
            <a:r>
              <a:rPr lang="uk-UA" dirty="0"/>
              <a:t>і</a:t>
            </a:r>
            <a:r>
              <a:rPr lang="ru-RU" dirty="0"/>
              <a:t> </a:t>
            </a:r>
            <a:r>
              <a:rPr lang="uk-UA" dirty="0"/>
              <a:t>Джульєтта</a:t>
            </a:r>
            <a:r>
              <a:rPr lang="uk-UA" dirty="0" smtClean="0"/>
              <a:t>»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E:\картинки\калинин\2016\декабрь 2016\IMG_20161216_13175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150809"/>
            <a:ext cx="5940425" cy="3342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4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Використання ігрових технологій </a:t>
            </a:r>
            <a:br>
              <a:rPr lang="uk-UA" dirty="0" smtClean="0"/>
            </a:br>
            <a:r>
              <a:rPr lang="uk-UA" dirty="0" smtClean="0"/>
              <a:t>на уроках англійської мови</a:t>
            </a:r>
            <a:endParaRPr lang="ru-RU" dirty="0"/>
          </a:p>
        </p:txBody>
      </p:sp>
      <p:pic>
        <p:nvPicPr>
          <p:cNvPr id="4" name="Рисунок 3" descr="E:\картинки\калинин\2016\мой телефон 2016 февраль-март\IMG_20160226_10341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4176464" cy="205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картинки\калинин\2016\декабрь 2016\IMG_20161215_09454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149080"/>
            <a:ext cx="4608512" cy="199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4" descr="E:\картинки\калинин\2016\декабрь 2016\IMG_20161122_113339.jpg"/>
          <p:cNvPicPr>
            <a:picLocks noGrp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964" y="2585172"/>
            <a:ext cx="4003492" cy="257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Використання ігрових технологій під час вивчення нового матеріалу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726" y="4236215"/>
            <a:ext cx="5166828" cy="10177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Лиля\Desktop\дидакт материал\IMG_20180319_1337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08" y="1535914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иля\Desktop\IMG_20180322_0952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03157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Лиля\Desktop\дидакт материал\IMG_20180319_1336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080" y="3815833"/>
            <a:ext cx="3132856" cy="23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Лиля\Desktop\дидакт материал\IMG_20180319_1335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8" y="1596774"/>
            <a:ext cx="3519255" cy="26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7052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Позакласна робота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иля\Desktop\дидакт материал\IMG_20180319_1341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5454">
            <a:off x="4840613" y="1588471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иля\Desktop\дидакт материал\IMG_20180319_1346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7339">
            <a:off x="406121" y="135608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иля\Desktop\дидакт материал\IMG_20180319_1330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0452">
            <a:off x="456190" y="4173897"/>
            <a:ext cx="3475716" cy="25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иля\Desktop\дидакт материал\IMG_20180319_1328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3170">
            <a:off x="4865557" y="4365640"/>
            <a:ext cx="3484792" cy="26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184" y="116632"/>
            <a:ext cx="2952328" cy="838200"/>
          </a:xfrm>
        </p:spPr>
        <p:txBody>
          <a:bodyPr/>
          <a:lstStyle/>
          <a:p>
            <a:pPr algn="ctr"/>
            <a:r>
              <a:rPr lang="uk-UA" dirty="0" smtClean="0"/>
              <a:t>Мій клас!!!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0740" y="2913453"/>
            <a:ext cx="3141290" cy="139248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Наші досягнення!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Лиля\Desktop\дидакт материал\IMG_20180320_1253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513" y="309736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картинки\калинин\2015\Лерочка телефон\P_20150901_08515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740" y="2144582"/>
            <a:ext cx="3429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картинки\калинин\2016\март 2016\IMG_20160304_11274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980" y="309736"/>
            <a:ext cx="3379470" cy="190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картинки\калинин\2016\Сентябрь 2016\IMG_20160901_10113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29" y="3284984"/>
            <a:ext cx="286270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картинки\калинин\2017\Май 2017\IMG_20170526_08452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4027376"/>
            <a:ext cx="4401115" cy="258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картинки\калинин\2017\сентябрь 2017\IMG_20170901_103909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60" y="4736401"/>
            <a:ext cx="3246365" cy="182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картинки\калинин\2016\март 2016\IMG_20160304_093001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4" y="1175708"/>
            <a:ext cx="2983259" cy="1887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4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7587952" cy="2755776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Дякую за увагу !!!!</a:t>
            </a:r>
            <a:endParaRPr lang="ru-RU" sz="6000" dirty="0"/>
          </a:p>
        </p:txBody>
      </p:sp>
      <p:pic>
        <p:nvPicPr>
          <p:cNvPr id="5" name="Объект 4" descr="http://nachalo4ka.ru/wp-content/uploads/2014/08/kolokolchik-knigi.pn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104456" cy="4200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1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НА СВОЇХ УРОКАХ РОЗВИВАЮ: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   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99592" y="3573016"/>
            <a:ext cx="74888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Творче та логічне мислення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99592" y="1556792"/>
            <a:ext cx="763284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Творчі здібності учнів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9572" y="2486325"/>
            <a:ext cx="78488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Творчий потенціал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99592" y="4653136"/>
            <a:ext cx="763284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Уміння критично мислити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99592" y="5589240"/>
            <a:ext cx="72728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>
              <a:solidFill>
                <a:srgbClr val="FF00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Внутрішню </a:t>
            </a:r>
            <a:r>
              <a:rPr lang="uk-UA" sz="2800" b="1" dirty="0">
                <a:solidFill>
                  <a:srgbClr val="FF0000"/>
                </a:solidFill>
              </a:rPr>
              <a:t>свободу як запоруку    самореалізації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dirty="0" smtClean="0"/>
              <a:t>Мої цільові орієнтири: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  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– </a:t>
            </a:r>
            <a:r>
              <a:rPr lang="ru-RU" dirty="0" err="1"/>
              <a:t>іноземна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є </a:t>
            </a:r>
            <a:r>
              <a:rPr lang="ru-RU" dirty="0" err="1"/>
              <a:t>одночасно</a:t>
            </a:r>
            <a:r>
              <a:rPr lang="ru-RU" dirty="0"/>
              <a:t> й метою і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/>
              <a:t></a:t>
            </a:r>
            <a:r>
              <a:rPr lang="ru-RU" dirty="0" smtClean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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іншомовної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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9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участь учнів у І </a:t>
            </a:r>
            <a:r>
              <a:rPr lang="uk-UA" dirty="0" smtClean="0"/>
              <a:t>етапі </a:t>
            </a:r>
            <a:br>
              <a:rPr lang="uk-UA" dirty="0" smtClean="0"/>
            </a:br>
            <a:r>
              <a:rPr lang="uk-UA" dirty="0" smtClean="0"/>
              <a:t>всеукраїнських учнівських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предметних олімпіад</a:t>
            </a:r>
            <a:br>
              <a:rPr lang="uk-UA" dirty="0"/>
            </a:br>
            <a:r>
              <a:rPr lang="uk-UA" dirty="0"/>
              <a:t>англійська мова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uk-UA" sz="4800" b="1" u="sng" dirty="0" smtClean="0">
                <a:solidFill>
                  <a:srgbClr val="00B050"/>
                </a:solidFill>
              </a:rPr>
              <a:t>2015-2016 </a:t>
            </a:r>
            <a:r>
              <a:rPr lang="uk-UA" sz="4800" b="1" u="sng" dirty="0" err="1">
                <a:solidFill>
                  <a:srgbClr val="00B050"/>
                </a:solidFill>
              </a:rPr>
              <a:t>н.р</a:t>
            </a:r>
            <a:r>
              <a:rPr lang="uk-UA" sz="4800" b="1" u="sng" dirty="0">
                <a:solidFill>
                  <a:srgbClr val="00B050"/>
                </a:solidFill>
              </a:rPr>
              <a:t>.</a:t>
            </a:r>
          </a:p>
          <a:p>
            <a:r>
              <a:rPr lang="uk-UA" b="1" u="sng" dirty="0"/>
              <a:t>Англійська мова:</a:t>
            </a:r>
          </a:p>
          <a:p>
            <a:r>
              <a:rPr lang="uk-UA" dirty="0" smtClean="0"/>
              <a:t>8 </a:t>
            </a:r>
            <a:r>
              <a:rPr lang="uk-UA" dirty="0"/>
              <a:t>клас – І місце </a:t>
            </a:r>
            <a:r>
              <a:rPr lang="uk-UA" dirty="0" err="1" smtClean="0"/>
              <a:t>Будрис</a:t>
            </a:r>
            <a:r>
              <a:rPr lang="uk-UA" dirty="0" smtClean="0"/>
              <a:t> Катерина</a:t>
            </a:r>
          </a:p>
          <a:p>
            <a:r>
              <a:rPr lang="uk-UA" dirty="0" smtClean="0"/>
              <a:t>9 </a:t>
            </a:r>
            <a:r>
              <a:rPr lang="uk-UA" dirty="0"/>
              <a:t>клас - І місце </a:t>
            </a:r>
            <a:r>
              <a:rPr lang="uk-UA" dirty="0" err="1"/>
              <a:t>Бурлуцький</a:t>
            </a:r>
            <a:r>
              <a:rPr lang="uk-UA" dirty="0"/>
              <a:t> Олександр </a:t>
            </a:r>
          </a:p>
          <a:p>
            <a:r>
              <a:rPr lang="uk-UA" dirty="0" smtClean="0"/>
              <a:t>10 </a:t>
            </a:r>
            <a:r>
              <a:rPr lang="uk-UA" dirty="0"/>
              <a:t>клас – І місце </a:t>
            </a:r>
            <a:r>
              <a:rPr lang="uk-UA" dirty="0" err="1" smtClean="0"/>
              <a:t>Стародубцев</a:t>
            </a:r>
            <a:r>
              <a:rPr lang="uk-UA" dirty="0" smtClean="0"/>
              <a:t> Сергій,    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Федоров Ігор</a:t>
            </a:r>
          </a:p>
          <a:p>
            <a:r>
              <a:rPr lang="uk-UA" dirty="0" smtClean="0"/>
              <a:t>11 </a:t>
            </a:r>
            <a:r>
              <a:rPr lang="uk-UA" dirty="0"/>
              <a:t>клас – І </a:t>
            </a:r>
            <a:r>
              <a:rPr lang="uk-UA" dirty="0" smtClean="0"/>
              <a:t>місце </a:t>
            </a:r>
            <a:r>
              <a:rPr lang="uk-UA" dirty="0" err="1" smtClean="0"/>
              <a:t>Пристінський</a:t>
            </a:r>
            <a:r>
              <a:rPr lang="uk-UA" dirty="0" smtClean="0"/>
              <a:t> Сергій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3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участь учнів у І етапі </a:t>
            </a:r>
            <a:br>
              <a:rPr lang="uk-UA" dirty="0"/>
            </a:br>
            <a:r>
              <a:rPr lang="uk-UA" dirty="0"/>
              <a:t>всеукраїнських учнівських</a:t>
            </a:r>
            <a:br>
              <a:rPr lang="uk-UA" dirty="0"/>
            </a:br>
            <a:r>
              <a:rPr lang="uk-UA" dirty="0"/>
              <a:t>предметних олімпіад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англійська </a:t>
            </a:r>
            <a:r>
              <a:rPr lang="uk-UA" dirty="0"/>
              <a:t>мова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uk-UA" sz="4800" b="1" u="sng" dirty="0" smtClean="0">
                <a:solidFill>
                  <a:srgbClr val="00B050"/>
                </a:solidFill>
              </a:rPr>
              <a:t>2016-2017 </a:t>
            </a:r>
            <a:r>
              <a:rPr lang="uk-UA" sz="4800" b="1" u="sng" dirty="0" err="1">
                <a:solidFill>
                  <a:srgbClr val="00B050"/>
                </a:solidFill>
              </a:rPr>
              <a:t>н.р</a:t>
            </a:r>
            <a:r>
              <a:rPr lang="uk-UA" sz="4800" b="1" u="sng" dirty="0">
                <a:solidFill>
                  <a:srgbClr val="00B050"/>
                </a:solidFill>
              </a:rPr>
              <a:t>.</a:t>
            </a:r>
          </a:p>
          <a:p>
            <a:r>
              <a:rPr lang="uk-UA" b="1" u="sng" dirty="0"/>
              <a:t>Англійська мова:</a:t>
            </a:r>
          </a:p>
          <a:p>
            <a:r>
              <a:rPr lang="uk-UA" dirty="0" smtClean="0"/>
              <a:t>8 </a:t>
            </a:r>
            <a:r>
              <a:rPr lang="uk-UA" dirty="0"/>
              <a:t>клас – І місце </a:t>
            </a:r>
            <a:r>
              <a:rPr lang="uk-UA" dirty="0" smtClean="0"/>
              <a:t>Калініна Валерія</a:t>
            </a:r>
            <a:endParaRPr lang="uk-UA" dirty="0"/>
          </a:p>
          <a:p>
            <a:r>
              <a:rPr lang="uk-UA" dirty="0"/>
              <a:t>9 клас - І місце </a:t>
            </a:r>
            <a:r>
              <a:rPr lang="uk-UA" dirty="0" err="1" smtClean="0"/>
              <a:t>Удовика</a:t>
            </a:r>
            <a:r>
              <a:rPr lang="uk-UA" dirty="0" smtClean="0"/>
              <a:t> Олександра</a:t>
            </a:r>
          </a:p>
          <a:p>
            <a:r>
              <a:rPr lang="uk-UA" dirty="0" smtClean="0"/>
              <a:t>10 </a:t>
            </a:r>
            <a:r>
              <a:rPr lang="uk-UA" dirty="0"/>
              <a:t>клас – І місце </a:t>
            </a:r>
            <a:r>
              <a:rPr lang="uk-UA" dirty="0" err="1"/>
              <a:t>Бурлуцький</a:t>
            </a:r>
            <a:r>
              <a:rPr lang="uk-UA" dirty="0"/>
              <a:t> Олександр </a:t>
            </a:r>
          </a:p>
          <a:p>
            <a:r>
              <a:rPr lang="uk-UA" dirty="0" smtClean="0"/>
              <a:t>11 </a:t>
            </a:r>
            <a:r>
              <a:rPr lang="uk-UA" dirty="0"/>
              <a:t>клас – І </a:t>
            </a:r>
            <a:r>
              <a:rPr lang="uk-UA" dirty="0" smtClean="0"/>
              <a:t>місце </a:t>
            </a:r>
            <a:r>
              <a:rPr lang="uk-UA" dirty="0" err="1" smtClean="0"/>
              <a:t>Стародубцев</a:t>
            </a:r>
            <a:r>
              <a:rPr lang="uk-UA" dirty="0" smtClean="0"/>
              <a:t> Сергій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8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участь учнів у І етапі </a:t>
            </a:r>
            <a:br>
              <a:rPr lang="uk-UA" dirty="0"/>
            </a:br>
            <a:r>
              <a:rPr lang="uk-UA" dirty="0"/>
              <a:t>всеукраїнських учнівських</a:t>
            </a:r>
            <a:br>
              <a:rPr lang="uk-UA" dirty="0"/>
            </a:br>
            <a:r>
              <a:rPr lang="uk-UA" dirty="0"/>
              <a:t>предметних олімпіад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англійська мова,Біологія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4800" b="1" u="sng" dirty="0" smtClean="0">
                <a:solidFill>
                  <a:srgbClr val="00B050"/>
                </a:solidFill>
              </a:rPr>
              <a:t>2017-2018 </a:t>
            </a:r>
            <a:r>
              <a:rPr lang="uk-UA" sz="4800" b="1" u="sng" dirty="0" err="1" smtClean="0">
                <a:solidFill>
                  <a:srgbClr val="00B050"/>
                </a:solidFill>
              </a:rPr>
              <a:t>н.р</a:t>
            </a:r>
            <a:r>
              <a:rPr lang="uk-UA" sz="4800" b="1" u="sng" dirty="0" smtClean="0">
                <a:solidFill>
                  <a:srgbClr val="00B050"/>
                </a:solidFill>
              </a:rPr>
              <a:t>.</a:t>
            </a:r>
          </a:p>
          <a:p>
            <a:r>
              <a:rPr lang="uk-UA" b="1" u="sng" dirty="0" smtClean="0"/>
              <a:t>Англійська мова:</a:t>
            </a:r>
          </a:p>
          <a:p>
            <a:r>
              <a:rPr lang="uk-UA" dirty="0" smtClean="0"/>
              <a:t>4 клас - І місце Литвинов Дмитро</a:t>
            </a:r>
          </a:p>
          <a:p>
            <a:r>
              <a:rPr lang="uk-UA" dirty="0" smtClean="0"/>
              <a:t>8 клас – І місце Чернець Сергій</a:t>
            </a:r>
          </a:p>
          <a:p>
            <a:r>
              <a:rPr lang="uk-UA" dirty="0" smtClean="0"/>
              <a:t>9 клас - І місце </a:t>
            </a:r>
            <a:r>
              <a:rPr lang="uk-UA" dirty="0" err="1" smtClean="0"/>
              <a:t>Гагаркін</a:t>
            </a:r>
            <a:r>
              <a:rPr lang="uk-UA" dirty="0" smtClean="0"/>
              <a:t> Ярослав</a:t>
            </a:r>
          </a:p>
          <a:p>
            <a:r>
              <a:rPr lang="uk-UA" dirty="0" smtClean="0"/>
              <a:t>10 клас – І місце </a:t>
            </a:r>
            <a:r>
              <a:rPr lang="uk-UA" dirty="0" err="1" smtClean="0"/>
              <a:t>Хорольська</a:t>
            </a:r>
            <a:r>
              <a:rPr lang="uk-UA" dirty="0" smtClean="0"/>
              <a:t> Ельвіна</a:t>
            </a:r>
          </a:p>
          <a:p>
            <a:r>
              <a:rPr lang="uk-UA" dirty="0" smtClean="0"/>
              <a:t>11 клас – І місце </a:t>
            </a:r>
            <a:r>
              <a:rPr lang="uk-UA" dirty="0" err="1" smtClean="0"/>
              <a:t>Бурлуцький</a:t>
            </a:r>
            <a:r>
              <a:rPr lang="uk-UA" dirty="0" smtClean="0"/>
              <a:t> Олександр </a:t>
            </a:r>
          </a:p>
          <a:p>
            <a:r>
              <a:rPr lang="uk-UA" b="1" u="sng" dirty="0" smtClean="0"/>
              <a:t>Біологія:</a:t>
            </a:r>
          </a:p>
          <a:p>
            <a:r>
              <a:rPr lang="uk-UA" dirty="0" smtClean="0"/>
              <a:t>8 клас – І місце </a:t>
            </a:r>
            <a:r>
              <a:rPr lang="uk-UA" dirty="0" err="1" smtClean="0"/>
              <a:t>Арашкевич</a:t>
            </a:r>
            <a:r>
              <a:rPr lang="uk-UA" dirty="0" smtClean="0"/>
              <a:t> Володимир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0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участь учнів у </a:t>
            </a:r>
            <a:r>
              <a:rPr lang="uk-UA" dirty="0" smtClean="0"/>
              <a:t>ІІ </a:t>
            </a:r>
            <a:r>
              <a:rPr lang="uk-UA" dirty="0"/>
              <a:t>етапі </a:t>
            </a:r>
            <a:br>
              <a:rPr lang="uk-UA" dirty="0"/>
            </a:br>
            <a:r>
              <a:rPr lang="uk-UA" dirty="0"/>
              <a:t>всеукраїнських учнівських</a:t>
            </a:r>
            <a:br>
              <a:rPr lang="uk-UA" dirty="0"/>
            </a:br>
            <a:r>
              <a:rPr lang="uk-UA" dirty="0"/>
              <a:t>предметних олімпіад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2016-2017 </a:t>
            </a:r>
            <a:r>
              <a:rPr lang="uk-UA" dirty="0" err="1" smtClean="0">
                <a:solidFill>
                  <a:srgbClr val="FF0000"/>
                </a:solidFill>
              </a:rPr>
              <a:t>н.р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:</a:t>
            </a:r>
          </a:p>
          <a:p>
            <a:r>
              <a:rPr lang="uk-UA" dirty="0" smtClean="0"/>
              <a:t> Калініна Валерія 8 клас англійська мова -7 місце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2017-2018 </a:t>
            </a:r>
            <a:r>
              <a:rPr lang="uk-UA" dirty="0" err="1" smtClean="0">
                <a:solidFill>
                  <a:srgbClr val="FF0000"/>
                </a:solidFill>
              </a:rPr>
              <a:t>н.р</a:t>
            </a:r>
            <a:r>
              <a:rPr lang="uk-UA" dirty="0" smtClean="0"/>
              <a:t>. : </a:t>
            </a:r>
          </a:p>
          <a:p>
            <a:r>
              <a:rPr lang="uk-UA" dirty="0" smtClean="0"/>
              <a:t>англійська мова – </a:t>
            </a:r>
            <a:r>
              <a:rPr lang="uk-UA" dirty="0"/>
              <a:t>Калініна Валерія 9 клас </a:t>
            </a:r>
            <a:r>
              <a:rPr lang="uk-UA" dirty="0" smtClean="0"/>
              <a:t>- 6 місце</a:t>
            </a:r>
            <a:endParaRPr lang="uk-UA" dirty="0"/>
          </a:p>
          <a:p>
            <a:r>
              <a:rPr lang="uk-UA" dirty="0" smtClean="0"/>
              <a:t>Біологія – </a:t>
            </a:r>
            <a:r>
              <a:rPr lang="uk-UA" dirty="0" err="1" smtClean="0"/>
              <a:t>Арашкевич</a:t>
            </a:r>
            <a:r>
              <a:rPr lang="uk-UA" dirty="0" smtClean="0"/>
              <a:t> Володимир 8 клас – 4 місце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784</TotalTime>
  <Words>634</Words>
  <Application>Microsoft Office PowerPoint</Application>
  <PresentationFormat>Экран (4:3)</PresentationFormat>
  <Paragraphs>175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ТВОРЧИЙ ЗВІТ</vt:lpstr>
      <vt:lpstr> Загальні відомості </vt:lpstr>
      <vt:lpstr>Науково-методична Проблема  над якою працюю</vt:lpstr>
      <vt:lpstr>НА СВОЇХ УРОКАХ РОЗВИВАЮ: </vt:lpstr>
      <vt:lpstr>Мої цільові орієнтири:</vt:lpstr>
      <vt:lpstr>участь учнів у І етапі  всеукраїнських учнівських предметних олімпіад англійська мова</vt:lpstr>
      <vt:lpstr>участь учнів у І етапі  всеукраїнських учнівських предметних олімпіад  англійська мова</vt:lpstr>
      <vt:lpstr>участь учнів у І етапі  всеукраїнських учнівських предметних олімпіад англійська мова,Біологія</vt:lpstr>
      <vt:lpstr>участь учнів у ІІ етапі  всеукраїнських учнівських предметних олімпіад</vt:lpstr>
      <vt:lpstr>Досягнення учнів англійська мова</vt:lpstr>
      <vt:lpstr>Досягнення учнів біологія</vt:lpstr>
      <vt:lpstr>Участь у всеукраїнських конкурсах</vt:lpstr>
      <vt:lpstr>Участь у Міжнародних конкурсах</vt:lpstr>
      <vt:lpstr>Методична робота </vt:lpstr>
      <vt:lpstr>Виступи на засіданнях педрад  та методичних об’єднань</vt:lpstr>
      <vt:lpstr>Виступ  до 100-річчЯ   від дня народження В.О.Сухомлинського </vt:lpstr>
      <vt:lpstr>100-річчЯ   від дня народження В.О.Сухомлинського</vt:lpstr>
      <vt:lpstr>«Access»</vt:lpstr>
      <vt:lpstr>«Access»</vt:lpstr>
      <vt:lpstr>виготовлення буклету</vt:lpstr>
      <vt:lpstr>Мої досягнення </vt:lpstr>
      <vt:lpstr>Мої досягнення </vt:lpstr>
      <vt:lpstr>Презентация PowerPoint</vt:lpstr>
      <vt:lpstr>Подяка за підготовку учнів до регіонального конкурсу читців «Поезія народів світу» Луганський національний університет  імені тараса шевченка</vt:lpstr>
      <vt:lpstr>ПІДГОТОВКА УЧНІВ ДО ОБЛАСНОГО ЛІТЕРАТУРНОГО КОНКУРСУ «МОЛОДІ ГОЛОСИ»</vt:lpstr>
      <vt:lpstr>УЧАСТЬ У ВЕБІНАРАХ</vt:lpstr>
      <vt:lpstr>                                          УЧАСТЬ У ВЕБІНАРАХ</vt:lpstr>
      <vt:lpstr>УЧАСТЬ У ВЕБІНАРАХ</vt:lpstr>
      <vt:lpstr>                                  УЧАСТЬ У ВЕБІНАРАХ</vt:lpstr>
      <vt:lpstr>публікації в педагогічних виданнях</vt:lpstr>
      <vt:lpstr>Відкритий урок у 8 класі Тема уроку: Будова шкіри та її функції </vt:lpstr>
      <vt:lpstr>тиЖДЕНЬ АНГЛІЙСЬКОЇ МОВИ</vt:lpstr>
      <vt:lpstr>Позакласна робота</vt:lpstr>
      <vt:lpstr>Творча робота учнів на уроках англійської мови</vt:lpstr>
      <vt:lpstr>Використання ігрових технологій  на уроках англійської мови</vt:lpstr>
      <vt:lpstr>Використання ігрових технологій під час вивчення нового матеріалу</vt:lpstr>
      <vt:lpstr>Позакласна робота</vt:lpstr>
      <vt:lpstr>Мій клас!!!</vt:lpstr>
      <vt:lpstr>Дякую за увагу 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ЗВІТ</dc:title>
  <dc:creator>123</dc:creator>
  <cp:lastModifiedBy>123</cp:lastModifiedBy>
  <cp:revision>117</cp:revision>
  <dcterms:created xsi:type="dcterms:W3CDTF">2018-03-18T18:52:51Z</dcterms:created>
  <dcterms:modified xsi:type="dcterms:W3CDTF">2019-03-28T18:55:39Z</dcterms:modified>
</cp:coreProperties>
</file>