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81" r:id="rId15"/>
    <p:sldId id="282" r:id="rId16"/>
    <p:sldId id="286" r:id="rId17"/>
    <p:sldId id="287" r:id="rId18"/>
    <p:sldId id="288" r:id="rId19"/>
    <p:sldId id="296" r:id="rId20"/>
    <p:sldId id="284" r:id="rId21"/>
    <p:sldId id="277" r:id="rId22"/>
    <p:sldId id="285" r:id="rId23"/>
    <p:sldId id="278" r:id="rId24"/>
    <p:sldId id="280" r:id="rId25"/>
    <p:sldId id="274" r:id="rId26"/>
    <p:sldId id="275" r:id="rId27"/>
    <p:sldId id="276" r:id="rId28"/>
    <p:sldId id="295" r:id="rId29"/>
    <p:sldId id="297" r:id="rId30"/>
    <p:sldId id="260" r:id="rId31"/>
    <p:sldId id="273" r:id="rId32"/>
    <p:sldId id="292" r:id="rId33"/>
    <p:sldId id="272" r:id="rId34"/>
    <p:sldId id="291" r:id="rId35"/>
    <p:sldId id="290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620A"/>
    <a:srgbClr val="165B11"/>
    <a:srgbClr val="009900"/>
    <a:srgbClr val="00CC00"/>
    <a:srgbClr val="4F9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2897" autoAdjust="0"/>
  </p:normalViewPr>
  <p:slideViewPr>
    <p:cSldViewPr>
      <p:cViewPr varScale="1">
        <p:scale>
          <a:sx n="68" d="100"/>
          <a:sy n="68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027210884353744E-2"/>
          <c:y val="4.1211828977403886E-2"/>
          <c:w val="0.64557474958487326"/>
          <c:h val="0.798241144938315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</c:v>
                </c:pt>
                <c:pt idx="1">
                  <c:v>53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2014 -2015 н.р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</c:v>
                </c:pt>
                <c:pt idx="1">
                  <c:v>43</c:v>
                </c:pt>
                <c:pt idx="2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2015 - 2016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29</c:v>
                </c:pt>
                <c:pt idx="1">
                  <c:v>64</c:v>
                </c:pt>
                <c:pt idx="2">
                  <c:v>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2016 - 2017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36</c:v>
                </c:pt>
                <c:pt idx="1">
                  <c:v>55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8875136"/>
        <c:axId val="38876672"/>
        <c:axId val="0"/>
      </c:bar3DChart>
      <c:catAx>
        <c:axId val="38875136"/>
        <c:scaling>
          <c:orientation val="minMax"/>
        </c:scaling>
        <c:delete val="0"/>
        <c:axPos val="b"/>
        <c:majorTickMark val="out"/>
        <c:minorTickMark val="none"/>
        <c:tickLblPos val="nextTo"/>
        <c:crossAx val="38876672"/>
        <c:crosses val="autoZero"/>
        <c:auto val="1"/>
        <c:lblAlgn val="ctr"/>
        <c:lblOffset val="100"/>
        <c:noMultiLvlLbl val="0"/>
      </c:catAx>
      <c:valAx>
        <c:axId val="38876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875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777608267716538"/>
          <c:y val="0.28864739173228349"/>
          <c:w val="0.26898307354437839"/>
          <c:h val="0.28574541537356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1">
                  <c:v>ПЯН</c:v>
                </c:pt>
                <c:pt idx="2">
                  <c:v>Якість знань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1">
                  <c:v>0.73</c:v>
                </c:pt>
                <c:pt idx="2">
                  <c:v>0.88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2014-2015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1">
                  <c:v>ПЯН</c:v>
                </c:pt>
                <c:pt idx="2">
                  <c:v>Якість знань 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1">
                  <c:v>0.75</c:v>
                </c:pt>
                <c:pt idx="2">
                  <c:v>0.86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2015-2016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1">
                  <c:v>ПЯН</c:v>
                </c:pt>
                <c:pt idx="2">
                  <c:v>Якість знань 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1">
                  <c:v>0.72</c:v>
                </c:pt>
                <c:pt idx="2">
                  <c:v>0.93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206-2017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1">
                  <c:v>ПЯН</c:v>
                </c:pt>
                <c:pt idx="2">
                  <c:v>Якість знань </c:v>
                </c:pt>
              </c:strCache>
            </c:strRef>
          </c:cat>
          <c:val>
            <c:numRef>
              <c:f>Лист1!$E$2:$E$4</c:f>
              <c:numCache>
                <c:formatCode>0%</c:formatCode>
                <c:ptCount val="3"/>
                <c:pt idx="1">
                  <c:v>0.71</c:v>
                </c:pt>
                <c:pt idx="2">
                  <c:v>0.91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8925056"/>
        <c:axId val="38926592"/>
        <c:axId val="0"/>
      </c:bar3DChart>
      <c:catAx>
        <c:axId val="38925056"/>
        <c:scaling>
          <c:orientation val="minMax"/>
        </c:scaling>
        <c:delete val="0"/>
        <c:axPos val="b"/>
        <c:majorTickMark val="out"/>
        <c:minorTickMark val="none"/>
        <c:tickLblPos val="nextTo"/>
        <c:crossAx val="38926592"/>
        <c:crosses val="autoZero"/>
        <c:auto val="1"/>
        <c:lblAlgn val="ctr"/>
        <c:lblOffset val="100"/>
        <c:noMultiLvlLbl val="0"/>
      </c:catAx>
      <c:valAx>
        <c:axId val="389265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89250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Середній бал</c:v>
                </c:pt>
              </c:strCache>
            </c:strRef>
          </c:tx>
          <c:explosion val="25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4"/>
                <c:pt idx="0">
                  <c:v>2013-2014 н.р.</c:v>
                </c:pt>
                <c:pt idx="1">
                  <c:v>2014-2015 н.р.</c:v>
                </c:pt>
                <c:pt idx="2">
                  <c:v>2015-2016 н.р.</c:v>
                </c:pt>
                <c:pt idx="3">
                  <c:v>2016-2017 н.р.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8.4</c:v>
                </c:pt>
                <c:pt idx="1">
                  <c:v>8.6999999999999993</c:v>
                </c:pt>
                <c:pt idx="2">
                  <c:v>8.8000000000000007</c:v>
                </c:pt>
                <c:pt idx="3">
                  <c:v>8.6999999999999993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 Н.Р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</c:v>
                </c:pt>
                <c:pt idx="1">
                  <c:v>65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2015 - 2016 Н.Р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36</c:v>
                </c:pt>
                <c:pt idx="1">
                  <c:v>43</c:v>
                </c:pt>
                <c:pt idx="2">
                  <c:v>21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2016 - 2017 Н.Р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22</c:v>
                </c:pt>
                <c:pt idx="1">
                  <c:v>64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375616"/>
        <c:axId val="39377152"/>
        <c:axId val="0"/>
      </c:bar3DChart>
      <c:catAx>
        <c:axId val="39375616"/>
        <c:scaling>
          <c:orientation val="minMax"/>
        </c:scaling>
        <c:delete val="0"/>
        <c:axPos val="b"/>
        <c:majorTickMark val="out"/>
        <c:minorTickMark val="none"/>
        <c:tickLblPos val="nextTo"/>
        <c:crossAx val="39377152"/>
        <c:crosses val="autoZero"/>
        <c:auto val="1"/>
        <c:lblAlgn val="ctr"/>
        <c:lblOffset val="100"/>
        <c:noMultiLvlLbl val="0"/>
      </c:catAx>
      <c:valAx>
        <c:axId val="3937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375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526862713589368"/>
          <c:y val="0.39284536664187336"/>
          <c:w val="0.25856301770801549"/>
          <c:h val="0.194964451526098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 н.р.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ПЯН</c:v>
                </c:pt>
                <c:pt idx="1">
                  <c:v>Якість знань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0.69</c:v>
                </c:pt>
                <c:pt idx="1">
                  <c:v>0.88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 н.р.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ПЯН</c:v>
                </c:pt>
                <c:pt idx="1">
                  <c:v>Якість знань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0.71</c:v>
                </c:pt>
                <c:pt idx="1">
                  <c:v>0.79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ПЯН</c:v>
                </c:pt>
                <c:pt idx="1">
                  <c:v>Якість знань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0.7</c:v>
                </c:pt>
                <c:pt idx="1">
                  <c:v>0.88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482112"/>
        <c:axId val="39483648"/>
        <c:axId val="0"/>
      </c:bar3DChart>
      <c:catAx>
        <c:axId val="39482112"/>
        <c:scaling>
          <c:orientation val="minMax"/>
        </c:scaling>
        <c:delete val="0"/>
        <c:axPos val="b"/>
        <c:majorTickMark val="out"/>
        <c:minorTickMark val="none"/>
        <c:tickLblPos val="nextTo"/>
        <c:crossAx val="39483648"/>
        <c:crosses val="autoZero"/>
        <c:auto val="1"/>
        <c:lblAlgn val="ctr"/>
        <c:lblOffset val="100"/>
        <c:noMultiLvlLbl val="0"/>
      </c:catAx>
      <c:valAx>
        <c:axId val="394836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94821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Середній бал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2599908149740469"/>
                  <c:y val="2.0388779527559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2014-2015 н.р.</c:v>
                </c:pt>
                <c:pt idx="1">
                  <c:v>2015-2016 н.р.</c:v>
                </c:pt>
                <c:pt idx="2">
                  <c:v>206-2017 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8.1999999999999993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2012-2013 н. 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50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2013-2014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</c:v>
                </c:pt>
                <c:pt idx="1">
                  <c:v>44</c:v>
                </c:pt>
                <c:pt idx="2">
                  <c:v>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2014-2015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20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2015-2016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37.5</c:v>
                </c:pt>
                <c:pt idx="1">
                  <c:v>50</c:v>
                </c:pt>
                <c:pt idx="2">
                  <c:v>12.5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2016-2017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60</c:v>
                </c:pt>
                <c:pt idx="1">
                  <c:v>40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605376"/>
        <c:axId val="39606912"/>
        <c:axId val="0"/>
      </c:bar3DChart>
      <c:catAx>
        <c:axId val="39605376"/>
        <c:scaling>
          <c:orientation val="minMax"/>
        </c:scaling>
        <c:delete val="0"/>
        <c:axPos val="b"/>
        <c:majorTickMark val="out"/>
        <c:minorTickMark val="none"/>
        <c:tickLblPos val="nextTo"/>
        <c:crossAx val="39606912"/>
        <c:crosses val="autoZero"/>
        <c:auto val="1"/>
        <c:lblAlgn val="ctr"/>
        <c:lblOffset val="100"/>
        <c:noMultiLvlLbl val="0"/>
      </c:catAx>
      <c:valAx>
        <c:axId val="3960691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6053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A08E7-F9E7-4169-9D4C-A1DF52BC975E}" type="datetimeFigureOut">
              <a:rPr lang="uk-UA" smtClean="0"/>
              <a:t>21.12.2017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C0001-D914-4783-901E-2E006D262A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049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C0001-D914-4783-901E-2E006D262AE8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596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C0001-D914-4783-901E-2E006D262AE8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901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C96A-E620-4ACB-BCF9-31984B5A9E9F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370CC-009C-4582-9BF6-1C423516B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4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30C4C-FC73-4365-B277-087B9C53F344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21C4F-B384-459C-A65F-D08DCD03F0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10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2F500-36F9-4239-9E2B-387C3E3F6663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3F12-759C-48F9-9B00-E5D36C7C1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805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04A3-D906-4D21-8BB6-70040BAF9553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FA158-EE8B-4AA6-A704-2C02024E4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692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DB05C96A-E620-4ACB-BCF9-31984B5A9E9F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C3A370CC-009C-4582-9BF6-1C423516BC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E8194084-7BB0-4B98-BBC0-9E061E54A7DE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BD1F6424-4DF1-43A7-AF4C-2FFA9F1510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562912F0-17B1-4A13-BDC7-F3C5F1728DB9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50B9E89F-5F68-41B8-B0C2-636701EA11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29AD2A-2CF3-465D-8A30-1888AF833ED5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9E21D-1618-4F0B-8558-4FA657545D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18DA57-5B3B-4603-9127-DA1EA0D46F11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7F60A-23E8-4997-BD5B-132B9A2931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E033AEF0-75B0-4BC1-A5CE-B459B00A777A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76DAD660-68FE-4812-8330-DBB035E2FD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7839CB-11EF-4AE6-81DA-EDD47B7F07D4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2C816-FE6E-4872-AEE6-A7C9655B05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4084-7BB0-4B98-BBC0-9E061E54A7DE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6424-4DF1-43A7-AF4C-2FFA9F151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1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1D287490-7479-411A-A717-68C7E0C1A0F2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3A5DED81-1182-4B00-A81D-B95A009DA3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637FBBF2-AE6E-4C62-9F82-AF87564F6974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1B09EC4F-0702-4B50-A55E-9789568F2E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F30C4C-FC73-4365-B277-087B9C53F344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21C4F-B384-459C-A65F-D08DCD03F0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D2F500-36F9-4239-9E2B-387C3E3F6663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03F12-759C-48F9-9B00-E5D36C7C1B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12F0-17B1-4A13-BDC7-F3C5F1728DB9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9E89F-5F68-41B8-B0C2-636701EA1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8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9AD2A-2CF3-465D-8A30-1888AF833ED5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9E21D-1618-4F0B-8558-4FA657545D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13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DA57-5B3B-4603-9127-DA1EA0D46F11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7F60A-23E8-4997-BD5B-132B9A293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5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3AEF0-75B0-4BC1-A5CE-B459B00A777A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AD660-68FE-4812-8330-DBB035E2F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73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839CB-11EF-4AE6-81DA-EDD47B7F07D4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2C816-FE6E-4872-AEE6-A7C9655B0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87490-7479-411A-A717-68C7E0C1A0F2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DED81-1182-4B00-A81D-B95A009DA3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3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FBBF2-AE6E-4C62-9F82-AF87564F6974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9EC4F-0702-4B50-A55E-9789568F2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83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8BC6AD-9CD9-438C-811D-B82997BFF456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596580-1E72-40AD-885A-0FC1D578F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8BC6AD-9CD9-438C-811D-B82997BFF456}" type="datetimeFigureOut">
              <a:rPr lang="ru-RU" smtClean="0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9596580-1E72-40AD-885A-0FC1D578FB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275856" y="260648"/>
            <a:ext cx="5688632" cy="3339803"/>
          </a:xfrm>
        </p:spPr>
        <p:txBody>
          <a:bodyPr/>
          <a:lstStyle/>
          <a:p>
            <a:r>
              <a:rPr lang="uk-UA" sz="2400" dirty="0" smtClean="0">
                <a:solidFill>
                  <a:srgbClr val="0E620A"/>
                </a:solidFill>
                <a:latin typeface="Arial Black" panose="020B0A04020102020204" pitchFamily="34" charset="0"/>
              </a:rPr>
              <a:t>Презентація досвіду роботи учителя біології та природознавства </a:t>
            </a:r>
            <a:r>
              <a:rPr lang="uk-UA" sz="2400" dirty="0" err="1" smtClean="0">
                <a:solidFill>
                  <a:srgbClr val="0E620A"/>
                </a:solidFill>
                <a:latin typeface="Arial Black" panose="020B0A04020102020204" pitchFamily="34" charset="0"/>
              </a:rPr>
              <a:t>Качанівської</a:t>
            </a:r>
            <a:r>
              <a:rPr lang="uk-UA" sz="2400" dirty="0" smtClean="0">
                <a:solidFill>
                  <a:srgbClr val="0E620A"/>
                </a:solidFill>
                <a:latin typeface="Arial Black" panose="020B0A04020102020204" pitchFamily="34" charset="0"/>
              </a:rPr>
              <a:t> ЗОШ І-ІІІ ступенів</a:t>
            </a:r>
            <a:br>
              <a:rPr lang="uk-UA" sz="2400" dirty="0" smtClean="0">
                <a:solidFill>
                  <a:srgbClr val="0E620A"/>
                </a:solidFill>
                <a:latin typeface="Arial Black" panose="020B0A04020102020204" pitchFamily="34" charset="0"/>
              </a:rPr>
            </a:br>
            <a:r>
              <a:rPr lang="uk-UA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Попельняк</a:t>
            </a:r>
            <a:r>
              <a:rPr lang="uk-UA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uk-UA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Тетяни Степанівни</a:t>
            </a:r>
            <a:r>
              <a:rPr lang="uk-UA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sz="1200" dirty="0" smtClean="0">
              <a:solidFill>
                <a:srgbClr val="0E620A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3356992"/>
            <a:ext cx="4536504" cy="32403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052" name="Picture 4" descr="I:\Фото Для Презентація\20160304_140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84984"/>
            <a:ext cx="5339015" cy="32820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" name="Пианино - Спокойная 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8258" y="3774139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0767" y="1712790"/>
            <a:ext cx="9396413" cy="4274886"/>
            <a:chOff x="864" y="1310"/>
            <a:chExt cx="3987" cy="2338"/>
          </a:xfrm>
        </p:grpSpPr>
        <p:sp>
          <p:nvSpPr>
            <p:cNvPr id="11269" name="Oval 3"/>
            <p:cNvSpPr>
              <a:spLocks noChangeArrowheads="1"/>
            </p:cNvSpPr>
            <p:nvPr/>
          </p:nvSpPr>
          <p:spPr bwMode="gray">
            <a:xfrm>
              <a:off x="1347" y="2813"/>
              <a:ext cx="3504" cy="83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7F9F2"/>
                </a:gs>
              </a:gsLst>
              <a:lin ang="2700000" scaled="1"/>
            </a:gradFill>
            <a:ln w="3175">
              <a:noFill/>
              <a:round/>
              <a:headEnd/>
              <a:tailEnd type="none" w="sm" len="sm"/>
            </a:ln>
          </p:spPr>
          <p:txBody>
            <a:bodyPr vert="eaVert" wrap="none" lIns="92075" tIns="46038" rIns="92075" bIns="46038" anchor="ctr"/>
            <a:lstStyle/>
            <a:p>
              <a:endParaRPr lang="uk-UA"/>
            </a:p>
          </p:txBody>
        </p:sp>
        <p:sp>
          <p:nvSpPr>
            <p:cNvPr id="11270" name="Oval 4"/>
            <p:cNvSpPr>
              <a:spLocks noChangeArrowheads="1"/>
            </p:cNvSpPr>
            <p:nvPr/>
          </p:nvSpPr>
          <p:spPr bwMode="gray">
            <a:xfrm rot="20601703">
              <a:off x="936" y="1643"/>
              <a:ext cx="3555" cy="1911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1271" name="Oval 5"/>
            <p:cNvSpPr>
              <a:spLocks noChangeArrowheads="1"/>
            </p:cNvSpPr>
            <p:nvPr/>
          </p:nvSpPr>
          <p:spPr bwMode="gray">
            <a:xfrm rot="-998297">
              <a:off x="926" y="1380"/>
              <a:ext cx="3504" cy="1841"/>
            </a:xfrm>
            <a:prstGeom prst="ellipse">
              <a:avLst/>
            </a:prstGeom>
            <a:gradFill rotWithShape="1">
              <a:gsLst>
                <a:gs pos="0">
                  <a:srgbClr val="2791BB"/>
                </a:gs>
                <a:gs pos="100000">
                  <a:srgbClr val="000000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94214" name="Arc 6"/>
            <p:cNvSpPr>
              <a:spLocks/>
            </p:cNvSpPr>
            <p:nvPr/>
          </p:nvSpPr>
          <p:spPr bwMode="gray">
            <a:xfrm rot="-998297">
              <a:off x="2599" y="1310"/>
              <a:ext cx="1795" cy="1239"/>
            </a:xfrm>
            <a:custGeom>
              <a:avLst/>
              <a:gdLst>
                <a:gd name="G0" fmla="+- 0 0 0"/>
                <a:gd name="G1" fmla="+- 17105 0 0"/>
                <a:gd name="G2" fmla="+- 21600 0 0"/>
                <a:gd name="T0" fmla="*/ 13190 w 21600"/>
                <a:gd name="T1" fmla="*/ 0 h 29046"/>
                <a:gd name="T2" fmla="*/ 17999 w 21600"/>
                <a:gd name="T3" fmla="*/ 29046 h 29046"/>
                <a:gd name="T4" fmla="*/ 0 w 21600"/>
                <a:gd name="T5" fmla="*/ 17105 h 29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046" fill="none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</a:path>
                <a:path w="21600" h="29046" stroke="0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  <a:lnTo>
                    <a:pt x="0" y="17105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15" name="Arc 7"/>
            <p:cNvSpPr>
              <a:spLocks/>
            </p:cNvSpPr>
            <p:nvPr/>
          </p:nvSpPr>
          <p:spPr bwMode="gray">
            <a:xfrm rot="20601703" flipH="1">
              <a:off x="1080" y="2491"/>
              <a:ext cx="2067" cy="931"/>
            </a:xfrm>
            <a:custGeom>
              <a:avLst/>
              <a:gdLst>
                <a:gd name="G0" fmla="+- 3659 0 0"/>
                <a:gd name="G1" fmla="+- 0 0 0"/>
                <a:gd name="G2" fmla="+- 21600 0 0"/>
                <a:gd name="T0" fmla="*/ 25114 w 25114"/>
                <a:gd name="T1" fmla="*/ 2497 h 21600"/>
                <a:gd name="T2" fmla="*/ 0 w 25114"/>
                <a:gd name="T3" fmla="*/ 21288 h 21600"/>
                <a:gd name="T4" fmla="*/ 3659 w 2511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14" h="21600" fill="none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</a:path>
                <a:path w="25114" h="21600" stroke="0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  <a:lnTo>
                    <a:pt x="3659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16" name="Arc 8"/>
            <p:cNvSpPr>
              <a:spLocks/>
            </p:cNvSpPr>
            <p:nvPr/>
          </p:nvSpPr>
          <p:spPr bwMode="gray">
            <a:xfrm rot="20601703">
              <a:off x="1715" y="1341"/>
              <a:ext cx="2034" cy="890"/>
            </a:xfrm>
            <a:custGeom>
              <a:avLst/>
              <a:gdLst>
                <a:gd name="G0" fmla="+- 9843 0 0"/>
                <a:gd name="G1" fmla="+- 21600 0 0"/>
                <a:gd name="G2" fmla="+- 21600 0 0"/>
                <a:gd name="T0" fmla="*/ 0 w 24549"/>
                <a:gd name="T1" fmla="*/ 2373 h 21600"/>
                <a:gd name="T2" fmla="*/ 24549 w 24549"/>
                <a:gd name="T3" fmla="*/ 5780 h 21600"/>
                <a:gd name="T4" fmla="*/ 9843 w 245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9" h="21600" fill="none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</a:path>
                <a:path w="24549" h="21600" stroke="0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  <a:lnTo>
                    <a:pt x="984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17" name="Arc 9"/>
            <p:cNvSpPr>
              <a:spLocks/>
            </p:cNvSpPr>
            <p:nvPr/>
          </p:nvSpPr>
          <p:spPr bwMode="gray">
            <a:xfrm rot="20601703" flipH="1">
              <a:off x="864" y="1713"/>
              <a:ext cx="1796" cy="1302"/>
            </a:xfrm>
            <a:custGeom>
              <a:avLst/>
              <a:gdLst>
                <a:gd name="G0" fmla="+- 0 0 0"/>
                <a:gd name="G1" fmla="+- 19945 0 0"/>
                <a:gd name="G2" fmla="+- 21600 0 0"/>
                <a:gd name="T0" fmla="*/ 8292 w 21600"/>
                <a:gd name="T1" fmla="*/ 0 h 30468"/>
                <a:gd name="T2" fmla="*/ 18863 w 21600"/>
                <a:gd name="T3" fmla="*/ 30468 h 30468"/>
                <a:gd name="T4" fmla="*/ 0 w 21600"/>
                <a:gd name="T5" fmla="*/ 19945 h 3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68" fill="none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</a:path>
                <a:path w="21600" h="30468" stroke="0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  <a:lnTo>
                    <a:pt x="0" y="19945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r>
                <a:rPr lang="uk-UA"/>
                <a:t>Віртуальний</a:t>
              </a:r>
              <a:endParaRPr lang="ru-RU"/>
            </a:p>
          </p:txBody>
        </p:sp>
        <p:sp>
          <p:nvSpPr>
            <p:cNvPr id="94218" name="Freeform 10"/>
            <p:cNvSpPr>
              <a:spLocks/>
            </p:cNvSpPr>
            <p:nvPr/>
          </p:nvSpPr>
          <p:spPr bwMode="gray">
            <a:xfrm>
              <a:off x="3442" y="2282"/>
              <a:ext cx="1105" cy="1120"/>
            </a:xfrm>
            <a:custGeom>
              <a:avLst/>
              <a:gdLst/>
              <a:ahLst/>
              <a:cxnLst>
                <a:cxn ang="0">
                  <a:pos x="9" y="888"/>
                </a:cxn>
                <a:cxn ang="0">
                  <a:pos x="1105" y="0"/>
                </a:cxn>
                <a:cxn ang="0">
                  <a:pos x="1081" y="256"/>
                </a:cxn>
                <a:cxn ang="0">
                  <a:pos x="705" y="704"/>
                </a:cxn>
                <a:cxn ang="0">
                  <a:pos x="17" y="1120"/>
                </a:cxn>
                <a:cxn ang="0">
                  <a:pos x="9" y="888"/>
                </a:cxn>
              </a:cxnLst>
              <a:rect l="0" t="0" r="r" b="b"/>
              <a:pathLst>
                <a:path w="1105" h="1120">
                  <a:moveTo>
                    <a:pt x="9" y="888"/>
                  </a:moveTo>
                  <a:lnTo>
                    <a:pt x="1105" y="0"/>
                  </a:lnTo>
                  <a:lnTo>
                    <a:pt x="1081" y="256"/>
                  </a:lnTo>
                  <a:cubicBezTo>
                    <a:pt x="1014" y="373"/>
                    <a:pt x="882" y="560"/>
                    <a:pt x="705" y="704"/>
                  </a:cubicBezTo>
                  <a:cubicBezTo>
                    <a:pt x="528" y="848"/>
                    <a:pt x="133" y="1089"/>
                    <a:pt x="17" y="1120"/>
                  </a:cubicBezTo>
                  <a:cubicBezTo>
                    <a:pt x="0" y="1038"/>
                    <a:pt x="9" y="888"/>
                    <a:pt x="9" y="88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8627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19" name="Arc 11"/>
            <p:cNvSpPr>
              <a:spLocks/>
            </p:cNvSpPr>
            <p:nvPr/>
          </p:nvSpPr>
          <p:spPr bwMode="gray">
            <a:xfrm rot="-1060795">
              <a:off x="2840" y="1897"/>
              <a:ext cx="1719" cy="117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8016 w 18016"/>
                <a:gd name="T1" fmla="*/ 11915 h 21282"/>
                <a:gd name="T2" fmla="*/ 3695 w 18016"/>
                <a:gd name="T3" fmla="*/ 21282 h 21282"/>
                <a:gd name="T4" fmla="*/ 0 w 18016"/>
                <a:gd name="T5" fmla="*/ 0 h 2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16" h="21282" fill="none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</a:path>
                <a:path w="18016" h="21282" stroke="0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20" name="Freeform 12"/>
            <p:cNvSpPr>
              <a:spLocks/>
            </p:cNvSpPr>
            <p:nvPr/>
          </p:nvSpPr>
          <p:spPr bwMode="gray">
            <a:xfrm>
              <a:off x="2819" y="2496"/>
              <a:ext cx="648" cy="928"/>
            </a:xfrm>
            <a:custGeom>
              <a:avLst/>
              <a:gdLst/>
              <a:ahLst/>
              <a:cxnLst>
                <a:cxn ang="0">
                  <a:pos x="648" y="632"/>
                </a:cxn>
                <a:cxn ang="0">
                  <a:pos x="648" y="928"/>
                </a:cxn>
                <a:cxn ang="0">
                  <a:pos x="0" y="64"/>
                </a:cxn>
                <a:cxn ang="0">
                  <a:pos x="96" y="0"/>
                </a:cxn>
                <a:cxn ang="0">
                  <a:pos x="648" y="632"/>
                </a:cxn>
              </a:cxnLst>
              <a:rect l="0" t="0" r="r" b="b"/>
              <a:pathLst>
                <a:path w="648" h="928">
                  <a:moveTo>
                    <a:pt x="648" y="632"/>
                  </a:moveTo>
                  <a:lnTo>
                    <a:pt x="648" y="928"/>
                  </a:lnTo>
                  <a:lnTo>
                    <a:pt x="0" y="64"/>
                  </a:lnTo>
                  <a:lnTo>
                    <a:pt x="96" y="0"/>
                  </a:lnTo>
                  <a:lnTo>
                    <a:pt x="648" y="63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1279" name="Oval 13"/>
            <p:cNvSpPr>
              <a:spLocks noChangeArrowheads="1"/>
            </p:cNvSpPr>
            <p:nvPr/>
          </p:nvSpPr>
          <p:spPr bwMode="gray">
            <a:xfrm rot="-998297">
              <a:off x="1846" y="1830"/>
              <a:ext cx="1698" cy="844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C1C1C1"/>
                </a:gs>
                <a:gs pos="100000">
                  <a:srgbClr val="00000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94222" name="Text Box 14"/>
            <p:cNvSpPr txBox="1">
              <a:spLocks noChangeArrowheads="1"/>
            </p:cNvSpPr>
            <p:nvPr/>
          </p:nvSpPr>
          <p:spPr bwMode="gray">
            <a:xfrm rot="19786260">
              <a:off x="1005" y="2291"/>
              <a:ext cx="919" cy="3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uk-UA" b="1" dirty="0" smtClean="0">
                  <a:solidFill>
                    <a:srgbClr val="FFFFFF"/>
                  </a:solidFill>
                  <a:latin typeface="Verdana" pitchFamily="34" charset="0"/>
                </a:rPr>
                <a:t>Актуалізація опорних знань</a:t>
              </a:r>
              <a:endParaRPr lang="en-US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1282" name="Text Box 16"/>
            <p:cNvSpPr txBox="1">
              <a:spLocks noChangeArrowheads="1"/>
            </p:cNvSpPr>
            <p:nvPr/>
          </p:nvSpPr>
          <p:spPr bwMode="gray">
            <a:xfrm>
              <a:off x="3322" y="1611"/>
              <a:ext cx="1009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uk-UA" b="1" dirty="0">
                  <a:ln w="3175">
                    <a:solidFill>
                      <a:schemeClr val="accent2"/>
                    </a:solidFill>
                  </a:ln>
                  <a:solidFill>
                    <a:schemeClr val="bg1"/>
                  </a:solidFill>
                  <a:latin typeface="Verdana" pitchFamily="34" charset="0"/>
                </a:rPr>
                <a:t>Контроль знань </a:t>
              </a:r>
              <a:endParaRPr lang="en-US" b="1" dirty="0">
                <a:ln w="3175">
                  <a:solidFill>
                    <a:schemeClr val="accent2"/>
                  </a:solidFill>
                </a:ln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283" name="Text Box 17"/>
            <p:cNvSpPr txBox="1">
              <a:spLocks noChangeArrowheads="1"/>
            </p:cNvSpPr>
            <p:nvPr/>
          </p:nvSpPr>
          <p:spPr bwMode="gray">
            <a:xfrm>
              <a:off x="3098" y="2450"/>
              <a:ext cx="1058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uk-UA" b="1" dirty="0">
                  <a:solidFill>
                    <a:srgbClr val="FFFFFF"/>
                  </a:solidFill>
                  <a:latin typeface="Verdana" pitchFamily="34" charset="0"/>
                </a:rPr>
                <a:t>   Відпрацювання</a:t>
              </a:r>
            </a:p>
            <a:p>
              <a:pPr algn="ctr" eaLnBrk="0" hangingPunct="0"/>
              <a:r>
                <a:rPr lang="uk-UA" b="1" dirty="0">
                  <a:solidFill>
                    <a:srgbClr val="FFFFFF"/>
                  </a:solidFill>
                  <a:latin typeface="Verdana" pitchFamily="34" charset="0"/>
                </a:rPr>
                <a:t>умінь і</a:t>
              </a:r>
            </a:p>
            <a:p>
              <a:pPr algn="ctr" eaLnBrk="0" hangingPunct="0"/>
              <a:r>
                <a:rPr lang="uk-UA" b="1" dirty="0">
                  <a:solidFill>
                    <a:srgbClr val="FFFFFF"/>
                  </a:solidFill>
                  <a:latin typeface="Verdana" pitchFamily="34" charset="0"/>
                </a:rPr>
                <a:t>навичок</a:t>
              </a:r>
              <a:endParaRPr lang="en-US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1284" name="Text Box 18"/>
            <p:cNvSpPr txBox="1">
              <a:spLocks noChangeArrowheads="1"/>
            </p:cNvSpPr>
            <p:nvPr/>
          </p:nvSpPr>
          <p:spPr bwMode="gray">
            <a:xfrm>
              <a:off x="1645" y="2882"/>
              <a:ext cx="1178" cy="2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uk-UA" b="1">
                  <a:solidFill>
                    <a:srgbClr val="FFFFFF"/>
                  </a:solidFill>
                  <a:latin typeface="Verdana" pitchFamily="34" charset="0"/>
                </a:rPr>
                <a:t>Узагальнення знань</a:t>
              </a:r>
              <a:endParaRPr lang="en-US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94227" name="Freeform 19"/>
            <p:cNvSpPr>
              <a:spLocks/>
            </p:cNvSpPr>
            <p:nvPr/>
          </p:nvSpPr>
          <p:spPr bwMode="gray">
            <a:xfrm>
              <a:off x="2768" y="2632"/>
              <a:ext cx="544" cy="68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56" y="528"/>
                </a:cxn>
                <a:cxn ang="0">
                  <a:pos x="264" y="680"/>
                </a:cxn>
                <a:cxn ang="0">
                  <a:pos x="448" y="624"/>
                </a:cxn>
                <a:cxn ang="0">
                  <a:pos x="544" y="576"/>
                </a:cxn>
                <a:cxn ang="0">
                  <a:pos x="112" y="0"/>
                </a:cxn>
                <a:cxn ang="0">
                  <a:pos x="0" y="16"/>
                </a:cxn>
              </a:cxnLst>
              <a:rect l="0" t="0" r="r" b="b"/>
              <a:pathLst>
                <a:path w="544" h="680">
                  <a:moveTo>
                    <a:pt x="0" y="16"/>
                  </a:moveTo>
                  <a:lnTo>
                    <a:pt x="256" y="528"/>
                  </a:lnTo>
                  <a:lnTo>
                    <a:pt x="264" y="680"/>
                  </a:lnTo>
                  <a:lnTo>
                    <a:pt x="448" y="624"/>
                  </a:lnTo>
                  <a:lnTo>
                    <a:pt x="544" y="576"/>
                  </a:lnTo>
                  <a:lnTo>
                    <a:pt x="112" y="0"/>
                  </a:lnTo>
                  <a:lnTo>
                    <a:pt x="0" y="16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alpha val="19000"/>
                  </a:schemeClr>
                </a:gs>
                <a:gs pos="100000">
                  <a:schemeClr val="folHlink">
                    <a:gamma/>
                    <a:shade val="75686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1286" name="Oval 20"/>
            <p:cNvSpPr>
              <a:spLocks noChangeArrowheads="1"/>
            </p:cNvSpPr>
            <p:nvPr/>
          </p:nvSpPr>
          <p:spPr bwMode="gray">
            <a:xfrm rot="20601703">
              <a:off x="2175" y="1947"/>
              <a:ext cx="1324" cy="439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94229" name="Rectangle 21"/>
          <p:cNvSpPr>
            <a:spLocks noGrp="1" noChangeArrowheads="1"/>
          </p:cNvSpPr>
          <p:nvPr>
            <p:ph type="title"/>
          </p:nvPr>
        </p:nvSpPr>
        <p:spPr>
          <a:xfrm>
            <a:off x="851628" y="-171400"/>
            <a:ext cx="8322005" cy="1402942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uk-UA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Самостійна робота на різних етапах уроку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99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C:\Users\Ноутбук\Desktop\фото\HPIM5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99" y="4883108"/>
            <a:ext cx="3210821" cy="1953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7" name="Picture 3" descr="C:\Users\Ноутбук\Desktop\фото\HPIM5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" y="548678"/>
            <a:ext cx="2857132" cy="2144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4" name="Text Box 14"/>
          <p:cNvSpPr txBox="1">
            <a:spLocks noChangeArrowheads="1"/>
          </p:cNvSpPr>
          <p:nvPr/>
        </p:nvSpPr>
        <p:spPr bwMode="gray">
          <a:xfrm rot="20772602">
            <a:off x="3319049" y="1906890"/>
            <a:ext cx="249630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uk-UA" b="1" dirty="0" smtClean="0">
                <a:solidFill>
                  <a:srgbClr val="FFFFFF"/>
                </a:solidFill>
                <a:latin typeface="Verdana" pitchFamily="34" charset="0"/>
              </a:rPr>
              <a:t>Вивчення нового матеріалу</a:t>
            </a:r>
            <a:endParaRPr lang="en-US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520114" cy="142873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ln w="3175"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КЛАСИФІКАЦІЯ  САМОСТІЙНИХ  РОБІТ </a:t>
            </a:r>
            <a:br>
              <a:rPr lang="uk-UA" sz="3200" dirty="0" smtClean="0">
                <a:ln w="3175"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</a:br>
            <a:r>
              <a:rPr lang="uk-UA" sz="3200" dirty="0" smtClean="0">
                <a:ln w="3175"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УЧНІВ, ЩО ВИКОРИСТОВУЮТЬСЯ  НА  УРОКАХ  БІОЛОГІЇ ТА ПРИРОДОЗНАВСТВА</a:t>
            </a:r>
            <a:endParaRPr lang="uk-UA" sz="3200" dirty="0">
              <a:ln w="3175"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857364"/>
            <a:ext cx="8643966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2"/>
                </a:solidFill>
              </a:rPr>
              <a:t>ВИДИ САМОСТІЙНИХ РОБІТ, ЩО ВІДРІЗНЯЮТЬСЯ ЗА ТАКИМИ ОЗНАКАМИ</a:t>
            </a:r>
            <a:endParaRPr lang="uk-UA" sz="24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08" y="3286124"/>
            <a:ext cx="4897303" cy="461665"/>
          </a:xfrm>
          <a:prstGeom prst="rect">
            <a:avLst/>
          </a:prstGeom>
          <a:solidFill>
            <a:srgbClr val="C4129E"/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ЗА  ДИДАКТИЧНИМ МЕТОДОМ</a:t>
            </a:r>
            <a:endParaRPr lang="uk-UA" sz="2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4714884"/>
            <a:ext cx="2571768" cy="1285884"/>
          </a:xfrm>
          <a:prstGeom prst="roundRect">
            <a:avLst/>
          </a:prstGeom>
          <a:solidFill>
            <a:srgbClr val="2DC2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ВИВЧЕННЯ НОВОГО МАТЕРІАЛУ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4678" y="4714884"/>
            <a:ext cx="2714644" cy="128588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E620A"/>
                </a:solidFill>
              </a:rPr>
              <a:t>ЗАКРІПЛЕННЯ І ВДОСКОНАЛЕННЯ ЗНАНЬ ТА ВМІНЬ УЧНІВ</a:t>
            </a:r>
            <a:endParaRPr lang="uk-UA" sz="2000" dirty="0">
              <a:solidFill>
                <a:srgbClr val="0E620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28596" y="64743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C0C0C"/>
                </a:solidFill>
              </a:rPr>
              <a:t>______________________________________________________________________________</a:t>
            </a:r>
            <a:r>
              <a:rPr lang="uk-UA" dirty="0" smtClean="0"/>
              <a:t>_</a:t>
            </a:r>
            <a:endParaRPr lang="uk-UA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 flipV="1">
            <a:off x="1428728" y="3786190"/>
            <a:ext cx="1143008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5" idx="2"/>
          </p:cNvCxnSpPr>
          <p:nvPr/>
        </p:nvCxnSpPr>
        <p:spPr>
          <a:xfrm rot="5400000">
            <a:off x="4134053" y="4185740"/>
            <a:ext cx="895658" cy="19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072198" y="3714752"/>
            <a:ext cx="1285884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трелка вниз 39"/>
          <p:cNvSpPr/>
          <p:nvPr/>
        </p:nvSpPr>
        <p:spPr>
          <a:xfrm>
            <a:off x="4214810" y="1357298"/>
            <a:ext cx="484632" cy="500066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Стрелка вниз 40"/>
          <p:cNvSpPr/>
          <p:nvPr/>
        </p:nvSpPr>
        <p:spPr>
          <a:xfrm>
            <a:off x="4286248" y="2714620"/>
            <a:ext cx="484632" cy="57150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3" name="Прямая со стрелкой 42"/>
          <p:cNvCxnSpPr/>
          <p:nvPr/>
        </p:nvCxnSpPr>
        <p:spPr>
          <a:xfrm rot="5400000">
            <a:off x="7286644" y="621508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8" idx="2"/>
          </p:cNvCxnSpPr>
          <p:nvPr/>
        </p:nvCxnSpPr>
        <p:spPr>
          <a:xfrm rot="16200000" flipH="1">
            <a:off x="4392611" y="6180157"/>
            <a:ext cx="429422" cy="706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7" idx="2"/>
          </p:cNvCxnSpPr>
          <p:nvPr/>
        </p:nvCxnSpPr>
        <p:spPr>
          <a:xfrm rot="5400000">
            <a:off x="1285852" y="621508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2107401" y="6679417"/>
            <a:ext cx="3571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>
            <a:off x="6607995" y="6679417"/>
            <a:ext cx="3571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7503166" y="655022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1400" dirty="0">
              <a:solidFill>
                <a:srgbClr val="FF0066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86512" y="4714884"/>
            <a:ext cx="2428892" cy="12858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E620A"/>
                </a:solidFill>
              </a:rPr>
              <a:t>ПЕРЕВІРКА ЗНАНЬ ТА ВМІНЬ УЧНІВ</a:t>
            </a:r>
            <a:endParaRPr lang="uk-UA" sz="2000" dirty="0">
              <a:solidFill>
                <a:srgbClr val="0E62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8" grpId="0" animBg="1"/>
      <p:bldP spid="40" grpId="0" animBg="1"/>
      <p:bldP spid="41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2000232" y="0"/>
            <a:ext cx="484632" cy="50004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6072198" y="0"/>
            <a:ext cx="484632" cy="50004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8662" y="500042"/>
            <a:ext cx="3071834" cy="1000132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ЗА ТИПОМ ПІЗНАВАЛЬНОЇ ДІЯЛЬНОСТІ</a:t>
            </a:r>
            <a:endParaRPr lang="uk-U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29190" y="500042"/>
            <a:ext cx="3000396" cy="1000132"/>
          </a:xfrm>
          <a:prstGeom prst="roundRect">
            <a:avLst/>
          </a:prstGeom>
          <a:solidFill>
            <a:srgbClr val="2DC2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ЗА ФОРМОЮ ОРГАНІЗАЦІЇ НАВЧАЛЬНОЇ ДІЯЛЬНОСТІ</a:t>
            </a:r>
            <a:endParaRPr lang="uk-UA" sz="1600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1535886" y="1678770"/>
            <a:ext cx="35718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6679421" y="1750207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28596" y="1928802"/>
            <a:ext cx="2357454" cy="914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/>
                </a:solidFill>
              </a:rPr>
              <a:t>ЧАСТКОВО - ПОШУКОВИЙ</a:t>
            </a:r>
            <a:endParaRPr lang="uk-UA" dirty="0">
              <a:solidFill>
                <a:schemeClr val="bg2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29322" y="1928802"/>
            <a:ext cx="2428892" cy="914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КОЛЕКТИВНА</a:t>
            </a:r>
            <a:endParaRPr lang="uk-UA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2428860" y="2071678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5072066" y="2071678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785786" y="2714620"/>
            <a:ext cx="2557474" cy="9144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/>
                </a:solidFill>
              </a:rPr>
              <a:t>РЕПРОДУКТИВНИЙ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29256" y="2714620"/>
            <a:ext cx="2486036" cy="785818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/>
                </a:solidFill>
              </a:rPr>
              <a:t>ФРОНТАЛЬНА, ГРУПОВА</a:t>
            </a:r>
            <a:endParaRPr lang="uk-UA" dirty="0">
              <a:solidFill>
                <a:schemeClr val="accent1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2678893" y="2464587"/>
            <a:ext cx="207170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4107653" y="2464587"/>
            <a:ext cx="207170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1357290" y="3500438"/>
            <a:ext cx="2771788" cy="79265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10000"/>
                  </a:schemeClr>
                </a:solidFill>
              </a:rPr>
              <a:t>ДОСЛІДНИЦЬКИЙ</a:t>
            </a:r>
            <a:endParaRPr lang="uk-UA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86314" y="3500438"/>
            <a:ext cx="2643206" cy="755263"/>
          </a:xfrm>
          <a:prstGeom prst="roundRect">
            <a:avLst/>
          </a:prstGeom>
          <a:solidFill>
            <a:srgbClr val="2DC2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ІНДИВІДУАЛЬНА</a:t>
            </a:r>
            <a:endParaRPr lang="uk-U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" name="Picture 2" descr="C:\Users\Ноутбук\Desktop\HPIM5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718">
            <a:off x="190762" y="4551178"/>
            <a:ext cx="4071966" cy="23820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оутбук\Desktop\фото\HPIM5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287">
            <a:off x="4572000" y="4255700"/>
            <a:ext cx="4032448" cy="25810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build="p" animBg="1"/>
      <p:bldP spid="6" grpId="0" build="allAtOnce" animBg="1"/>
      <p:bldP spid="13" grpId="0" build="p" animBg="1"/>
      <p:bldP spid="14" grpId="0" build="p" animBg="1"/>
      <p:bldP spid="23" grpId="0" build="p" animBg="1"/>
      <p:bldP spid="24" grpId="0" build="p" animBg="1"/>
      <p:bldP spid="30" grpId="0" build="p" animBg="1"/>
      <p:bldP spid="3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79296" cy="1440160"/>
          </a:xfrm>
        </p:spPr>
        <p:txBody>
          <a:bodyPr/>
          <a:lstStyle/>
          <a:p>
            <a:r>
              <a:rPr lang="uk-UA" sz="3600" b="1" i="1" dirty="0" smtClean="0">
                <a:solidFill>
                  <a:srgbClr val="0E620A"/>
                </a:solidFill>
              </a:rPr>
              <a:t/>
            </a:r>
            <a:br>
              <a:rPr lang="uk-UA" sz="3600" b="1" i="1" dirty="0" smtClean="0">
                <a:solidFill>
                  <a:srgbClr val="0E620A"/>
                </a:solidFill>
              </a:rPr>
            </a:br>
            <a:r>
              <a:rPr lang="uk-UA" sz="3600" b="1" i="1" dirty="0">
                <a:solidFill>
                  <a:srgbClr val="0E620A"/>
                </a:solidFill>
              </a:rPr>
              <a:t/>
            </a:r>
            <a:br>
              <a:rPr lang="uk-UA" sz="3600" b="1" i="1" dirty="0">
                <a:solidFill>
                  <a:srgbClr val="0E620A"/>
                </a:solidFill>
              </a:rPr>
            </a:br>
            <a:r>
              <a:rPr lang="uk-UA" sz="3600" b="1" i="1" dirty="0" smtClean="0">
                <a:solidFill>
                  <a:srgbClr val="0E620A"/>
                </a:solidFill>
              </a:rPr>
              <a:t>Використання </a:t>
            </a:r>
            <a:r>
              <a:rPr lang="uk-UA" sz="3600" b="1" i="1" dirty="0">
                <a:solidFill>
                  <a:srgbClr val="0E620A"/>
                </a:solidFill>
              </a:rPr>
              <a:t>індивідуальних карток в ході самостійної роботи з біології</a:t>
            </a:r>
            <a:r>
              <a:rPr lang="uk-UA" sz="2800" b="1" i="1" dirty="0">
                <a:solidFill>
                  <a:srgbClr val="0E620A"/>
                </a:solidFill>
              </a:rPr>
              <a:t>.</a:t>
            </a:r>
            <a:r>
              <a:rPr lang="uk-UA" sz="2800" i="1" dirty="0"/>
              <a:t/>
            </a:r>
            <a:br>
              <a:rPr lang="uk-UA" sz="2800" i="1" dirty="0"/>
            </a:br>
            <a:r>
              <a:rPr lang="uk-UA" sz="2800" i="1" dirty="0"/>
              <a:t/>
            </a:r>
            <a:br>
              <a:rPr lang="uk-UA" sz="2800" i="1" dirty="0"/>
            </a:br>
            <a:endParaRPr lang="uk-UA" sz="28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300" dirty="0">
                <a:solidFill>
                  <a:srgbClr val="0E620A"/>
                </a:solidFill>
              </a:rPr>
              <a:t>Індивідуальні картки, які я використовую під час самостійних робіт, вносять різноманітність в мою методику роботи та значно економлять час на уроці. Кожен учень одержує різні завдання, тому елементи списування один в одного відсутні. Це дає можливість об’єктивно за короткий час оцінити знання кожного, </a:t>
            </a:r>
            <a:r>
              <a:rPr lang="uk-UA" sz="2300" dirty="0" smtClean="0">
                <a:solidFill>
                  <a:srgbClr val="0E620A"/>
                </a:solidFill>
              </a:rPr>
              <a:t>узагальнити </a:t>
            </a:r>
            <a:r>
              <a:rPr lang="uk-UA" sz="2300" dirty="0">
                <a:solidFill>
                  <a:srgbClr val="0E620A"/>
                </a:solidFill>
              </a:rPr>
              <a:t>рівень знань, умінь та навичок </a:t>
            </a:r>
            <a:r>
              <a:rPr lang="uk-UA" sz="2300" dirty="0" smtClean="0">
                <a:solidFill>
                  <a:srgbClr val="0E620A"/>
                </a:solidFill>
              </a:rPr>
              <a:t>учнів. Умовно </a:t>
            </a:r>
            <a:r>
              <a:rPr lang="uk-UA" sz="2300" dirty="0">
                <a:solidFill>
                  <a:srgbClr val="0E620A"/>
                </a:solidFill>
              </a:rPr>
              <a:t>такі картки я поділяю на групи.</a:t>
            </a:r>
            <a:br>
              <a:rPr lang="uk-UA" sz="2300" dirty="0">
                <a:solidFill>
                  <a:srgbClr val="0E620A"/>
                </a:solidFill>
              </a:rPr>
            </a:br>
            <a:r>
              <a:rPr lang="uk-UA" sz="2300" b="1" dirty="0">
                <a:solidFill>
                  <a:srgbClr val="0E620A"/>
                </a:solidFill>
              </a:rPr>
              <a:t>1. Для самостійної роботи з метою виявлення і осмислення знань учнів без попереднього роз’яснення матеріалу:</a:t>
            </a:r>
            <a:r>
              <a:rPr lang="uk-UA" sz="2300" dirty="0">
                <a:solidFill>
                  <a:srgbClr val="0E620A"/>
                </a:solidFill>
              </a:rPr>
              <a:t/>
            </a:r>
            <a:br>
              <a:rPr lang="uk-UA" sz="2300" dirty="0">
                <a:solidFill>
                  <a:srgbClr val="0E620A"/>
                </a:solidFill>
              </a:rPr>
            </a:br>
            <a:r>
              <a:rPr lang="uk-UA" sz="2300" dirty="0" smtClean="0">
                <a:solidFill>
                  <a:srgbClr val="0E620A"/>
                </a:solidFill>
              </a:rPr>
              <a:t>- </a:t>
            </a:r>
            <a:r>
              <a:rPr lang="uk-UA" sz="2300" dirty="0">
                <a:solidFill>
                  <a:srgbClr val="0E620A"/>
                </a:solidFill>
              </a:rPr>
              <a:t>картки для перетворення малюнків або схем у словесні відповіді;</a:t>
            </a:r>
            <a:br>
              <a:rPr lang="uk-UA" sz="2300" dirty="0">
                <a:solidFill>
                  <a:srgbClr val="0E620A"/>
                </a:solidFill>
              </a:rPr>
            </a:br>
            <a:r>
              <a:rPr lang="uk-UA" sz="2300" dirty="0">
                <a:solidFill>
                  <a:srgbClr val="0E620A"/>
                </a:solidFill>
              </a:rPr>
              <a:t>- картки для перетворення тексту в схему.</a:t>
            </a:r>
            <a:br>
              <a:rPr lang="uk-UA" sz="2300" dirty="0">
                <a:solidFill>
                  <a:srgbClr val="0E620A"/>
                </a:solidFill>
              </a:rPr>
            </a:br>
            <a:endParaRPr lang="uk-UA" sz="2300" dirty="0">
              <a:solidFill>
                <a:srgbClr val="4F97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i="1" dirty="0">
                <a:solidFill>
                  <a:srgbClr val="0E620A"/>
                </a:solidFill>
              </a:rPr>
              <a:t>Використання індивідуальних карток в ході самостійної роботи з біології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>
                <a:solidFill>
                  <a:srgbClr val="0E620A"/>
                </a:solidFill>
              </a:rPr>
              <a:t>2. Для самостійної роботи учнів з метою закріплення і використання знань та умінь учнів:</a:t>
            </a:r>
            <a:r>
              <a:rPr lang="uk-UA" sz="2400" dirty="0">
                <a:solidFill>
                  <a:srgbClr val="0E620A"/>
                </a:solidFill>
              </a:rPr>
              <a:t/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 з питаннями для роздумів;</a:t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 із завданнями виконати або описати малюнок;</a:t>
            </a:r>
            <a:r>
              <a:rPr lang="uk-UA" sz="2400" dirty="0">
                <a:solidFill>
                  <a:srgbClr val="4F975D"/>
                </a:solidFill>
              </a:rPr>
              <a:t/>
            </a:r>
            <a:br>
              <a:rPr lang="uk-UA" sz="2400" dirty="0">
                <a:solidFill>
                  <a:srgbClr val="4F975D"/>
                </a:solidFill>
              </a:rPr>
            </a:br>
            <a:r>
              <a:rPr lang="uk-UA" sz="2400" b="1" dirty="0" smtClean="0">
                <a:solidFill>
                  <a:srgbClr val="0E620A"/>
                </a:solidFill>
              </a:rPr>
              <a:t>3</a:t>
            </a:r>
            <a:r>
              <a:rPr lang="uk-UA" sz="2400" b="1" dirty="0">
                <a:solidFill>
                  <a:srgbClr val="0E620A"/>
                </a:solidFill>
              </a:rPr>
              <a:t>. Для самостійної роботи з метою контролю знань та умінь учнів:</a:t>
            </a:r>
            <a:r>
              <a:rPr lang="uk-UA" sz="2400" dirty="0">
                <a:solidFill>
                  <a:srgbClr val="0E620A"/>
                </a:solidFill>
              </a:rPr>
              <a:t/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 з німими малюнками;</a:t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картки-тести </a:t>
            </a:r>
            <a:r>
              <a:rPr lang="uk-UA" sz="2400" dirty="0" smtClean="0">
                <a:solidFill>
                  <a:srgbClr val="0E620A"/>
                </a:solidFill>
              </a:rPr>
              <a:t>з  вибором  правильної  відповіді;</a:t>
            </a:r>
            <a:r>
              <a:rPr lang="uk-UA" sz="2400" dirty="0">
                <a:solidFill>
                  <a:srgbClr val="0E620A"/>
                </a:solidFill>
              </a:rPr>
              <a:t/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 із незакінченими відповідями або пропущеними словами;</a:t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 smtClean="0">
                <a:solidFill>
                  <a:srgbClr val="0E620A"/>
                </a:solidFill>
              </a:rPr>
              <a:t>- </a:t>
            </a:r>
            <a:r>
              <a:rPr lang="uk-UA" sz="2400" dirty="0">
                <a:solidFill>
                  <a:srgbClr val="0E620A"/>
                </a:solidFill>
              </a:rPr>
              <a:t>картки із визначеннями і термінами.</a:t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b="1" dirty="0">
                <a:solidFill>
                  <a:srgbClr val="0E620A"/>
                </a:solidFill>
              </a:rPr>
              <a:t>4. Для самостійної роботи </a:t>
            </a:r>
            <a:r>
              <a:rPr lang="uk-UA" sz="2400" b="1" dirty="0" smtClean="0">
                <a:solidFill>
                  <a:srgbClr val="0E620A"/>
                </a:solidFill>
              </a:rPr>
              <a:t>вдома</a:t>
            </a:r>
            <a:r>
              <a:rPr lang="uk-UA" sz="2400" b="1" dirty="0">
                <a:solidFill>
                  <a:srgbClr val="0E620A"/>
                </a:solidFill>
              </a:rPr>
              <a:t>;</a:t>
            </a:r>
            <a:r>
              <a:rPr lang="uk-UA" sz="2400" dirty="0">
                <a:solidFill>
                  <a:srgbClr val="0E620A"/>
                </a:solidFill>
              </a:rPr>
              <a:t/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створення </a:t>
            </a:r>
            <a:r>
              <a:rPr lang="uk-UA" sz="2400" dirty="0" smtClean="0">
                <a:solidFill>
                  <a:srgbClr val="0E620A"/>
                </a:solidFill>
              </a:rPr>
              <a:t>міні-проектів</a:t>
            </a:r>
            <a:endParaRPr lang="uk-UA" sz="2400" dirty="0">
              <a:solidFill>
                <a:srgbClr val="0E620A"/>
              </a:solidFill>
            </a:endParaRP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0723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індивідуальних карток</a:t>
            </a:r>
            <a:r>
              <a:rPr lang="uk-U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uk-UA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4290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254635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60" descr="Описание: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238988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09120"/>
            <a:ext cx="5904656" cy="2150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0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ln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sz="3600" b="1" dirty="0">
                <a:ln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індивідуальних карток</a:t>
            </a:r>
            <a:endParaRPr lang="uk-UA" sz="3600" dirty="0"/>
          </a:p>
        </p:txBody>
      </p:sp>
      <p:pic>
        <p:nvPicPr>
          <p:cNvPr id="3" name="Рисунок 2" descr="https://encrypted-tbn3.gstatic.com/images?q=tbn:ANd9GcSWkNZYyTol6quc4faoxTFL6Hi1jEuCvsOsZGWKBtyKhd9y0Wu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5533"/>
            <a:ext cx="2380756" cy="281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kk.convdocs.org/pars_docs/refs/157/156375/156375_html_2c28bab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4784"/>
            <a:ext cx="2267719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34" y="4365104"/>
            <a:ext cx="6246470" cy="226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Рисунок 21" descr="http://bio-kl.ucoz.ru/hotkartoshka/6klass/razmn/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3526460" cy="273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94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dirty="0" smtClean="0">
                <a:solidFill>
                  <a:srgbClr val="009900"/>
                </a:solidFill>
              </a:rPr>
              <a:t>Складання діаграми Вена</a:t>
            </a:r>
            <a:endParaRPr lang="uk-UA" sz="5400" b="1" dirty="0">
              <a:solidFill>
                <a:srgbClr val="0099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3" r="-3374"/>
          <a:stretch>
            <a:fillRect/>
          </a:stretch>
        </p:blipFill>
        <p:spPr bwMode="auto">
          <a:xfrm>
            <a:off x="467544" y="1628800"/>
            <a:ext cx="360040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Схема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9" t="-12691" r="-1784" b="-12996"/>
          <a:stretch>
            <a:fillRect/>
          </a:stretch>
        </p:blipFill>
        <p:spPr bwMode="auto">
          <a:xfrm>
            <a:off x="4932040" y="1268760"/>
            <a:ext cx="381642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9" y="4085343"/>
            <a:ext cx="424847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4" r="-3052"/>
          <a:stretch>
            <a:fillRect/>
          </a:stretch>
        </p:blipFill>
        <p:spPr bwMode="auto">
          <a:xfrm>
            <a:off x="5004048" y="4149197"/>
            <a:ext cx="3816424" cy="2520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39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ln>
            <a:solidFill>
              <a:srgbClr val="92D050"/>
            </a:solidFill>
          </a:ln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b="1" dirty="0" smtClean="0">
                <a:ln/>
                <a:solidFill>
                  <a:srgbClr val="0E620A"/>
                </a:solidFill>
              </a:rPr>
              <a:t>Використання мультимедійних презентацій</a:t>
            </a:r>
            <a:endParaRPr lang="uk-UA" b="1" dirty="0">
              <a:ln/>
              <a:solidFill>
                <a:srgbClr val="0E620A"/>
              </a:solidFill>
            </a:endParaRPr>
          </a:p>
        </p:txBody>
      </p:sp>
      <p:pic>
        <p:nvPicPr>
          <p:cNvPr id="4098" name="Picture 2" descr="C:\Users\Ноутбук\Desktop\фото\HPIM52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2987824" cy="52154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Фото Для Презентація\20160304_132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2664296" cy="4752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Фото Для Презентація\20160222_103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940" y="1340768"/>
            <a:ext cx="3203848" cy="5150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1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846" y="274638"/>
            <a:ext cx="5186953" cy="1143000"/>
          </a:xfrm>
        </p:spPr>
        <p:txBody>
          <a:bodyPr/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b="1" dirty="0" smtClean="0">
                <a:solidFill>
                  <a:srgbClr val="009900"/>
                </a:solidFill>
              </a:rPr>
              <a:t>Використання </a:t>
            </a:r>
            <a:r>
              <a:rPr lang="uk-UA" sz="2800" b="1" dirty="0">
                <a:solidFill>
                  <a:srgbClr val="009900"/>
                </a:solidFill>
              </a:rPr>
              <a:t>нестандартних уроків - метод успішного досягнення результатів при вивченні біології</a:t>
            </a:r>
            <a:br>
              <a:rPr lang="uk-UA" sz="2800" b="1" dirty="0">
                <a:solidFill>
                  <a:srgbClr val="009900"/>
                </a:solidFill>
              </a:rPr>
            </a:br>
            <a:endParaRPr lang="uk-UA" sz="2800" b="1" dirty="0">
              <a:solidFill>
                <a:srgbClr val="00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780928"/>
            <a:ext cx="9036496" cy="3960440"/>
          </a:xfrm>
        </p:spPr>
        <p:txBody>
          <a:bodyPr/>
          <a:lstStyle/>
          <a:p>
            <a:r>
              <a:rPr lang="uk-UA" sz="2400" b="1" dirty="0" smtClean="0">
                <a:solidFill>
                  <a:srgbClr val="0E620A"/>
                </a:solidFill>
              </a:rPr>
              <a:t>Урок-винахід</a:t>
            </a:r>
            <a:r>
              <a:rPr lang="uk-UA" sz="2400" dirty="0">
                <a:solidFill>
                  <a:srgbClr val="0E620A"/>
                </a:solidFill>
              </a:rPr>
              <a:t>, наприклад, «Клітинна будова </a:t>
            </a:r>
            <a:r>
              <a:rPr lang="uk-UA" sz="2400" dirty="0" smtClean="0">
                <a:solidFill>
                  <a:srgbClr val="0E620A"/>
                </a:solidFill>
              </a:rPr>
              <a:t>рослин»;</a:t>
            </a:r>
          </a:p>
          <a:p>
            <a:r>
              <a:rPr lang="uk-UA" sz="2400" b="1" dirty="0">
                <a:solidFill>
                  <a:srgbClr val="0E620A"/>
                </a:solidFill>
              </a:rPr>
              <a:t>Урок-інтерв'ю</a:t>
            </a:r>
            <a:r>
              <a:rPr lang="uk-UA" sz="2400" dirty="0">
                <a:solidFill>
                  <a:srgbClr val="0E620A"/>
                </a:solidFill>
              </a:rPr>
              <a:t>, наприклад, «Екологічні групи рослин», </a:t>
            </a:r>
            <a:r>
              <a:rPr lang="uk-UA" sz="2400" dirty="0" smtClean="0">
                <a:solidFill>
                  <a:srgbClr val="0E620A"/>
                </a:solidFill>
              </a:rPr>
              <a:t>на </a:t>
            </a:r>
            <a:r>
              <a:rPr lang="uk-UA" sz="2400" dirty="0">
                <a:solidFill>
                  <a:srgbClr val="0E620A"/>
                </a:solidFill>
              </a:rPr>
              <a:t>якому учні брали інтерв’ю у рослин різних екологічних </a:t>
            </a:r>
            <a:r>
              <a:rPr lang="uk-UA" sz="2400" dirty="0" smtClean="0">
                <a:solidFill>
                  <a:srgbClr val="0E620A"/>
                </a:solidFill>
              </a:rPr>
              <a:t>груп;</a:t>
            </a:r>
          </a:p>
          <a:p>
            <a:r>
              <a:rPr lang="uk-UA" sz="2400" b="1" dirty="0">
                <a:solidFill>
                  <a:srgbClr val="0E620A"/>
                </a:solidFill>
              </a:rPr>
              <a:t>Урок-казка</a:t>
            </a:r>
            <a:r>
              <a:rPr lang="uk-UA" sz="2400" dirty="0">
                <a:solidFill>
                  <a:srgbClr val="0E620A"/>
                </a:solidFill>
              </a:rPr>
              <a:t>; наприклад, «Будова </a:t>
            </a:r>
            <a:r>
              <a:rPr lang="uk-UA" sz="2400" dirty="0" smtClean="0">
                <a:solidFill>
                  <a:srgbClr val="0E620A"/>
                </a:solidFill>
              </a:rPr>
              <a:t>квітки»</a:t>
            </a:r>
          </a:p>
          <a:p>
            <a:r>
              <a:rPr lang="uk-UA" sz="2400" b="1" dirty="0">
                <a:solidFill>
                  <a:srgbClr val="0E620A"/>
                </a:solidFill>
              </a:rPr>
              <a:t>Урок-сюрприз</a:t>
            </a:r>
            <a:r>
              <a:rPr lang="uk-UA" sz="2400" dirty="0">
                <a:solidFill>
                  <a:srgbClr val="0E620A"/>
                </a:solidFill>
              </a:rPr>
              <a:t>; наприклад, </a:t>
            </a:r>
            <a:r>
              <a:rPr lang="uk-UA" sz="2400" dirty="0" smtClean="0">
                <a:solidFill>
                  <a:srgbClr val="0E620A"/>
                </a:solidFill>
              </a:rPr>
              <a:t>«Водорості», в </a:t>
            </a:r>
            <a:r>
              <a:rPr lang="uk-UA" sz="2400" dirty="0">
                <a:solidFill>
                  <a:srgbClr val="0E620A"/>
                </a:solidFill>
              </a:rPr>
              <a:t>результаті якого, розглянувши роль водоростей, учні отримують сюрпризи у вигляді солодощів: </a:t>
            </a:r>
            <a:r>
              <a:rPr lang="uk-UA" sz="2400" dirty="0" smtClean="0">
                <a:solidFill>
                  <a:srgbClr val="0E620A"/>
                </a:solidFill>
              </a:rPr>
              <a:t> </a:t>
            </a:r>
            <a:r>
              <a:rPr lang="uk-UA" sz="2400" dirty="0">
                <a:solidFill>
                  <a:srgbClr val="0E620A"/>
                </a:solidFill>
              </a:rPr>
              <a:t>цукерок, мармеладу </a:t>
            </a:r>
            <a:r>
              <a:rPr lang="uk-UA" sz="2400" dirty="0" smtClean="0">
                <a:solidFill>
                  <a:srgbClr val="0E620A"/>
                </a:solidFill>
              </a:rPr>
              <a:t>; 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Урок-кросворд</a:t>
            </a:r>
            <a:r>
              <a:rPr lang="uk-UA" sz="2400" dirty="0">
                <a:solidFill>
                  <a:srgbClr val="0E620A"/>
                </a:solidFill>
              </a:rPr>
              <a:t>; наприклад, «</a:t>
            </a:r>
            <a:r>
              <a:rPr lang="uk-UA" sz="2400" dirty="0" smtClean="0">
                <a:solidFill>
                  <a:srgbClr val="0E620A"/>
                </a:solidFill>
              </a:rPr>
              <a:t>Сільськогосподарські рослини»</a:t>
            </a:r>
            <a:endParaRPr lang="uk-UA" sz="2400" dirty="0">
              <a:solidFill>
                <a:srgbClr val="0E620A"/>
              </a:solidFill>
            </a:endParaRPr>
          </a:p>
        </p:txBody>
      </p:sp>
      <p:pic>
        <p:nvPicPr>
          <p:cNvPr id="4" name="Picture 2" descr="C:\Users\Ноутбук\Desktop\HPIM5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378">
            <a:off x="131084" y="183165"/>
            <a:ext cx="3307873" cy="271011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vnschool34.ho.ua/images/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1458509"/>
            <a:ext cx="1223962" cy="1204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8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/>
          <a:lstStyle/>
          <a:p>
            <a: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</a:br>
            <a: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</a:br>
            <a: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  <a:t>Загальні  </a:t>
            </a:r>
            <a: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  <a:t>відомості  про  вчителя</a:t>
            </a:r>
            <a: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</a:rPr>
            </a:br>
            <a:endParaRPr lang="uk-UA" sz="4000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8363272" cy="4929411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05. 1978 р.</a:t>
            </a:r>
            <a:b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Освіта: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Спеціальність: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                             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біології,хімії,валеології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та основ екології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стаж: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</a:p>
          <a:p>
            <a:pPr marL="0" indent="0">
              <a:buNone/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Посада:</a:t>
            </a:r>
            <a:r>
              <a:rPr lang="uk-UA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ЗДНВР,вчитель біології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 smtClean="0"/>
          </a:p>
        </p:txBody>
      </p:sp>
      <p:pic>
        <p:nvPicPr>
          <p:cNvPr id="1026" name="Picture 2" descr="I:\чорна\Новая папка (4)\IMG_3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61183"/>
            <a:ext cx="3851920" cy="333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1666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Рисунок 6" descr="2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148035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/>
          <a:lstStyle/>
          <a:p>
            <a:pPr algn="l"/>
            <a: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Впроваджую</a:t>
            </a:r>
            <a:r>
              <a:rPr lang="uk-UA" sz="4000" dirty="0" smtClean="0"/>
              <a:t> </a:t>
            </a:r>
            <a: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інтерактивні </a:t>
            </a:r>
            <a:b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методи навчання:</a:t>
            </a:r>
            <a:b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268760"/>
            <a:ext cx="3960440" cy="5400600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«Робота в групах»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«Робота в парах»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«Мозковий штурм»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b="1" dirty="0" smtClean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«Діаграма Вена» </a:t>
            </a: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«Мікрофон»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b="1" dirty="0" smtClean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«Світлофор» </a:t>
            </a: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b="1" dirty="0" smtClean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«Вірю – не вірю» </a:t>
            </a: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«Закінчити речення»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«Асоціативний </a:t>
            </a:r>
            <a:r>
              <a:rPr lang="uk-UA" b="1" dirty="0" smtClean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кущ»</a:t>
            </a:r>
          </a:p>
          <a:p>
            <a:pPr marL="0" indent="0">
              <a:buNone/>
            </a:pP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uk-UA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Термінологічне лото».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3645024"/>
            <a:ext cx="4716016" cy="30963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8434" name="Picture 2" descr="I:\Фото Для Презентація\20160304_132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4211960" cy="25922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I:\Фото Для Презентація\20160304_132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52" y="3429000"/>
            <a:ext cx="4841347" cy="3429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0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b="1" dirty="0">
                <a:solidFill>
                  <a:srgbClr val="4F975D"/>
                </a:solidFill>
                <a:latin typeface="Arial Black" panose="020B0A04020102020204" pitchFamily="34" charset="0"/>
              </a:rPr>
              <a:t/>
            </a:r>
            <a:br>
              <a:rPr lang="uk-UA" sz="2400" b="1" dirty="0">
                <a:solidFill>
                  <a:srgbClr val="4F975D"/>
                </a:solidFill>
                <a:latin typeface="Arial Black" panose="020B0A04020102020204" pitchFamily="34" charset="0"/>
              </a:rPr>
            </a:br>
            <a:r>
              <a:rPr lang="uk-UA" sz="2800" i="1" u="sng" dirty="0">
                <a:solidFill>
                  <a:srgbClr val="0E6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 починається із здивування,</a:t>
            </a:r>
            <a:br>
              <a:rPr lang="uk-UA" sz="2800" i="1" u="sng" dirty="0">
                <a:solidFill>
                  <a:srgbClr val="0E6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i="1" u="sng" dirty="0">
                <a:solidFill>
                  <a:srgbClr val="0E6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здивувати дитину можна лише на уроках біології</a:t>
            </a:r>
            <a:r>
              <a:rPr lang="uk-UA" sz="2800" dirty="0">
                <a:solidFill>
                  <a:srgbClr val="0E620A"/>
                </a:solidFill>
              </a:rPr>
              <a:t/>
            </a:r>
            <a:br>
              <a:rPr lang="uk-UA" sz="2800" dirty="0">
                <a:solidFill>
                  <a:srgbClr val="0E620A"/>
                </a:solidFill>
              </a:rPr>
            </a:b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388424" cy="5040560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>
                <a:solidFill>
                  <a:srgbClr val="4F975D"/>
                </a:solidFill>
                <a:latin typeface="Arial Black" panose="020B0A04020102020204" pitchFamily="34" charset="0"/>
              </a:rPr>
              <a:t>Творчі завдання на уроках біології дозволяють</a:t>
            </a:r>
            <a:r>
              <a:rPr lang="uk-UA" sz="2400" dirty="0" smtClean="0">
                <a:solidFill>
                  <a:srgbClr val="4F975D"/>
                </a:solidFill>
                <a:latin typeface="Arial Black" panose="020B0A04020102020204" pitchFamily="34" charset="0"/>
              </a:rPr>
              <a:t>: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узагальнити</a:t>
            </a:r>
            <a:r>
              <a:rPr lang="uk-UA" sz="2400" b="1" dirty="0">
                <a:solidFill>
                  <a:srgbClr val="0E620A"/>
                </a:solidFill>
              </a:rPr>
              <a:t>, повторити і засвоїти навчальний </a:t>
            </a:r>
            <a:r>
              <a:rPr lang="uk-UA" sz="2400" b="1" dirty="0" smtClean="0">
                <a:solidFill>
                  <a:srgbClr val="0E620A"/>
                </a:solidFill>
              </a:rPr>
              <a:t>матеріал;</a:t>
            </a:r>
            <a:endParaRPr lang="uk-UA" sz="2400" b="1" dirty="0">
              <a:solidFill>
                <a:srgbClr val="0E620A"/>
              </a:solidFill>
            </a:endParaRPr>
          </a:p>
          <a:p>
            <a:r>
              <a:rPr lang="uk-UA" sz="2400" b="1" dirty="0" smtClean="0">
                <a:solidFill>
                  <a:srgbClr val="0E620A"/>
                </a:solidFill>
              </a:rPr>
              <a:t>ознайомити </a:t>
            </a:r>
            <a:r>
              <a:rPr lang="uk-UA" sz="2400" b="1" dirty="0">
                <a:solidFill>
                  <a:srgbClr val="0E620A"/>
                </a:solidFill>
              </a:rPr>
              <a:t>учнів з досягненнями в галузі природничих </a:t>
            </a:r>
            <a:r>
              <a:rPr lang="uk-UA" sz="2400" b="1" dirty="0" smtClean="0">
                <a:solidFill>
                  <a:srgbClr val="0E620A"/>
                </a:solidFill>
              </a:rPr>
              <a:t>наук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розвивати </a:t>
            </a:r>
            <a:r>
              <a:rPr lang="uk-UA" sz="2400" b="1" dirty="0">
                <a:solidFill>
                  <a:srgbClr val="0E620A"/>
                </a:solidFill>
              </a:rPr>
              <a:t>творчі здібності учнів, пізнавальний інтерес, абстрактне і логічне мислення</a:t>
            </a:r>
            <a:r>
              <a:rPr lang="uk-UA" sz="2400" b="1" dirty="0" smtClean="0">
                <a:solidFill>
                  <a:srgbClr val="0E620A"/>
                </a:solidFill>
              </a:rPr>
              <a:t>;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формувати </a:t>
            </a:r>
            <a:r>
              <a:rPr lang="uk-UA" sz="2400" b="1" dirty="0">
                <a:solidFill>
                  <a:srgbClr val="0E620A"/>
                </a:solidFill>
              </a:rPr>
              <a:t>навички спільної роботи</a:t>
            </a:r>
            <a:r>
              <a:rPr lang="uk-UA" sz="2400" b="1" dirty="0" smtClean="0">
                <a:solidFill>
                  <a:srgbClr val="0E620A"/>
                </a:solidFill>
              </a:rPr>
              <a:t>;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встановити </a:t>
            </a:r>
            <a:r>
              <a:rPr lang="uk-UA" sz="2400" b="1" dirty="0">
                <a:solidFill>
                  <a:srgbClr val="0E620A"/>
                </a:solidFill>
              </a:rPr>
              <a:t>міжпредметні зв'язки</a:t>
            </a:r>
          </a:p>
        </p:txBody>
      </p:sp>
      <p:pic>
        <p:nvPicPr>
          <p:cNvPr id="3075" name="Picture 3" descr="C:\Users\Ноутбук\Desktop\фото\HPIM5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923928" cy="2687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nschool34.ho.ua/images/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60648"/>
            <a:ext cx="122396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35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650"/>
                            </p:stCondLst>
                            <p:childTnLst>
                              <p:par>
                                <p:cTn id="4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650"/>
                            </p:stCondLst>
                            <p:childTnLst>
                              <p:par>
                                <p:cTn id="5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5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E620A"/>
                </a:solidFill>
              </a:rPr>
              <a:t>Захист міні -  проектів</a:t>
            </a:r>
            <a:endParaRPr lang="uk-UA" b="1" dirty="0">
              <a:solidFill>
                <a:srgbClr val="0E620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I:\Фото Для Презентація\20160301_1448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176464" cy="48965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Фото Для Презентація\20160303_125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392488" cy="48965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nschool34.ho.ua/images/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34" y="188913"/>
            <a:ext cx="122396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7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E620A"/>
                </a:solidFill>
              </a:rPr>
              <a:t>Захист міні - проектів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 descr="I:\Фото Для Презентація\20160301_144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92488" cy="4752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оутбук\Desktop\фото\HPIM5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248472" cy="4752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nschool34.ho.ua/images/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34" y="188913"/>
            <a:ext cx="122396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7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Моніторинг результативності учнів 5 класу з природознавства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78242361"/>
              </p:ext>
            </p:extLst>
          </p:nvPr>
        </p:nvGraphicFramePr>
        <p:xfrm>
          <a:off x="539552" y="1412776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72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cs typeface="Aharoni" panose="02010803020104030203" pitchFamily="2" charset="-79"/>
              </a:rPr>
              <a:t>Моніторинг успішності учнів </a:t>
            </a:r>
            <a:r>
              <a:rPr lang="uk-UA" dirty="0" smtClean="0">
                <a:cs typeface="Aharoni" panose="02010803020104030203" pitchFamily="2" charset="-79"/>
              </a:rPr>
              <a:t/>
            </a:r>
            <a:br>
              <a:rPr lang="uk-UA" dirty="0" smtClean="0">
                <a:cs typeface="Aharoni" panose="02010803020104030203" pitchFamily="2" charset="-79"/>
              </a:rPr>
            </a:br>
            <a:r>
              <a:rPr lang="uk-UA" dirty="0" smtClean="0">
                <a:cs typeface="Aharoni" panose="02010803020104030203" pitchFamily="2" charset="-79"/>
              </a:rPr>
              <a:t>5 </a:t>
            </a:r>
            <a:r>
              <a:rPr lang="uk-UA" dirty="0">
                <a:cs typeface="Aharoni" panose="02010803020104030203" pitchFamily="2" charset="-79"/>
              </a:rPr>
              <a:t>класу з природознавства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17598927"/>
              </p:ext>
            </p:extLst>
          </p:nvPr>
        </p:nvGraphicFramePr>
        <p:xfrm>
          <a:off x="395536" y="1556792"/>
          <a:ext cx="4104456" cy="4917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13785049"/>
              </p:ext>
            </p:extLst>
          </p:nvPr>
        </p:nvGraphicFramePr>
        <p:xfrm>
          <a:off x="4644008" y="1700808"/>
          <a:ext cx="4104456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3333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Результативність навчальних досягнень учнів </a:t>
            </a:r>
            <a:r>
              <a:rPr lang="uk-UA" dirty="0"/>
              <a:t>6 класу </a:t>
            </a:r>
            <a:r>
              <a:rPr lang="uk-UA" dirty="0" smtClean="0"/>
              <a:t>з </a:t>
            </a:r>
            <a:r>
              <a:rPr lang="uk-UA" dirty="0"/>
              <a:t>біології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52002875"/>
              </p:ext>
            </p:extLst>
          </p:nvPr>
        </p:nvGraphicFramePr>
        <p:xfrm>
          <a:off x="395536" y="1196752"/>
          <a:ext cx="7787208" cy="53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9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6632"/>
            <a:ext cx="8784976" cy="1143000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575F6D"/>
                </a:solidFill>
                <a:cs typeface="Aharoni" panose="02010803020104030203" pitchFamily="2" charset="-79"/>
              </a:rPr>
              <a:t>Моніторинг успішності учнів </a:t>
            </a:r>
            <a:r>
              <a:rPr lang="uk-UA" dirty="0" smtClean="0">
                <a:solidFill>
                  <a:srgbClr val="575F6D"/>
                </a:solidFill>
                <a:cs typeface="Aharoni" panose="02010803020104030203" pitchFamily="2" charset="-79"/>
              </a:rPr>
              <a:t/>
            </a:r>
            <a:br>
              <a:rPr lang="uk-UA" dirty="0" smtClean="0">
                <a:solidFill>
                  <a:srgbClr val="575F6D"/>
                </a:solidFill>
                <a:cs typeface="Aharoni" panose="02010803020104030203" pitchFamily="2" charset="-79"/>
              </a:rPr>
            </a:br>
            <a:r>
              <a:rPr lang="uk-UA" dirty="0" smtClean="0">
                <a:solidFill>
                  <a:srgbClr val="575F6D"/>
                </a:solidFill>
                <a:cs typeface="Aharoni" panose="02010803020104030203" pitchFamily="2" charset="-79"/>
              </a:rPr>
              <a:t>6 </a:t>
            </a:r>
            <a:r>
              <a:rPr lang="uk-UA" dirty="0">
                <a:solidFill>
                  <a:srgbClr val="575F6D"/>
                </a:solidFill>
                <a:cs typeface="Aharoni" panose="02010803020104030203" pitchFamily="2" charset="-79"/>
              </a:rPr>
              <a:t>класу </a:t>
            </a:r>
            <a:r>
              <a:rPr lang="uk-UA" dirty="0" smtClean="0">
                <a:solidFill>
                  <a:srgbClr val="575F6D"/>
                </a:solidFill>
                <a:cs typeface="Aharoni" panose="02010803020104030203" pitchFamily="2" charset="-79"/>
              </a:rPr>
              <a:t>з біології</a:t>
            </a:r>
            <a:endParaRPr lang="uk-U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68305394"/>
              </p:ext>
            </p:extLst>
          </p:nvPr>
        </p:nvGraphicFramePr>
        <p:xfrm>
          <a:off x="457200" y="1600200"/>
          <a:ext cx="4546848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87107495"/>
              </p:ext>
            </p:extLst>
          </p:nvPr>
        </p:nvGraphicFramePr>
        <p:xfrm>
          <a:off x="5148064" y="1988840"/>
          <a:ext cx="3600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03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Graphic spid="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12968" cy="1143000"/>
          </a:xfrm>
        </p:spPr>
        <p:txBody>
          <a:bodyPr/>
          <a:lstStyle/>
          <a:p>
            <a:r>
              <a:rPr lang="uk-UA" dirty="0" smtClean="0"/>
              <a:t>Моніторинг знань з екології учнів 11 класу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65679617"/>
              </p:ext>
            </p:extLst>
          </p:nvPr>
        </p:nvGraphicFramePr>
        <p:xfrm>
          <a:off x="457200" y="2133600"/>
          <a:ext cx="7467600" cy="434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6699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5"/>
          <p:cNvSpPr>
            <a:spLocks noChangeArrowheads="1" noChangeShapeType="1" noTextEdit="1"/>
          </p:cNvSpPr>
          <p:nvPr/>
        </p:nvSpPr>
        <p:spPr bwMode="auto">
          <a:xfrm>
            <a:off x="468313" y="260350"/>
            <a:ext cx="8229600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200" dirty="0" smtClean="0">
                <a:solidFill>
                  <a:srgbClr val="0E0266"/>
                </a:solidFill>
              </a:rPr>
              <a:t>Результативність організації та впровадження </a:t>
            </a:r>
          </a:p>
          <a:p>
            <a:r>
              <a:rPr lang="uk-UA" sz="3200" dirty="0" smtClean="0">
                <a:solidFill>
                  <a:srgbClr val="0E0266"/>
                </a:solidFill>
              </a:rPr>
              <a:t>самостійної навчальної діяльності школярів</a:t>
            </a:r>
          </a:p>
          <a:p>
            <a:r>
              <a:rPr lang="uk-UA" sz="3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latin typeface="Arial"/>
                <a:cs typeface="Arial"/>
              </a:rPr>
              <a:t>.</a:t>
            </a:r>
            <a:endParaRPr lang="uk-UA" sz="3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pic>
        <p:nvPicPr>
          <p:cNvPr id="14340" name="Picture 8" descr="n6t2pMq8NP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340768"/>
            <a:ext cx="2160364" cy="355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339" name="Rectangle 7"/>
          <p:cNvSpPr>
            <a:spLocks noGrp="1"/>
          </p:cNvSpPr>
          <p:nvPr>
            <p:ph type="body" sz="half" idx="2"/>
          </p:nvPr>
        </p:nvSpPr>
        <p:spPr>
          <a:xfrm>
            <a:off x="2195736" y="1628775"/>
            <a:ext cx="4176490" cy="511259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Переможець ІІ етапу Всеукраїнської олімпіади з екології та призер ІІІ етапу Всеукраїнської олімпіади з екології(ІІІ місце) у 2013-2014 </a:t>
            </a:r>
            <a:r>
              <a:rPr lang="uk-UA" sz="2400" b="1" i="1" dirty="0" err="1" smtClean="0">
                <a:solidFill>
                  <a:srgbClr val="CC0099"/>
                </a:solidFill>
                <a:latin typeface="Georgia" panose="02040502050405020303" pitchFamily="18" charset="0"/>
              </a:rPr>
              <a:t>н.р</a:t>
            </a:r>
            <a:r>
              <a:rPr lang="uk-UA" sz="24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rgbClr val="0E620A"/>
                </a:solidFill>
              </a:rPr>
              <a:t>Призер обласного зльоту юних натуралістів (диплом ІІ ступеня у 2013-2014 </a:t>
            </a:r>
            <a:r>
              <a:rPr lang="uk-UA" sz="2400" b="1" i="1" dirty="0" err="1" smtClean="0">
                <a:solidFill>
                  <a:srgbClr val="0E620A"/>
                </a:solidFill>
              </a:rPr>
              <a:t>н.р</a:t>
            </a:r>
            <a:r>
              <a:rPr lang="uk-UA" sz="2400" b="1" i="1" dirty="0" smtClean="0">
                <a:solidFill>
                  <a:srgbClr val="0E620A"/>
                </a:solidFill>
              </a:rPr>
              <a:t>.)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1" y="5229225"/>
            <a:ext cx="2051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0E620A"/>
                </a:solidFill>
              </a:rPr>
              <a:t>Куца Діана,</a:t>
            </a:r>
          </a:p>
          <a:p>
            <a:pPr algn="ctr"/>
            <a:r>
              <a:rPr lang="uk-UA" sz="2000" b="1" i="1" dirty="0">
                <a:solidFill>
                  <a:srgbClr val="0E620A"/>
                </a:solidFill>
              </a:rPr>
              <a:t>учениця 11 класу</a:t>
            </a:r>
          </a:p>
        </p:txBody>
      </p:sp>
      <p:pic>
        <p:nvPicPr>
          <p:cNvPr id="14345" name="Picture 9" descr="C:\Users\klient\Desktop\DSC_0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25538"/>
            <a:ext cx="14986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C:\Users\klient\Desktop\DSC_05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76700"/>
            <a:ext cx="18986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C:\Users\klient\Desktop\DSC_05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349500"/>
            <a:ext cx="172878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89951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4339" grpId="0" build="p"/>
      <p:bldP spid="215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797153"/>
            <a:ext cx="7776863" cy="2060848"/>
          </a:xfrm>
        </p:spPr>
        <p:txBody>
          <a:bodyPr/>
          <a:lstStyle/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rgbClr val="009900"/>
              </a:solidFill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</a:pPr>
            <a:r>
              <a:rPr lang="uk-UA" sz="3600" b="1" i="1" dirty="0" smtClean="0">
                <a:solidFill>
                  <a:srgbClr val="0E620A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"Відкрити у кожній дитині душу творця, дати їй змогу пробудитися і розквітнути"</a:t>
            </a:r>
          </a:p>
          <a:p>
            <a:endParaRPr lang="uk-UA" sz="3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04664"/>
            <a:ext cx="7344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u="sng" cap="none" spc="0" dirty="0" smtClean="0">
                <a:ln w="31550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Життєве кредо: </a:t>
            </a:r>
            <a:endParaRPr lang="uk-UA" sz="5400" b="1" cap="none" spc="0" dirty="0">
              <a:ln w="31550" cmpd="sng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05475" y="3429000"/>
            <a:ext cx="6512768" cy="1077146"/>
          </a:xfrm>
        </p:spPr>
        <p:txBody>
          <a:bodyPr/>
          <a:lstStyle/>
          <a:p>
            <a:r>
              <a:rPr lang="uk-UA" sz="5400" u="sng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Педагогічне кредо:</a:t>
            </a:r>
            <a:endParaRPr lang="uk-UA" sz="5400" u="sng" cap="none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99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7" y="980728"/>
            <a:ext cx="803592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8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984776" cy="1440160"/>
          </a:xfrm>
        </p:spPr>
        <p:txBody>
          <a:bodyPr/>
          <a:lstStyle/>
          <a:p>
            <a:r>
              <a:rPr lang="uk-UA" sz="2800" b="1" i="1" dirty="0" smtClean="0">
                <a:solidFill>
                  <a:srgbClr val="0E620A"/>
                </a:solidFill>
                <a:latin typeface="Georgia" panose="02040502050405020303" pitchFamily="18" charset="0"/>
              </a:rPr>
              <a:t>Результативність організації та впровадження самостійної навчальної діяльності школярів</a:t>
            </a:r>
            <a:r>
              <a:rPr lang="uk-UA" sz="2000" dirty="0" smtClean="0">
                <a:solidFill>
                  <a:srgbClr val="0E0266"/>
                </a:solidFill>
              </a:rPr>
              <a:t/>
            </a:r>
            <a:br>
              <a:rPr lang="uk-UA" sz="2000" dirty="0" smtClean="0">
                <a:solidFill>
                  <a:srgbClr val="0E0266"/>
                </a:solidFill>
              </a:rPr>
            </a:b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95936" y="1412776"/>
            <a:ext cx="4896544" cy="4968552"/>
          </a:xfrm>
        </p:spPr>
        <p:txBody>
          <a:bodyPr/>
          <a:lstStyle/>
          <a:p>
            <a:endParaRPr lang="uk-UA" sz="2800" b="1" i="1" dirty="0" smtClean="0">
              <a:solidFill>
                <a:srgbClr val="CC0099"/>
              </a:solidFill>
              <a:latin typeface="Georgia" panose="02040502050405020303" pitchFamily="18" charset="0"/>
            </a:endParaRPr>
          </a:p>
          <a:p>
            <a:r>
              <a:rPr lang="uk-UA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Переможець ІІ етапу Всеукраїнської олімпіади з екології та учасник ІІІ етапу Всеукраїнської олімпіади з екології(І</a:t>
            </a:r>
            <a:r>
              <a:rPr lang="en-US" sz="2800" b="1" i="1" dirty="0">
                <a:solidFill>
                  <a:srgbClr val="CC0099"/>
                </a:solidFill>
                <a:latin typeface="Georgia" panose="02040502050405020303" pitchFamily="18" charset="0"/>
              </a:rPr>
              <a:t>V</a:t>
            </a:r>
            <a:r>
              <a:rPr lang="uk-UA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 місце) у 201</a:t>
            </a:r>
            <a:r>
              <a:rPr lang="en-US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5</a:t>
            </a:r>
            <a:r>
              <a:rPr lang="uk-UA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-201</a:t>
            </a:r>
            <a:r>
              <a:rPr lang="en-US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6</a:t>
            </a:r>
            <a:r>
              <a:rPr lang="uk-UA" sz="2800" b="1" i="1" dirty="0" err="1" smtClean="0">
                <a:solidFill>
                  <a:srgbClr val="CC0099"/>
                </a:solidFill>
                <a:latin typeface="Georgia" panose="02040502050405020303" pitchFamily="18" charset="0"/>
              </a:rPr>
              <a:t>н.р</a:t>
            </a:r>
            <a:r>
              <a:rPr lang="uk-UA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.</a:t>
            </a:r>
          </a:p>
          <a:p>
            <a:endParaRPr lang="uk-UA" sz="2800" dirty="0"/>
          </a:p>
        </p:txBody>
      </p:sp>
      <p:pic>
        <p:nvPicPr>
          <p:cNvPr id="5" name="Picture 80" descr="http://khorol.pp.ua/wp-content/uploads/2012/11/olympia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1" y="116632"/>
            <a:ext cx="1954059" cy="1938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Ноутбук\Desktop\Mtej5PSFP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60040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294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009900"/>
            </a:solidFill>
          </a:ln>
        </p:spPr>
        <p:txBody>
          <a:bodyPr/>
          <a:lstStyle/>
          <a:p>
            <a:r>
              <a:rPr lang="uk-UA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Екологічні проекти</a:t>
            </a:r>
            <a:endParaRPr lang="uk-UA" sz="6600" dirty="0">
              <a:solidFill>
                <a:srgbClr val="0099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C:\Users\Ноутбук\Desktop\HPIM5150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316288" cy="48965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оутбук\Desktop\HPIM5149(1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104456" cy="48965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05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uk-UA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 Міжнародного природничого інтерактивного конкурсу «Колосок»</a:t>
            </a:r>
            <a:endParaRPr lang="uk-UA" sz="36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 descr="I:\Фото Для Презентація\20160304_135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8" y="1628800"/>
            <a:ext cx="4375292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I:\Фото Для Презентація\20160304_135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628800"/>
            <a:ext cx="4301135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84176"/>
          </a:xfrm>
        </p:spPr>
        <p:txBody>
          <a:bodyPr/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Екологічна </a:t>
            </a:r>
            <a:r>
              <a:rPr lang="uk-UA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агітбригада «Пролісок»</a:t>
            </a:r>
            <a:br>
              <a:rPr lang="uk-UA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uk-UA" dirty="0">
              <a:solidFill>
                <a:srgbClr val="009900"/>
              </a:solidFill>
            </a:endParaRPr>
          </a:p>
        </p:txBody>
      </p:sp>
      <p:pic>
        <p:nvPicPr>
          <p:cNvPr id="1026" name="Picture 2" descr="C:\Users\Ноутбук\Desktop\HPIM5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" y="1726398"/>
            <a:ext cx="4752528" cy="51316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lient\Desktop\екологія\школа 2012 3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03" y="1700808"/>
            <a:ext cx="4434102" cy="5157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9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106690"/>
          </a:xfrm>
        </p:spPr>
        <p:txBody>
          <a:bodyPr/>
          <a:lstStyle/>
          <a:p>
            <a:pPr marL="0" indent="0" algn="r">
              <a:buNone/>
            </a:pP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«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Звичайно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, не з кожного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учня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вийде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вчений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, але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необхідно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прагнути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,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щоб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кожному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була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знайома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радість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відкриття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нового,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радість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творчого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усвідомлення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життя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».</a:t>
            </a:r>
            <a:r>
              <a:rPr lang="en-US" b="1" i="1" dirty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en-US" b="1" i="1" dirty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b="1" i="1" dirty="0">
                <a:latin typeface="Monotype Corsiva" pitchFamily="66" charset="0"/>
              </a:rPr>
              <a:t>                                   </a:t>
            </a:r>
            <a:r>
              <a:rPr lang="ru-RU" b="1" i="1" dirty="0" err="1">
                <a:solidFill>
                  <a:srgbClr val="FF0000"/>
                </a:solidFill>
                <a:latin typeface="Monotype Corsiva" pitchFamily="66" charset="0"/>
              </a:rPr>
              <a:t>Академік</a:t>
            </a:r>
            <a:r>
              <a:rPr lang="ru-RU" b="1" i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А</a:t>
            </a:r>
            <a:r>
              <a:rPr lang="ru-RU" b="1" i="1" dirty="0">
                <a:solidFill>
                  <a:srgbClr val="FF0000"/>
                </a:solidFill>
                <a:latin typeface="Monotype Corsiva" pitchFamily="66" charset="0"/>
              </a:rPr>
              <a:t>. М. Колмогоров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5024"/>
            <a:ext cx="2160240" cy="29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0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04665"/>
            <a:ext cx="7772400" cy="1512168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00B050"/>
                </a:solidFill>
                <a:latin typeface="Monotype Corsiva" panose="03010101010201010101" pitchFamily="66" charset="0"/>
              </a:rPr>
              <a:t>Проблема, над </a:t>
            </a:r>
            <a:r>
              <a:rPr lang="uk-UA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якою </a:t>
            </a:r>
            <a:r>
              <a:rPr lang="uk-UA" dirty="0">
                <a:solidFill>
                  <a:srgbClr val="00B050"/>
                </a:solidFill>
                <a:latin typeface="Monotype Corsiva" panose="03010101010201010101" pitchFamily="66" charset="0"/>
              </a:rPr>
              <a:t>працюю:</a:t>
            </a:r>
            <a:br>
              <a:rPr lang="uk-UA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44825"/>
            <a:ext cx="7560840" cy="1584176"/>
          </a:xfrm>
        </p:spPr>
        <p:txBody>
          <a:bodyPr/>
          <a:lstStyle/>
          <a:p>
            <a:pPr algn="ctr"/>
            <a:r>
              <a:rPr lang="uk-UA" sz="4000" b="1" dirty="0" smtClean="0">
                <a:solidFill>
                  <a:srgbClr val="0E620A"/>
                </a:solidFill>
                <a:latin typeface="Monotype Corsiva" panose="03010101010201010101" pitchFamily="66" charset="0"/>
              </a:rPr>
              <a:t>«</a:t>
            </a:r>
            <a:r>
              <a:rPr lang="uk-UA" sz="2400" b="1" i="1" dirty="0">
                <a:solidFill>
                  <a:srgbClr val="0E620A"/>
                </a:solidFill>
                <a:latin typeface="Arial Narrow" panose="020B0606020202030204" pitchFamily="34" charset="0"/>
                <a:cs typeface="Mongolian Baiti" panose="03000500000000000000" pitchFamily="66" charset="0"/>
              </a:rPr>
              <a:t>Використання</a:t>
            </a:r>
            <a:r>
              <a:rPr lang="uk-UA" sz="2400" b="1" i="1" dirty="0">
                <a:solidFill>
                  <a:srgbClr val="0E620A"/>
                </a:solidFill>
                <a:latin typeface="Arial Narrow" panose="020B0606020202030204" pitchFamily="34" charset="0"/>
              </a:rPr>
              <a:t> </a:t>
            </a:r>
            <a:r>
              <a:rPr lang="uk-UA" sz="2400" b="1" i="1" dirty="0" smtClean="0">
                <a:solidFill>
                  <a:srgbClr val="0E620A"/>
                </a:solidFill>
                <a:latin typeface="Arial Narrow" panose="020B0606020202030204" pitchFamily="34" charset="0"/>
              </a:rPr>
              <a:t>основних форм самостійної роботи на уроках </a:t>
            </a:r>
            <a:r>
              <a:rPr lang="uk-UA" sz="2400" b="1" i="1" dirty="0" smtClean="0">
                <a:solidFill>
                  <a:srgbClr val="0E620A"/>
                </a:solidFill>
                <a:latin typeface="Arial Narrow" panose="020B0606020202030204" pitchFamily="34" charset="0"/>
                <a:cs typeface="Mongolian Baiti" panose="03000500000000000000" pitchFamily="66" charset="0"/>
              </a:rPr>
              <a:t>біології  як </a:t>
            </a:r>
            <a:r>
              <a:rPr lang="uk-UA" sz="2400" b="1" i="1" dirty="0">
                <a:solidFill>
                  <a:srgbClr val="0E620A"/>
                </a:solidFill>
                <a:latin typeface="Arial Narrow" panose="020B0606020202030204" pitchFamily="34" charset="0"/>
                <a:cs typeface="Mongolian Baiti" panose="03000500000000000000" pitchFamily="66" charset="0"/>
              </a:rPr>
              <a:t>засіб активізації пізнавальної діяльності учнів</a:t>
            </a:r>
            <a:r>
              <a:rPr lang="uk-UA" sz="4000" b="1" dirty="0" smtClean="0">
                <a:solidFill>
                  <a:srgbClr val="0E620A"/>
                </a:solidFill>
                <a:latin typeface="Monotype Corsiva" panose="03010101010201010101" pitchFamily="66" charset="0"/>
              </a:rPr>
              <a:t>»</a:t>
            </a:r>
            <a:endParaRPr lang="uk-UA" sz="4000" dirty="0">
              <a:solidFill>
                <a:srgbClr val="0E620A"/>
              </a:solidFill>
            </a:endParaRPr>
          </a:p>
        </p:txBody>
      </p:sp>
      <p:pic>
        <p:nvPicPr>
          <p:cNvPr id="1026" name="Picture 2" descr="I:\Фото Для Презентація\20160222_103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688632" cy="30963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4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60649"/>
            <a:ext cx="7772400" cy="1080120"/>
          </a:xfrm>
        </p:spPr>
        <p:txBody>
          <a:bodyPr/>
          <a:lstStyle/>
          <a:p>
            <a:pPr algn="ctr"/>
            <a:r>
              <a:rPr lang="uk-UA" i="1" dirty="0" smtClean="0">
                <a:ln/>
                <a:solidFill>
                  <a:schemeClr val="accent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Актуальність ТЕМИ: 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268760"/>
            <a:ext cx="7772400" cy="5112568"/>
          </a:xfrm>
        </p:spPr>
        <p:txBody>
          <a:bodyPr/>
          <a:lstStyle/>
          <a:p>
            <a:endParaRPr lang="ru-RU" sz="2800" dirty="0" smtClean="0">
              <a:solidFill>
                <a:srgbClr val="0E620A"/>
              </a:solidFill>
            </a:endParaRPr>
          </a:p>
          <a:p>
            <a:endParaRPr lang="ru-RU" sz="2800" dirty="0" smtClean="0">
              <a:solidFill>
                <a:srgbClr val="0E620A"/>
              </a:solidFill>
            </a:endParaRPr>
          </a:p>
          <a:p>
            <a:endParaRPr lang="ru-RU" sz="2800" dirty="0">
              <a:solidFill>
                <a:srgbClr val="0E620A"/>
              </a:solidFill>
            </a:endParaRPr>
          </a:p>
          <a:p>
            <a:r>
              <a:rPr lang="ru-RU" sz="2600" b="1" dirty="0" smtClean="0">
                <a:solidFill>
                  <a:srgbClr val="0E620A"/>
                </a:solidFill>
              </a:rPr>
              <a:t>Потребою </a:t>
            </a:r>
            <a:r>
              <a:rPr lang="ru-RU" sz="2600" b="1" dirty="0" err="1">
                <a:solidFill>
                  <a:srgbClr val="0E620A"/>
                </a:solidFill>
              </a:rPr>
              <a:t>сучасної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школи</a:t>
            </a:r>
            <a:r>
              <a:rPr lang="ru-RU" sz="2600" b="1" dirty="0">
                <a:solidFill>
                  <a:srgbClr val="0E620A"/>
                </a:solidFill>
              </a:rPr>
              <a:t> є </a:t>
            </a:r>
            <a:r>
              <a:rPr lang="ru-RU" sz="2600" b="1" dirty="0" err="1">
                <a:solidFill>
                  <a:srgbClr val="0E620A"/>
                </a:solidFill>
              </a:rPr>
              <a:t>створення</a:t>
            </a:r>
            <a:r>
              <a:rPr lang="ru-RU" sz="2600" b="1" dirty="0">
                <a:solidFill>
                  <a:srgbClr val="0E620A"/>
                </a:solidFill>
              </a:rPr>
              <a:t> умов, за </a:t>
            </a:r>
            <a:r>
              <a:rPr lang="ru-RU" sz="2600" b="1" dirty="0" err="1">
                <a:solidFill>
                  <a:srgbClr val="0E620A"/>
                </a:solidFill>
              </a:rPr>
              <a:t>яких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кожен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учень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мав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би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змогу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навчатися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самостійно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здобувати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необхідну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інформацію</a:t>
            </a:r>
            <a:r>
              <a:rPr lang="ru-RU" sz="2600" b="1" dirty="0">
                <a:solidFill>
                  <a:srgbClr val="0E620A"/>
                </a:solidFill>
              </a:rPr>
              <a:t>, </a:t>
            </a:r>
            <a:r>
              <a:rPr lang="ru-RU" sz="2600" b="1" dirty="0" err="1">
                <a:solidFill>
                  <a:srgbClr val="0E620A"/>
                </a:solidFill>
              </a:rPr>
              <a:t>використовуючи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їі</a:t>
            </a:r>
            <a:r>
              <a:rPr lang="ru-RU" sz="2600" b="1" dirty="0">
                <a:solidFill>
                  <a:srgbClr val="0E620A"/>
                </a:solidFill>
              </a:rPr>
              <a:t> для </a:t>
            </a:r>
            <a:r>
              <a:rPr lang="ru-RU" sz="2600" b="1" dirty="0" err="1">
                <a:solidFill>
                  <a:srgbClr val="0E620A"/>
                </a:solidFill>
              </a:rPr>
              <a:t>власного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розвитку</a:t>
            </a:r>
            <a:r>
              <a:rPr lang="ru-RU" sz="2600" b="1" dirty="0">
                <a:solidFill>
                  <a:srgbClr val="0E620A"/>
                </a:solidFill>
              </a:rPr>
              <a:t>, </a:t>
            </a:r>
            <a:r>
              <a:rPr lang="ru-RU" sz="2600" b="1" dirty="0" err="1">
                <a:solidFill>
                  <a:srgbClr val="0E620A"/>
                </a:solidFill>
              </a:rPr>
              <a:t>самореалізації</a:t>
            </a:r>
            <a:r>
              <a:rPr lang="ru-RU" sz="2600" b="1" dirty="0">
                <a:solidFill>
                  <a:srgbClr val="0E620A"/>
                </a:solidFill>
              </a:rPr>
              <a:t>, для </a:t>
            </a:r>
            <a:r>
              <a:rPr lang="ru-RU" sz="2600" b="1" dirty="0" err="1">
                <a:solidFill>
                  <a:srgbClr val="0E620A"/>
                </a:solidFill>
              </a:rPr>
              <a:t>розв'язання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існуючих</a:t>
            </a:r>
            <a:r>
              <a:rPr lang="ru-RU" sz="2600" b="1" dirty="0">
                <a:solidFill>
                  <a:srgbClr val="0E620A"/>
                </a:solidFill>
              </a:rPr>
              <a:t> проблем. </a:t>
            </a:r>
            <a:r>
              <a:rPr lang="ru-RU" sz="2600" b="1" dirty="0" err="1" smtClean="0">
                <a:solidFill>
                  <a:srgbClr val="0E620A"/>
                </a:solidFill>
              </a:rPr>
              <a:t>Сьогодні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дітей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необхідно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підготувати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самостійно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діяти</a:t>
            </a:r>
            <a:r>
              <a:rPr lang="ru-RU" sz="2600" b="1" dirty="0" smtClean="0">
                <a:solidFill>
                  <a:srgbClr val="0E620A"/>
                </a:solidFill>
              </a:rPr>
              <a:t> і </a:t>
            </a:r>
            <a:r>
              <a:rPr lang="ru-RU" sz="2600" b="1" dirty="0" err="1" smtClean="0">
                <a:solidFill>
                  <a:srgbClr val="0E620A"/>
                </a:solidFill>
              </a:rPr>
              <a:t>приймати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рішення</a:t>
            </a:r>
            <a:r>
              <a:rPr lang="ru-RU" sz="2600" b="1" dirty="0" smtClean="0">
                <a:solidFill>
                  <a:srgbClr val="0E620A"/>
                </a:solidFill>
              </a:rPr>
              <a:t> в </a:t>
            </a:r>
            <a:r>
              <a:rPr lang="ru-RU" sz="2600" b="1" dirty="0" err="1" smtClean="0">
                <a:solidFill>
                  <a:srgbClr val="0E620A"/>
                </a:solidFill>
              </a:rPr>
              <a:t>умовах</a:t>
            </a:r>
            <a:r>
              <a:rPr lang="ru-RU" sz="2600" b="1" dirty="0" smtClean="0">
                <a:solidFill>
                  <a:srgbClr val="0E620A"/>
                </a:solidFill>
              </a:rPr>
              <a:t> ,</a:t>
            </a:r>
            <a:r>
              <a:rPr lang="ru-RU" sz="2600" b="1" dirty="0" err="1" smtClean="0">
                <a:solidFill>
                  <a:srgbClr val="0E620A"/>
                </a:solidFill>
              </a:rPr>
              <a:t>яких</a:t>
            </a:r>
            <a:r>
              <a:rPr lang="ru-RU" sz="2600" b="1" dirty="0" smtClean="0">
                <a:solidFill>
                  <a:srgbClr val="0E620A"/>
                </a:solidFill>
              </a:rPr>
              <a:t> не </a:t>
            </a:r>
            <a:r>
              <a:rPr lang="ru-RU" sz="2600" b="1" dirty="0" err="1" smtClean="0">
                <a:solidFill>
                  <a:srgbClr val="0E620A"/>
                </a:solidFill>
              </a:rPr>
              <a:t>було</a:t>
            </a:r>
            <a:r>
              <a:rPr lang="ru-RU" sz="2600" b="1" dirty="0" smtClean="0">
                <a:solidFill>
                  <a:srgbClr val="0E620A"/>
                </a:solidFill>
              </a:rPr>
              <a:t> і не могло бути в </a:t>
            </a:r>
            <a:r>
              <a:rPr lang="ru-RU" sz="2600" b="1" dirty="0" err="1" smtClean="0">
                <a:solidFill>
                  <a:srgbClr val="0E620A"/>
                </a:solidFill>
              </a:rPr>
              <a:t>минулому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житті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їхніх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батьків</a:t>
            </a:r>
            <a:r>
              <a:rPr lang="ru-RU" sz="2600" b="1" dirty="0" smtClean="0">
                <a:solidFill>
                  <a:srgbClr val="0E620A"/>
                </a:solidFill>
              </a:rPr>
              <a:t>. </a:t>
            </a:r>
            <a:r>
              <a:rPr lang="ru-RU" sz="2600" b="1" dirty="0" err="1" smtClean="0">
                <a:solidFill>
                  <a:srgbClr val="0E620A"/>
                </a:solidFill>
              </a:rPr>
              <a:t>Ця</a:t>
            </a:r>
            <a:r>
              <a:rPr lang="ru-RU" sz="2600" b="1" dirty="0" smtClean="0">
                <a:solidFill>
                  <a:srgbClr val="0E620A"/>
                </a:solidFill>
              </a:rPr>
              <a:t> проблема є </a:t>
            </a:r>
            <a:r>
              <a:rPr lang="ru-RU" sz="2600" b="1" dirty="0" err="1" smtClean="0">
                <a:solidFill>
                  <a:srgbClr val="0E620A"/>
                </a:solidFill>
              </a:rPr>
              <a:t>світовою</a:t>
            </a:r>
            <a:r>
              <a:rPr lang="ru-RU" sz="2600" b="1" dirty="0" smtClean="0">
                <a:solidFill>
                  <a:srgbClr val="0E620A"/>
                </a:solidFill>
              </a:rPr>
              <a:t> ,глобальною. Очевидно </a:t>
            </a:r>
            <a:r>
              <a:rPr lang="ru-RU" sz="2600" b="1" dirty="0" err="1" smtClean="0">
                <a:solidFill>
                  <a:srgbClr val="0E620A"/>
                </a:solidFill>
              </a:rPr>
              <a:t>формування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самостійної</a:t>
            </a:r>
            <a:r>
              <a:rPr lang="ru-RU" sz="2600" b="1" dirty="0" smtClean="0">
                <a:solidFill>
                  <a:srgbClr val="0E620A"/>
                </a:solidFill>
              </a:rPr>
              <a:t> ,</a:t>
            </a:r>
            <a:r>
              <a:rPr lang="ru-RU" sz="2600" b="1" dirty="0" err="1" smtClean="0">
                <a:solidFill>
                  <a:srgbClr val="0E620A"/>
                </a:solidFill>
              </a:rPr>
              <a:t>творчо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ініціативної</a:t>
            </a:r>
            <a:r>
              <a:rPr lang="ru-RU" sz="2600" b="1" dirty="0" smtClean="0">
                <a:solidFill>
                  <a:srgbClr val="0E620A"/>
                </a:solidFill>
              </a:rPr>
              <a:t> та </a:t>
            </a:r>
            <a:r>
              <a:rPr lang="ru-RU" sz="2600" b="1" dirty="0" err="1" smtClean="0">
                <a:solidFill>
                  <a:srgbClr val="0E620A"/>
                </a:solidFill>
              </a:rPr>
              <a:t>соціально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відповідальної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особистості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можливе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тільки</a:t>
            </a:r>
            <a:r>
              <a:rPr lang="ru-RU" sz="2600" b="1" dirty="0" smtClean="0">
                <a:solidFill>
                  <a:srgbClr val="0E620A"/>
                </a:solidFill>
              </a:rPr>
              <a:t> за </a:t>
            </a:r>
            <a:r>
              <a:rPr lang="ru-RU" sz="2600" b="1" dirty="0" err="1" smtClean="0">
                <a:solidFill>
                  <a:srgbClr val="0E620A"/>
                </a:solidFill>
              </a:rPr>
              <a:t>умови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самостійної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діяльності</a:t>
            </a:r>
            <a:r>
              <a:rPr lang="ru-RU" sz="2600" b="1" dirty="0" smtClean="0">
                <a:solidFill>
                  <a:srgbClr val="0E620A"/>
                </a:solidFill>
              </a:rPr>
              <a:t>.</a:t>
            </a:r>
            <a:endParaRPr lang="uk-UA" sz="2600" b="1" dirty="0"/>
          </a:p>
        </p:txBody>
      </p:sp>
    </p:spTree>
    <p:extLst>
      <p:ext uri="{BB962C8B-B14F-4D97-AF65-F5344CB8AC3E}">
        <p14:creationId xmlns:p14="http://schemas.microsoft.com/office/powerpoint/2010/main" val="2911818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AutoShape 3"/>
          <p:cNvSpPr>
            <a:spLocks noChangeArrowheads="1"/>
          </p:cNvSpPr>
          <p:nvPr/>
        </p:nvSpPr>
        <p:spPr bwMode="ltGray">
          <a:xfrm>
            <a:off x="107504" y="642918"/>
            <a:ext cx="9036496" cy="5238768"/>
          </a:xfrm>
          <a:prstGeom prst="rightArrow">
            <a:avLst>
              <a:gd name="adj1" fmla="val 79306"/>
              <a:gd name="adj2" fmla="val 46896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 dirty="0">
              <a:latin typeface="Arial" charset="0"/>
            </a:endParaRPr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5651500" y="3276600"/>
            <a:ext cx="3706846" cy="129540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lIns="91429" tIns="45715" rIns="91429" bIns="45715" anchor="ctr"/>
          <a:lstStyle/>
          <a:p>
            <a:pPr algn="ctr">
              <a:defRPr/>
            </a:pPr>
            <a:endParaRPr lang="en-US" sz="3200" b="1" i="1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7653" y="2786058"/>
            <a:ext cx="478634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uk-UA" sz="4400" b="1" i="1" dirty="0" smtClean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АКТУАЛЬНІСТЬ</a:t>
            </a:r>
            <a:endParaRPr lang="uk-UA" sz="4400" b="1" i="1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uk-UA" sz="4400" b="1" i="1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ДОСВІДУ</a:t>
            </a:r>
            <a:endParaRPr lang="en-US" sz="4400" b="1" i="1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786058"/>
            <a:ext cx="42432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508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РОЗВИТОК  ТВОРЧОГО  ТА  </a:t>
            </a:r>
          </a:p>
          <a:p>
            <a:pPr algn="ctr"/>
            <a:r>
              <a:rPr lang="ru-RU" sz="2000" b="1" cap="none" spc="0" dirty="0" smtClean="0">
                <a:ln w="508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ПРОДУКТИВНОГО МИСЛЕННЯ</a:t>
            </a:r>
            <a:endParaRPr lang="ru-RU" sz="2000" b="1" cap="none" spc="0" dirty="0">
              <a:ln w="50800">
                <a:solidFill>
                  <a:schemeClr val="accent3">
                    <a:lumMod val="75000"/>
                  </a:schemeClr>
                </a:solidFill>
              </a:ln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786190"/>
            <a:ext cx="46315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2000" b="1" cap="all" spc="0" dirty="0" smtClean="0">
                <a:ln>
                  <a:solidFill>
                    <a:srgbClr val="C32BA6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ФОРМУВАННЯ УМІНЬ І НАВИЧОК</a:t>
            </a:r>
          </a:p>
          <a:p>
            <a:pPr algn="ctr"/>
            <a:r>
              <a:rPr lang="uk-UA" sz="2000" b="1" cap="all" dirty="0" smtClean="0">
                <a:ln>
                  <a:solidFill>
                    <a:srgbClr val="C32BA6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ПРАКТИЧНОГО ХАРАКТЕРУ</a:t>
            </a:r>
            <a:endParaRPr lang="uk-UA" sz="2000" b="1" cap="all" spc="0" dirty="0">
              <a:ln>
                <a:solidFill>
                  <a:srgbClr val="C32BA6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428660" y="2000240"/>
            <a:ext cx="59647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7780" cmpd="sng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ПІДВИЩЕННЯ </a:t>
            </a:r>
            <a:r>
              <a:rPr lang="ru-RU" sz="2000" b="1" dirty="0">
                <a:ln w="17780" cmpd="sng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r>
              <a:rPr lang="ru-RU" sz="2000" b="1" cap="none" spc="0" dirty="0" smtClean="0">
                <a:ln w="17780" cmpd="sng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ФЕКТИВНОСТІ</a:t>
            </a:r>
          </a:p>
          <a:p>
            <a:pPr algn="ctr"/>
            <a:r>
              <a:rPr lang="ru-RU" sz="2000" b="1" dirty="0" smtClean="0">
                <a:ln w="17780" cmpd="sng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НАВЧАЛЬНО-ВИХОВНОГО ПРОЦЕСУ</a:t>
            </a:r>
            <a:endParaRPr lang="ru-RU" sz="2000" b="1" cap="none" spc="0" dirty="0">
              <a:ln w="17780" cmpd="sng">
                <a:solidFill>
                  <a:schemeClr val="tx1">
                    <a:lumMod val="5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03166" y="655022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1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07" grpId="0"/>
      <p:bldP spid="9" grpId="0"/>
      <p:bldP spid="10" grpId="0" build="p"/>
      <p:bldP spid="11" grpId="0" build="p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5857884" y="2214554"/>
            <a:ext cx="3178612" cy="307183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/>
            <a:r>
              <a:rPr lang="uk-UA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ПОШУКОВА ДІЯЛЬНІСТЬ</a:t>
            </a:r>
          </a:p>
          <a:p>
            <a:pPr algn="ctr" eaLnBrk="0" hangingPunct="0"/>
            <a:r>
              <a:rPr lang="uk-UA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УЧНІВ </a:t>
            </a:r>
            <a:r>
              <a:rPr lang="uk-UA" sz="1400" b="1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:</a:t>
            </a:r>
            <a:endParaRPr lang="uk-UA" sz="1400" b="1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uk-UA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РОЗРОБКА  ПРЕЗЕНТАЦІЙ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uk-UA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МІНІ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ПРОЕКТІВ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СТВОРЕННЯ  ПРОЕКТІВ </a:t>
            </a:r>
          </a:p>
          <a:p>
            <a:pPr eaLnBrk="0" hangingPunct="0"/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     НА ЕКОЛОГІЧНІ ТЕМИ </a:t>
            </a:r>
          </a:p>
          <a:p>
            <a:pPr algn="ctr" eaLnBrk="0" hangingPunct="0"/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endParaRPr lang="uk-UA" sz="1400" b="1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0" y="2214554"/>
            <a:ext cx="2714625" cy="30003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0" y="2857496"/>
            <a:ext cx="2714612" cy="206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 eaLnBrk="0" hangingPunct="0"/>
            <a:r>
              <a:rPr lang="uk-UA" sz="1600" b="1" dirty="0">
                <a:ln w="18000">
                  <a:solidFill>
                    <a:srgbClr val="C32BA6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</a:t>
            </a:r>
            <a:r>
              <a:rPr lang="uk-UA" sz="1600" b="1" dirty="0" smtClean="0">
                <a:ln w="18000">
                  <a:solidFill>
                    <a:srgbClr val="C32BA6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ФЕКТИВНЕ ПОЄДНАННЯ</a:t>
            </a:r>
          </a:p>
          <a:p>
            <a:pPr algn="ctr" eaLnBrk="0" hangingPunct="0"/>
            <a:r>
              <a:rPr lang="uk-UA" sz="1600" b="1" dirty="0" smtClean="0">
                <a:ln w="18000">
                  <a:solidFill>
                    <a:srgbClr val="C32BA6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РІЗНИХ ФОРМ САМОСТІЙНОЇ РОБОТИ НА ІНДИВІДУАЛІЗАЦІЇ</a:t>
            </a:r>
          </a:p>
          <a:p>
            <a:pPr algn="ctr" eaLnBrk="0" hangingPunct="0"/>
            <a:r>
              <a:rPr lang="uk-UA" sz="1600" b="1" dirty="0" smtClean="0">
                <a:ln w="18000">
                  <a:solidFill>
                    <a:srgbClr val="C32BA6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НАВЧАЛЬНО-ПІЗНАВАЛЬНОГО ПРОЦЕСУ</a:t>
            </a:r>
            <a:endParaRPr lang="en-US" sz="1600" b="1" dirty="0">
              <a:ln w="18000">
                <a:solidFill>
                  <a:srgbClr val="C32BA6"/>
                </a:solidFill>
                <a:prstDash val="solid"/>
                <a:miter lim="800000"/>
              </a:ln>
              <a:solidFill>
                <a:schemeClr val="tx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1687" name="Freeform 7"/>
          <p:cNvSpPr>
            <a:spLocks/>
          </p:cNvSpPr>
          <p:nvPr/>
        </p:nvSpPr>
        <p:spPr bwMode="gray">
          <a:xfrm>
            <a:off x="3071802" y="1857364"/>
            <a:ext cx="1046164" cy="1357322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n>
                <a:solidFill>
                  <a:schemeClr val="bg1">
                    <a:lumMod val="50000"/>
                  </a:schemeClr>
                </a:solidFill>
              </a:ln>
              <a:latin typeface="Arial" charset="0"/>
            </a:endParaRPr>
          </a:p>
        </p:txBody>
      </p:sp>
      <p:sp>
        <p:nvSpPr>
          <p:cNvPr id="7176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71689" name="Freeform 9"/>
          <p:cNvSpPr>
            <a:spLocks/>
          </p:cNvSpPr>
          <p:nvPr/>
        </p:nvSpPr>
        <p:spPr bwMode="gray">
          <a:xfrm rot="456134" flipH="1">
            <a:off x="4936506" y="1994330"/>
            <a:ext cx="1074483" cy="1261958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786050" y="0"/>
            <a:ext cx="3384550" cy="2087563"/>
            <a:chOff x="1997" y="1314"/>
            <a:chExt cx="1889" cy="1009"/>
          </a:xfrm>
          <a:scene3d>
            <a:camera prst="perspectiveFront"/>
            <a:lightRig rig="threePt" dir="t"/>
          </a:scene3d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6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1" cy="82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3132138" y="1484313"/>
            <a:ext cx="2513012" cy="8925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5" rIns="91429" bIns="45715">
            <a:spAutoFit/>
            <a:scene3d>
              <a:camera prst="perspectiveFront"/>
              <a:lightRig rig="threePt" dir="t"/>
            </a:scene3d>
          </a:bodyPr>
          <a:lstStyle/>
          <a:p>
            <a:pPr algn="ctr" eaLnBrk="0" hangingPunct="0">
              <a:defRPr/>
            </a:pPr>
            <a:endParaRPr lang="en-US" sz="2400" b="1" dirty="0">
              <a:solidFill>
                <a:srgbClr val="0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</a:endParaRPr>
          </a:p>
          <a:p>
            <a:pPr algn="ctr" eaLnBrk="0" hangingPunct="0">
              <a:defRPr/>
            </a:pPr>
            <a:endParaRPr lang="uk-UA" sz="1400" dirty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defRPr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22953" y="3429000"/>
            <a:ext cx="2955547" cy="271462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ln>
                  <a:solidFill>
                    <a:schemeClr val="accent2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</a:t>
            </a:r>
            <a:r>
              <a:rPr lang="uk-UA" sz="2000" b="1" dirty="0" smtClean="0">
                <a:ln>
                  <a:solidFill>
                    <a:schemeClr val="accent2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РАХУВАННЯ  РІВНЕВОГО ПРИНЦИПУ  ОЦІНЮВАННЯ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2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РЕЗУЛЬТАТІВ  НАВЧАННЯ</a:t>
            </a:r>
            <a:endParaRPr lang="uk-UA" sz="2000" b="1" dirty="0">
              <a:ln>
                <a:solidFill>
                  <a:schemeClr val="accent2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14678" y="214290"/>
            <a:ext cx="264320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2DC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НОВИЗНА</a:t>
            </a:r>
          </a:p>
          <a:p>
            <a:pPr algn="ctr"/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2DC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ДОСВІДУ</a:t>
            </a:r>
            <a:endParaRPr lang="ru-RU" sz="32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2DC20A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Стрелка вверх 20"/>
          <p:cNvSpPr/>
          <p:nvPr/>
        </p:nvSpPr>
        <p:spPr>
          <a:xfrm rot="10800000">
            <a:off x="4214810" y="2285992"/>
            <a:ext cx="745576" cy="92869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chemeClr val="accent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157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73" grpId="0" animBg="1"/>
      <p:bldP spid="71686" grpId="0"/>
      <p:bldP spid="71687" grpId="0" animBg="1"/>
      <p:bldP spid="71689" grpId="0" animBg="1"/>
      <p:bldP spid="19" grpId="0" animBg="1"/>
      <p:bldP spid="20" grpId="0" build="p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5472"/>
            <a:ext cx="8229600" cy="79435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Провідна</a:t>
            </a:r>
            <a:r>
              <a:rPr lang="ru-RU" sz="5400" b="1" dirty="0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ідея</a:t>
            </a:r>
            <a:r>
              <a:rPr lang="ru-RU" sz="5400" b="1" dirty="0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досвіду</a:t>
            </a:r>
            <a:endParaRPr lang="ru-RU" sz="5400" b="1" dirty="0">
              <a:ln w="3175">
                <a:solidFill>
                  <a:schemeClr val="bg2"/>
                </a:solidFill>
                <a:prstDash val="solid"/>
                <a:miter lim="800000"/>
              </a:ln>
              <a:solidFill>
                <a:srgbClr val="0E620A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3000372"/>
            <a:ext cx="2950650" cy="295232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Розвиток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саморозвиток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особистості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Формування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організаційних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інформаційних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комунікативних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компетенцій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8662" y="2643182"/>
            <a:ext cx="1440160" cy="28803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14678" y="2357430"/>
            <a:ext cx="2913577" cy="2952328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Опанування</a:t>
            </a:r>
            <a:r>
              <a:rPr lang="ru-RU" sz="2400" dirty="0" smtClean="0"/>
              <a:t> методами активного </a:t>
            </a:r>
            <a:r>
              <a:rPr lang="ru-RU" sz="2400" dirty="0" err="1" smtClean="0"/>
              <a:t>навчання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dirty="0" err="1" smtClean="0"/>
              <a:t>Розвиток</a:t>
            </a:r>
            <a:r>
              <a:rPr lang="ru-RU" sz="2400" dirty="0" smtClean="0"/>
              <a:t> </a:t>
            </a:r>
            <a:r>
              <a:rPr lang="ru-RU" sz="2400" dirty="0" err="1" smtClean="0"/>
              <a:t>пізнавальних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здібностей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учнів</a:t>
            </a:r>
            <a:r>
              <a:rPr lang="ru-RU" sz="2400" dirty="0" smtClean="0"/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87924" y="2186225"/>
            <a:ext cx="1512168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43636" y="2071678"/>
            <a:ext cx="2736304" cy="320435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Глибоке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засвоєння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навчального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матеріалу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Формування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умінь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і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навичок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практичного характеру </a:t>
            </a:r>
            <a:endParaRPr lang="ru-RU" sz="2400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6578" y="1785926"/>
            <a:ext cx="1512168" cy="288032"/>
          </a:xfrm>
          <a:prstGeom prst="roundRect">
            <a:avLst/>
          </a:prstGeom>
          <a:solidFill>
            <a:schemeClr val="accent1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428736"/>
            <a:ext cx="1463167" cy="115834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751">
            <a:off x="5397651" y="967782"/>
            <a:ext cx="15409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03166" y="655022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1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/>
          <p:cNvSpPr>
            <a:spLocks noChangeArrowheads="1"/>
          </p:cNvSpPr>
          <p:nvPr/>
        </p:nvSpPr>
        <p:spPr bwMode="auto">
          <a:xfrm>
            <a:off x="3214678" y="3571876"/>
            <a:ext cx="2643206" cy="2371724"/>
          </a:xfrm>
          <a:prstGeom prst="roundRect">
            <a:avLst>
              <a:gd name="adj" fmla="val 13745"/>
            </a:avLst>
          </a:prstGeom>
          <a:solidFill>
            <a:srgbClr val="99CCFF">
              <a:alpha val="30980"/>
            </a:srgbClr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eaLnBrk="0" hangingPunct="0"/>
            <a:r>
              <a:rPr lang="uk-UA" b="1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Учні починають розуміти складні ідеї завдяки більш </a:t>
            </a:r>
            <a:r>
              <a:rPr lang="uk-UA" b="1" dirty="0" smtClean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ясній та динамічній подачі </a:t>
            </a:r>
            <a:r>
              <a:rPr lang="uk-UA" b="1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матеріалу</a:t>
            </a:r>
            <a:endParaRPr lang="en-US" b="1" dirty="0">
              <a:ln w="6350">
                <a:solidFill>
                  <a:schemeClr val="bg2">
                    <a:lumMod val="10000"/>
                  </a:schemeClr>
                </a:solidFill>
              </a:ln>
              <a:solidFill>
                <a:srgbClr val="165B11"/>
              </a:solidFill>
              <a:latin typeface="Verdana" pitchFamily="34" charset="0"/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500034" y="3571876"/>
            <a:ext cx="2714643" cy="2371724"/>
          </a:xfrm>
          <a:prstGeom prst="roundRect">
            <a:avLst>
              <a:gd name="adj" fmla="val 13745"/>
            </a:avLst>
          </a:prstGeom>
          <a:solidFill>
            <a:srgbClr val="CCFFFF">
              <a:alpha val="30980"/>
            </a:srgbClr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eaLnBrk="0" hangingPunct="0"/>
            <a:r>
              <a:rPr lang="uk-UA" b="1" dirty="0">
                <a:ln>
                  <a:solidFill>
                    <a:schemeClr val="bg2"/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Робить урок цікавішим, надає більших можливостей для участі в навчальному процесі, розвиває мотивацію</a:t>
            </a:r>
            <a:endParaRPr lang="en-US" b="1" dirty="0">
              <a:ln>
                <a:solidFill>
                  <a:schemeClr val="bg2"/>
                </a:solidFill>
              </a:ln>
              <a:solidFill>
                <a:srgbClr val="165B11"/>
              </a:solidFill>
              <a:latin typeface="Verdana" pitchFamily="34" charset="0"/>
            </a:endParaRPr>
          </a:p>
        </p:txBody>
      </p:sp>
      <p:sp>
        <p:nvSpPr>
          <p:cNvPr id="77828" name="AutoShape 4"/>
          <p:cNvSpPr>
            <a:spLocks noChangeArrowheads="1"/>
          </p:cNvSpPr>
          <p:nvPr/>
        </p:nvSpPr>
        <p:spPr bwMode="auto">
          <a:xfrm>
            <a:off x="5929322" y="3571876"/>
            <a:ext cx="2878140" cy="2357454"/>
          </a:xfrm>
          <a:prstGeom prst="roundRect">
            <a:avLst>
              <a:gd name="adj" fmla="val 13745"/>
            </a:avLst>
          </a:prstGeom>
          <a:solidFill>
            <a:srgbClr val="CC99FF">
              <a:alpha val="30980"/>
            </a:srgbClr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eaLnBrk="0" hangingPunct="0"/>
            <a:r>
              <a:rPr lang="uk-UA" b="1" dirty="0">
                <a:ln w="3175">
                  <a:solidFill>
                    <a:srgbClr val="92D050"/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Розвиває особистісні й соціальні навички; учні працюють  творчо, стають впевненішими у собі</a:t>
            </a:r>
            <a:endParaRPr lang="en-US" b="1" dirty="0">
              <a:ln w="3175">
                <a:solidFill>
                  <a:srgbClr val="92D050"/>
                </a:solidFill>
              </a:ln>
              <a:solidFill>
                <a:srgbClr val="165B11"/>
              </a:solidFill>
              <a:latin typeface="Verdana" pitchFamily="34" charset="0"/>
            </a:endParaRP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title"/>
          </p:nvPr>
        </p:nvSpPr>
        <p:spPr>
          <a:xfrm>
            <a:off x="1071538" y="704088"/>
            <a:ext cx="7615262" cy="581772"/>
          </a:xfrm>
        </p:spPr>
        <p:txBody>
          <a:bodyPr>
            <a:noAutofit/>
          </a:bodyPr>
          <a:lstStyle/>
          <a:p>
            <a:pPr eaLnBrk="1" hangingPunct="1"/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Переваги для учнів</a:t>
            </a:r>
            <a:endParaRPr lang="en-US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99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gray">
          <a:xfrm>
            <a:off x="6332538" y="1944688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gray">
          <a:xfrm>
            <a:off x="6357938" y="195262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9227" name="Oval 12"/>
          <p:cNvSpPr>
            <a:spLocks noChangeArrowheads="1"/>
          </p:cNvSpPr>
          <p:nvPr/>
        </p:nvSpPr>
        <p:spPr bwMode="gray">
          <a:xfrm>
            <a:off x="6411913" y="2016125"/>
            <a:ext cx="1335087" cy="1320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77837" name="Oval 13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8" name="Oval 14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9" name="Oval 15"/>
          <p:cNvSpPr>
            <a:spLocks noChangeArrowheads="1"/>
          </p:cNvSpPr>
          <p:nvPr/>
        </p:nvSpPr>
        <p:spPr bwMode="gray">
          <a:xfrm>
            <a:off x="1406525" y="193833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40" name="Oval 16"/>
          <p:cNvSpPr>
            <a:spLocks noChangeArrowheads="1"/>
          </p:cNvSpPr>
          <p:nvPr/>
        </p:nvSpPr>
        <p:spPr bwMode="gray">
          <a:xfrm>
            <a:off x="1408113" y="1941513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9232" name="Oval 17"/>
          <p:cNvSpPr>
            <a:spLocks noChangeArrowheads="1"/>
          </p:cNvSpPr>
          <p:nvPr/>
        </p:nvSpPr>
        <p:spPr bwMode="gray">
          <a:xfrm>
            <a:off x="1481138" y="2012950"/>
            <a:ext cx="1333500" cy="1320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501775" y="2032000"/>
            <a:ext cx="1290638" cy="1277938"/>
            <a:chOff x="4166" y="1706"/>
            <a:chExt cx="1252" cy="1252"/>
          </a:xfrm>
        </p:grpSpPr>
        <p:sp>
          <p:nvSpPr>
            <p:cNvPr id="9252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3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4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5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sp>
        <p:nvSpPr>
          <p:cNvPr id="77847" name="Oval 23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48" name="Oval 24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49" name="Oval 25"/>
          <p:cNvSpPr>
            <a:spLocks noChangeArrowheads="1"/>
          </p:cNvSpPr>
          <p:nvPr/>
        </p:nvSpPr>
        <p:spPr bwMode="gray">
          <a:xfrm>
            <a:off x="3870325" y="194468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50" name="Oval 26"/>
          <p:cNvSpPr>
            <a:spLocks noChangeArrowheads="1"/>
          </p:cNvSpPr>
          <p:nvPr/>
        </p:nvSpPr>
        <p:spPr bwMode="gray">
          <a:xfrm>
            <a:off x="3871913" y="194627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9238" name="Oval 27"/>
          <p:cNvSpPr>
            <a:spLocks noChangeArrowheads="1"/>
          </p:cNvSpPr>
          <p:nvPr/>
        </p:nvSpPr>
        <p:spPr bwMode="gray">
          <a:xfrm>
            <a:off x="3943350" y="2016125"/>
            <a:ext cx="1333500" cy="1320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65575" y="2032000"/>
            <a:ext cx="1290638" cy="1277938"/>
            <a:chOff x="4166" y="1706"/>
            <a:chExt cx="1252" cy="1252"/>
          </a:xfrm>
        </p:grpSpPr>
        <p:sp>
          <p:nvSpPr>
            <p:cNvPr id="9248" name="Oval 2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49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0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1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435725" y="2032000"/>
            <a:ext cx="1292225" cy="1277938"/>
            <a:chOff x="4166" y="1706"/>
            <a:chExt cx="1252" cy="1252"/>
          </a:xfrm>
        </p:grpSpPr>
        <p:sp>
          <p:nvSpPr>
            <p:cNvPr id="9244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45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46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47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pic>
        <p:nvPicPr>
          <p:cNvPr id="77865" name="Picture 41" descr="nu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133600"/>
            <a:ext cx="630237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6" name="Picture 42" descr="nu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2205038"/>
            <a:ext cx="9128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7" name="Picture 43" descr="num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2205038"/>
            <a:ext cx="9366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04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78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animBg="1"/>
      <p:bldP spid="77827" grpId="0" animBg="1"/>
      <p:bldP spid="77828" grpId="0" animBg="1"/>
      <p:bldP spid="77829" grpId="0"/>
      <p:bldP spid="77835" grpId="0" animBg="1"/>
      <p:bldP spid="77838" grpId="0" animBg="1"/>
      <p:bldP spid="77840" grpId="0" animBg="1"/>
      <p:bldP spid="7785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красный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677</TotalTime>
  <Words>745</Words>
  <Application>Microsoft Office PowerPoint</Application>
  <PresentationFormat>Экран (4:3)</PresentationFormat>
  <Paragraphs>152</Paragraphs>
  <Slides>34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красный</vt:lpstr>
      <vt:lpstr>Эркер</vt:lpstr>
      <vt:lpstr>Презентація досвіду роботи учителя біології та природознавства Качанівської ЗОШ І-ІІІ ступенів Попельняк  Тетяни Степанівни </vt:lpstr>
      <vt:lpstr>  Загальні  відомості  про  вчителя  </vt:lpstr>
      <vt:lpstr>Педагогічне кредо:</vt:lpstr>
      <vt:lpstr>Проблема, над  якою працюю: </vt:lpstr>
      <vt:lpstr>Актуальність ТЕМИ: </vt:lpstr>
      <vt:lpstr>Презентация PowerPoint</vt:lpstr>
      <vt:lpstr>Презентация PowerPoint</vt:lpstr>
      <vt:lpstr>Провідна ідея досвіду</vt:lpstr>
      <vt:lpstr>Переваги для учнів</vt:lpstr>
      <vt:lpstr>Самостійна робота на різних етапах уроку</vt:lpstr>
      <vt:lpstr>КЛАСИФІКАЦІЯ  САМОСТІЙНИХ  РОБІТ  УЧНІВ, ЩО ВИКОРИСТОВУЮТЬСЯ  НА  УРОКАХ  БІОЛОГІЇ ТА ПРИРОДОЗНАВСТВА</vt:lpstr>
      <vt:lpstr>Презентация PowerPoint</vt:lpstr>
      <vt:lpstr>  Використання індивідуальних карток в ході самостійної роботи з біології.  </vt:lpstr>
      <vt:lpstr>Використання індивідуальних карток в ході самостійної роботи з біології</vt:lpstr>
      <vt:lpstr> Завдання для індивідуальних карток </vt:lpstr>
      <vt:lpstr>Завдання для індивідуальних карток</vt:lpstr>
      <vt:lpstr>Складання діаграми Вена</vt:lpstr>
      <vt:lpstr>Використання мультимедійних презентацій</vt:lpstr>
      <vt:lpstr> Використання нестандартних уроків - метод успішного досягнення результатів при вивченні біології </vt:lpstr>
      <vt:lpstr>Впроваджую інтерактивні  методи навчання: </vt:lpstr>
      <vt:lpstr>  Навчання починається із здивування, а здивувати дитину можна лише на уроках біології </vt:lpstr>
      <vt:lpstr>Захист міні -  проектів</vt:lpstr>
      <vt:lpstr>Захист міні - проектів </vt:lpstr>
      <vt:lpstr>Моніторинг результативності учнів 5 класу з природознавства</vt:lpstr>
      <vt:lpstr>Моніторинг успішності учнів  5 класу з природознавства</vt:lpstr>
      <vt:lpstr>Результативність навчальних досягнень учнів 6 класу з біології</vt:lpstr>
      <vt:lpstr>Моніторинг успішності учнів  6 класу з біології</vt:lpstr>
      <vt:lpstr>Моніторинг знань з екології учнів 11 класу</vt:lpstr>
      <vt:lpstr>Презентация PowerPoint</vt:lpstr>
      <vt:lpstr>Результативність організації та впровадження самостійної навчальної діяльності школярів </vt:lpstr>
      <vt:lpstr>Екологічні проекти</vt:lpstr>
      <vt:lpstr>Переможці Міжнародного природничого інтерактивного конкурсу «Колосок»</vt:lpstr>
      <vt:lpstr> Екологічна агітбригада «Пролісок» </vt:lpstr>
      <vt:lpstr>«Звичайно, не з кожного учня  вийде  вчений, але необхідно  прагнути, щоб кожному була знайома радість відкриття нового, радість творчого усвідомлення життя».                                    Академік  А. М. Колмогоров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досвіду роботи учителя біології та природознавства  Попельняк Тетяни Степанівни</dc:title>
  <dc:creator>Ноутбук</dc:creator>
  <cp:lastModifiedBy>Ноутбук</cp:lastModifiedBy>
  <cp:revision>80</cp:revision>
  <dcterms:created xsi:type="dcterms:W3CDTF">2016-03-07T12:02:46Z</dcterms:created>
  <dcterms:modified xsi:type="dcterms:W3CDTF">2017-12-21T20:12:21Z</dcterms:modified>
</cp:coreProperties>
</file>