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4"/>
  </p:notesMasterIdLst>
  <p:sldIdLst>
    <p:sldId id="265" r:id="rId2"/>
    <p:sldId id="275" r:id="rId3"/>
    <p:sldId id="277" r:id="rId4"/>
    <p:sldId id="276" r:id="rId5"/>
    <p:sldId id="278" r:id="rId6"/>
    <p:sldId id="279" r:id="rId7"/>
    <p:sldId id="280" r:id="rId8"/>
    <p:sldId id="281" r:id="rId9"/>
    <p:sldId id="282" r:id="rId10"/>
    <p:sldId id="284" r:id="rId11"/>
    <p:sldId id="269" r:id="rId12"/>
    <p:sldId id="271"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10" autoAdjust="0"/>
    <p:restoredTop sz="94660"/>
  </p:normalViewPr>
  <p:slideViewPr>
    <p:cSldViewPr>
      <p:cViewPr>
        <p:scale>
          <a:sx n="75" d="100"/>
          <a:sy n="75" d="100"/>
        </p:scale>
        <p:origin x="-1890" y="-3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DB886C-1EAA-4A41-9103-9669FD47334F}" type="datetimeFigureOut">
              <a:rPr lang="ru-RU" smtClean="0"/>
              <a:pPr/>
              <a:t>28.09.2018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E48AF5-27A8-45BC-AD9F-4BDD0C090817}" type="slidenum">
              <a:rPr lang="ru-RU" smtClean="0"/>
              <a:pPr/>
              <a:t>‹#›</a:t>
            </a:fld>
            <a:endParaRPr lang="ru-RU"/>
          </a:p>
        </p:txBody>
      </p:sp>
    </p:spTree>
    <p:extLst>
      <p:ext uri="{BB962C8B-B14F-4D97-AF65-F5344CB8AC3E}">
        <p14:creationId xmlns:p14="http://schemas.microsoft.com/office/powerpoint/2010/main" val="1241203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DDE48AF5-27A8-45BC-AD9F-4BDD0C090817}" type="slidenum">
              <a:rPr lang="ru-RU" smtClean="0"/>
              <a:pPr/>
              <a:t>6</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3D3E8E71-7B11-4EA9-9E09-937EC0CFCDBE}" type="datetimeFigureOut">
              <a:rPr lang="ru-RU" smtClean="0"/>
              <a:pPr/>
              <a:t>28.09.2018</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64310251-76C9-442A-B4D4-C7695FCE869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D3E8E71-7B11-4EA9-9E09-937EC0CFCDBE}" type="datetimeFigureOut">
              <a:rPr lang="ru-RU" smtClean="0"/>
              <a:pPr/>
              <a:t>28.09.2018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4310251-76C9-442A-B4D4-C7695FCE869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D3E8E71-7B11-4EA9-9E09-937EC0CFCDBE}" type="datetimeFigureOut">
              <a:rPr lang="ru-RU" smtClean="0"/>
              <a:pPr/>
              <a:t>28.09.2018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4310251-76C9-442A-B4D4-C7695FCE869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D3E8E71-7B11-4EA9-9E09-937EC0CFCDBE}" type="datetimeFigureOut">
              <a:rPr lang="ru-RU" smtClean="0"/>
              <a:pPr/>
              <a:t>28.09.2018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4310251-76C9-442A-B4D4-C7695FCE869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3D3E8E71-7B11-4EA9-9E09-937EC0CFCDBE}" type="datetimeFigureOut">
              <a:rPr lang="ru-RU" smtClean="0"/>
              <a:pPr/>
              <a:t>28.09.2018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4310251-76C9-442A-B4D4-C7695FCE869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D3E8E71-7B11-4EA9-9E09-937EC0CFCDBE}" type="datetimeFigureOut">
              <a:rPr lang="ru-RU" smtClean="0"/>
              <a:pPr/>
              <a:t>28.09.2018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64310251-76C9-442A-B4D4-C7695FCE869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3D3E8E71-7B11-4EA9-9E09-937EC0CFCDBE}" type="datetimeFigureOut">
              <a:rPr lang="ru-RU" smtClean="0"/>
              <a:pPr/>
              <a:t>28.09.2018</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64310251-76C9-442A-B4D4-C7695FCE869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3D3E8E71-7B11-4EA9-9E09-937EC0CFCDBE}" type="datetimeFigureOut">
              <a:rPr lang="ru-RU" smtClean="0"/>
              <a:pPr/>
              <a:t>28.09.2018</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64310251-76C9-442A-B4D4-C7695FCE869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3D3E8E71-7B11-4EA9-9E09-937EC0CFCDBE}" type="datetimeFigureOut">
              <a:rPr lang="ru-RU" smtClean="0"/>
              <a:pPr/>
              <a:t>28.09.2018</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64310251-76C9-442A-B4D4-C7695FCE869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3D3E8E71-7B11-4EA9-9E09-937EC0CFCDBE}" type="datetimeFigureOut">
              <a:rPr lang="ru-RU" smtClean="0"/>
              <a:pPr/>
              <a:t>28.09.2018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64310251-76C9-442A-B4D4-C7695FCE869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3D3E8E71-7B11-4EA9-9E09-937EC0CFCDBE}" type="datetimeFigureOut">
              <a:rPr lang="ru-RU" smtClean="0"/>
              <a:pPr/>
              <a:t>28.09.2018</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64310251-76C9-442A-B4D4-C7695FCE869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D3E8E71-7B11-4EA9-9E09-937EC0CFCDBE}" type="datetimeFigureOut">
              <a:rPr lang="ru-RU" smtClean="0"/>
              <a:pPr/>
              <a:t>28.09.2018</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4310251-76C9-442A-B4D4-C7695FCE869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Пов’язане зображення"/>
          <p:cNvSpPr>
            <a:spLocks noChangeAspect="1" noChangeArrowheads="1"/>
          </p:cNvSpPr>
          <p:nvPr/>
        </p:nvSpPr>
        <p:spPr bwMode="auto">
          <a:xfrm>
            <a:off x="-1071602" y="357166"/>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Пов’язане зображення"/>
          <p:cNvSpPr>
            <a:spLocks noChangeAspect="1" noChangeArrowheads="1"/>
          </p:cNvSpPr>
          <p:nvPr/>
        </p:nvSpPr>
        <p:spPr bwMode="auto">
          <a:xfrm>
            <a:off x="-1071602" y="357166"/>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32" name="Picture 8" descr="Пов’язане зображення"/>
          <p:cNvPicPr>
            <a:picLocks noChangeAspect="1" noChangeArrowheads="1"/>
          </p:cNvPicPr>
          <p:nvPr/>
        </p:nvPicPr>
        <p:blipFill>
          <a:blip r:embed="rId2" cstate="print"/>
          <a:srcRect/>
          <a:stretch>
            <a:fillRect/>
          </a:stretch>
        </p:blipFill>
        <p:spPr bwMode="auto">
          <a:xfrm>
            <a:off x="0" y="1214422"/>
            <a:ext cx="9144000" cy="5286412"/>
          </a:xfrm>
          <a:prstGeom prst="rect">
            <a:avLst/>
          </a:prstGeom>
          <a:noFill/>
          <a:effectLst>
            <a:softEdge rad="31750"/>
          </a:effectLst>
        </p:spPr>
      </p:pic>
      <p:pic>
        <p:nvPicPr>
          <p:cNvPr id="14344" name="Picture 8" descr="Результат пошуку зображень за запитом &quot;нова українська школа&quot;"/>
          <p:cNvPicPr>
            <a:picLocks noChangeAspect="1" noChangeArrowheads="1"/>
          </p:cNvPicPr>
          <p:nvPr/>
        </p:nvPicPr>
        <p:blipFill>
          <a:blip r:embed="rId3" cstate="print"/>
          <a:srcRect/>
          <a:stretch>
            <a:fillRect/>
          </a:stretch>
        </p:blipFill>
        <p:spPr bwMode="auto">
          <a:xfrm>
            <a:off x="1785918" y="3000372"/>
            <a:ext cx="5688632" cy="3528392"/>
          </a:xfrm>
          <a:prstGeom prst="ellipse">
            <a:avLst/>
          </a:prstGeom>
          <a:noFill/>
          <a:effectLst>
            <a:softEdge rad="63500"/>
          </a:effectLst>
        </p:spPr>
      </p:pic>
      <p:sp>
        <p:nvSpPr>
          <p:cNvPr id="11" name="Прямокутник 10"/>
          <p:cNvSpPr/>
          <p:nvPr/>
        </p:nvSpPr>
        <p:spPr>
          <a:xfrm>
            <a:off x="467544" y="1124745"/>
            <a:ext cx="8496944" cy="2492990"/>
          </a:xfrm>
          <a:prstGeom prst="rect">
            <a:avLst/>
          </a:prstGeom>
          <a:noFill/>
        </p:spPr>
        <p:txBody>
          <a:bodyPr wrap="square" lIns="91440" tIns="45720" rIns="91440" bIns="45720">
            <a:spAutoFit/>
          </a:bodyPr>
          <a:lstStyle/>
          <a:p>
            <a:pPr algn="ctr"/>
            <a:r>
              <a:rPr lang="uk-UA" sz="5400" b="1" dirty="0" smtClean="0">
                <a:ln w="12700">
                  <a:solidFill>
                    <a:schemeClr val="bg2">
                      <a:lumMod val="10000"/>
                    </a:schemeClr>
                  </a:solidFill>
                  <a:prstDash val="solid"/>
                </a:ln>
                <a:solidFill>
                  <a:schemeClr val="tx1">
                    <a:lumMod val="85000"/>
                    <a:lumOff val="15000"/>
                  </a:schemeClr>
                </a:solidFill>
                <a:effectLst>
                  <a:outerShdw blurRad="41275" dist="20320" dir="1800000" algn="tl" rotWithShape="0">
                    <a:srgbClr val="000000">
                      <a:alpha val="40000"/>
                    </a:srgbClr>
                  </a:outerShdw>
                </a:effectLst>
              </a:rPr>
              <a:t>Педагогіка партнерства</a:t>
            </a:r>
            <a:r>
              <a:rPr lang="uk-UA" sz="4800" b="1" dirty="0" smtClean="0">
                <a:ln w="12700">
                  <a:solidFill>
                    <a:schemeClr val="bg2">
                      <a:lumMod val="10000"/>
                    </a:schemeClr>
                  </a:solidFill>
                  <a:prstDash val="solid"/>
                </a:ln>
                <a:solidFill>
                  <a:schemeClr val="tx1">
                    <a:lumMod val="85000"/>
                    <a:lumOff val="15000"/>
                  </a:schemeClr>
                </a:solidFill>
                <a:effectLst>
                  <a:outerShdw blurRad="41275" dist="20320" dir="1800000" algn="tl" rotWithShape="0">
                    <a:srgbClr val="000000">
                      <a:alpha val="40000"/>
                    </a:srgbClr>
                  </a:outerShdw>
                </a:effectLst>
              </a:rPr>
              <a:t>:</a:t>
            </a:r>
          </a:p>
          <a:p>
            <a:pPr algn="ctr"/>
            <a:r>
              <a:rPr lang="uk-UA" sz="4800" b="1" dirty="0" smtClean="0">
                <a:ln w="12700">
                  <a:solidFill>
                    <a:schemeClr val="bg2">
                      <a:lumMod val="10000"/>
                    </a:schemeClr>
                  </a:solidFill>
                  <a:prstDash val="solid"/>
                </a:ln>
                <a:solidFill>
                  <a:schemeClr val="tx1">
                    <a:lumMod val="85000"/>
                    <a:lumOff val="15000"/>
                  </a:schemeClr>
                </a:solidFill>
                <a:effectLst>
                  <a:outerShdw blurRad="41275" dist="20320" dir="1800000" algn="tl" rotWithShape="0">
                    <a:srgbClr val="000000">
                      <a:alpha val="40000"/>
                    </a:srgbClr>
                  </a:outerShdw>
                </a:effectLst>
              </a:rPr>
              <a:t>сутність,основні принципи                               </a:t>
            </a:r>
            <a:r>
              <a:rPr lang="uk-UA" sz="3200" b="1" dirty="0" smtClean="0">
                <a:ln w="12700">
                  <a:solidFill>
                    <a:schemeClr val="bg2">
                      <a:lumMod val="10000"/>
                    </a:schemeClr>
                  </a:solidFill>
                  <a:prstDash val="solid"/>
                </a:ln>
                <a:solidFill>
                  <a:schemeClr val="tx1">
                    <a:lumMod val="85000"/>
                    <a:lumOff val="15000"/>
                  </a:schemeClr>
                </a:solidFill>
                <a:effectLst>
                  <a:outerShdw blurRad="41275" dist="20320" dir="1800000" algn="tl" rotWithShape="0">
                    <a:srgbClr val="000000">
                      <a:alpha val="40000"/>
                    </a:srgbClr>
                  </a:outerShdw>
                </a:effectLst>
              </a:rPr>
              <a:t>  </a:t>
            </a:r>
            <a:endParaRPr lang="uk-UA" sz="3200" b="1" dirty="0">
              <a:ln w="12700">
                <a:solidFill>
                  <a:schemeClr val="bg2">
                    <a:lumMod val="10000"/>
                  </a:schemeClr>
                </a:solidFill>
                <a:prstDash val="solid"/>
              </a:ln>
              <a:solidFill>
                <a:schemeClr val="tx1">
                  <a:lumMod val="85000"/>
                  <a:lumOff val="1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Пов’язане зображення"/>
          <p:cNvPicPr>
            <a:picLocks noChangeAspect="1" noChangeArrowheads="1"/>
          </p:cNvPicPr>
          <p:nvPr/>
        </p:nvPicPr>
        <p:blipFill>
          <a:blip r:embed="rId2" cstate="print"/>
          <a:srcRect l="3424" t="1633" r="60617" b="13461"/>
          <a:stretch>
            <a:fillRect/>
          </a:stretch>
        </p:blipFill>
        <p:spPr bwMode="auto">
          <a:xfrm>
            <a:off x="7072330" y="4392058"/>
            <a:ext cx="1707191" cy="2465942"/>
          </a:xfrm>
          <a:prstGeom prst="roundRect">
            <a:avLst/>
          </a:prstGeom>
          <a:noFill/>
        </p:spPr>
      </p:pic>
      <p:sp>
        <p:nvSpPr>
          <p:cNvPr id="2" name="TextBox 1"/>
          <p:cNvSpPr txBox="1"/>
          <p:nvPr/>
        </p:nvSpPr>
        <p:spPr>
          <a:xfrm>
            <a:off x="428596" y="285728"/>
            <a:ext cx="8429684" cy="6647974"/>
          </a:xfrm>
          <a:prstGeom prst="rect">
            <a:avLst/>
          </a:prstGeom>
          <a:noFill/>
        </p:spPr>
        <p:txBody>
          <a:bodyPr wrap="square" rtlCol="0">
            <a:spAutoFit/>
          </a:bodyPr>
          <a:lstStyle/>
          <a:p>
            <a:r>
              <a:rPr lang="uk-UA" sz="2400" b="1" i="1" dirty="0" smtClean="0">
                <a:solidFill>
                  <a:srgbClr val="C00000"/>
                </a:solidFill>
              </a:rPr>
              <a:t>Основні вимоги та правила організації партнерства школи і сім'ї :</a:t>
            </a:r>
          </a:p>
          <a:p>
            <a:r>
              <a:rPr lang="uk-UA" dirty="0" smtClean="0"/>
              <a:t>• соціально-педагогічне партнерство педагогів і батьків, які об'єднали свої зусилля для досягнення спільної мети - формування морально-духовної, </a:t>
            </a:r>
            <a:r>
              <a:rPr lang="uk-UA" dirty="0" err="1" smtClean="0"/>
              <a:t>життєвокомпетентної</a:t>
            </a:r>
            <a:r>
              <a:rPr lang="uk-UA" dirty="0" smtClean="0"/>
              <a:t> особистості, яка успішно </a:t>
            </a:r>
            <a:r>
              <a:rPr lang="uk-UA" dirty="0" err="1" smtClean="0"/>
              <a:t>самореалізується</a:t>
            </a:r>
            <a:r>
              <a:rPr lang="uk-UA" dirty="0" smtClean="0"/>
              <a:t> у соціумі як </a:t>
            </a:r>
            <a:r>
              <a:rPr lang="uk-UA" dirty="0" smtClean="0">
                <a:solidFill>
                  <a:srgbClr val="C00000"/>
                </a:solidFill>
              </a:rPr>
              <a:t>ГРОМАДЯНИН, СІМ'ЯНИН, ПРОФЕСІОНАЛ</a:t>
            </a:r>
            <a:r>
              <a:rPr lang="uk-UA" dirty="0" smtClean="0"/>
              <a:t>; </a:t>
            </a:r>
            <a:endParaRPr lang="ru-RU" dirty="0" smtClean="0"/>
          </a:p>
          <a:p>
            <a:r>
              <a:rPr lang="uk-UA" dirty="0" smtClean="0"/>
              <a:t>• єдність дій педагогів і батьків як основних суб'єктів навчально-виховного процесу; </a:t>
            </a:r>
            <a:endParaRPr lang="ru-RU" dirty="0" smtClean="0"/>
          </a:p>
          <a:p>
            <a:r>
              <a:rPr lang="uk-UA" dirty="0" smtClean="0"/>
              <a:t>• зміцнення й розвиток контактів між педагогами і батьками  щодо вивчення психології дитини та її поведінки; </a:t>
            </a:r>
            <a:endParaRPr lang="ru-RU" dirty="0" smtClean="0"/>
          </a:p>
          <a:p>
            <a:r>
              <a:rPr lang="uk-UA" dirty="0" smtClean="0"/>
              <a:t>• постійний діалог як форма відносин між педагогами і батьками, основою якої є свідоме прийняття шкільних вимог і правил  батьками, а також поважливе ставлення педагогів до думок і пропозицій батьків; </a:t>
            </a:r>
            <a:endParaRPr lang="ru-RU" dirty="0" smtClean="0"/>
          </a:p>
          <a:p>
            <a:r>
              <a:rPr lang="uk-UA" dirty="0" smtClean="0"/>
              <a:t>• гуманізація міжособистісних відносин, попередження конфліктних ситуацій та оптимізація взаємин між основними суб'єктами навчально-виховного процесу - педагогами і батьками, в основі яких – толерантність, розуміння, співучасть, відкритість, добровільність, здатність до взаємодії; </a:t>
            </a:r>
            <a:endParaRPr lang="ru-RU" dirty="0" smtClean="0"/>
          </a:p>
          <a:p>
            <a:r>
              <a:rPr lang="uk-UA" dirty="0" smtClean="0"/>
              <a:t>• постійне, різнобічне і глибоке вивчення сім'ї; </a:t>
            </a:r>
            <a:endParaRPr lang="ru-RU" dirty="0" smtClean="0"/>
          </a:p>
          <a:p>
            <a:r>
              <a:rPr lang="uk-UA" dirty="0" smtClean="0"/>
              <a:t>• системна організація навчання батьків, підвищення рівня їхніх психолого-педагогічних знань і компетентності, урізноманітнення форм і методів педагогічної просвіти. </a:t>
            </a:r>
            <a:endParaRPr lang="ru-RU" dirty="0" smtClean="0"/>
          </a:p>
          <a:p>
            <a:r>
              <a:rPr lang="uk-UA" b="1" i="1" dirty="0" smtClean="0">
                <a:solidFill>
                  <a:srgbClr val="C00000"/>
                </a:solidFill>
              </a:rPr>
              <a:t> </a:t>
            </a:r>
            <a:endParaRPr lang="ru-RU" dirty="0" smtClean="0">
              <a:solidFill>
                <a:srgbClr val="C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Пов’язане зображення"/>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Пов’язане зображення"/>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32" name="Picture 8" descr="Пов’язане зображення"/>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Прямокутник 5"/>
          <p:cNvSpPr/>
          <p:nvPr/>
        </p:nvSpPr>
        <p:spPr>
          <a:xfrm>
            <a:off x="1214414" y="214290"/>
            <a:ext cx="6367449" cy="923330"/>
          </a:xfrm>
          <a:prstGeom prst="rect">
            <a:avLst/>
          </a:prstGeom>
        </p:spPr>
        <p:style>
          <a:lnRef idx="2">
            <a:schemeClr val="accent2"/>
          </a:lnRef>
          <a:fillRef idx="1">
            <a:schemeClr val="lt1"/>
          </a:fillRef>
          <a:effectRef idx="0">
            <a:schemeClr val="accent2"/>
          </a:effectRef>
          <a:fontRef idx="minor">
            <a:schemeClr val="dk1"/>
          </a:fontRef>
        </p:style>
        <p:txBody>
          <a:bodyPr wrap="none" lIns="91440" tIns="45720" rIns="91440" bIns="45720">
            <a:spAutoFit/>
            <a:scene3d>
              <a:camera prst="perspectiveRelaxedModerately"/>
              <a:lightRig rig="soft" dir="tl">
                <a:rot lat="0" lon="0" rev="0"/>
              </a:lightRig>
            </a:scene3d>
            <a:sp3d extrusionH="57150" contourW="25400" prstMaterial="matte">
              <a:bevelT w="25400" h="55880" prst="softRound"/>
              <a:contourClr>
                <a:schemeClr val="accent2">
                  <a:tint val="20000"/>
                </a:schemeClr>
              </a:contourClr>
            </a:sp3d>
          </a:bodyPr>
          <a:lstStyle/>
          <a:p>
            <a:r>
              <a:rPr lang="uk-UA" sz="5400" b="1" cap="none" spc="50" dirty="0" smtClean="0">
                <a:ln w="11430">
                  <a:solidFill>
                    <a:srgbClr val="FF0000"/>
                  </a:solidFill>
                </a:ln>
                <a:solidFill>
                  <a:srgbClr val="C00000"/>
                </a:solidFill>
                <a:effectLst>
                  <a:outerShdw blurRad="76200" dist="50800" dir="5400000" algn="tl" rotWithShape="0">
                    <a:srgbClr val="000000">
                      <a:alpha val="65000"/>
                    </a:srgbClr>
                  </a:outerShdw>
                </a:effectLst>
              </a:rPr>
              <a:t>Модель взаємодії</a:t>
            </a:r>
            <a:endParaRPr lang="uk-UA" sz="5400" b="1" cap="none" spc="50" dirty="0">
              <a:ln w="11430">
                <a:solidFill>
                  <a:srgbClr val="FF0000"/>
                </a:solidFill>
              </a:ln>
              <a:solidFill>
                <a:srgbClr val="C00000"/>
              </a:solidFill>
              <a:effectLst>
                <a:outerShdw blurRad="76200" dist="50800" dir="5400000" algn="tl" rotWithShape="0">
                  <a:srgbClr val="000000">
                    <a:alpha val="65000"/>
                  </a:srgbClr>
                </a:outerShdw>
              </a:effectLst>
            </a:endParaRPr>
          </a:p>
        </p:txBody>
      </p:sp>
      <p:sp>
        <p:nvSpPr>
          <p:cNvPr id="7" name="Прямокутник 6"/>
          <p:cNvSpPr/>
          <p:nvPr/>
        </p:nvSpPr>
        <p:spPr>
          <a:xfrm>
            <a:off x="1115616" y="1196752"/>
            <a:ext cx="3400290" cy="707886"/>
          </a:xfrm>
          <a:prstGeom prst="rect">
            <a:avLst/>
          </a:prstGeom>
        </p:spPr>
        <p:style>
          <a:lnRef idx="1">
            <a:schemeClr val="accent2"/>
          </a:lnRef>
          <a:fillRef idx="2">
            <a:schemeClr val="accent2"/>
          </a:fillRef>
          <a:effectRef idx="1">
            <a:schemeClr val="accent2"/>
          </a:effectRef>
          <a:fontRef idx="minor">
            <a:schemeClr val="dk1"/>
          </a:fontRef>
        </p:style>
        <p:txBody>
          <a:bodyPr wrap="none" lIns="91440" tIns="45720" rIns="91440" bIns="45720">
            <a:spAutoFit/>
          </a:bodyPr>
          <a:lstStyle/>
          <a:p>
            <a:pPr algn="ctr"/>
            <a:r>
              <a:rPr lang="uk-UA" sz="4000" b="1" cap="none" spc="0" dirty="0" smtClean="0">
                <a:ln w="10541" cmpd="sng">
                  <a:solidFill>
                    <a:schemeClr val="accent1">
                      <a:shade val="88000"/>
                      <a:satMod val="110000"/>
                    </a:schemeClr>
                  </a:solidFill>
                  <a:prstDash val="solid"/>
                </a:ln>
                <a:solidFill>
                  <a:srgbClr val="3333FF"/>
                </a:solidFill>
                <a:effectLst/>
              </a:rPr>
              <a:t>партнерство</a:t>
            </a:r>
            <a:endParaRPr lang="uk-UA" sz="4400" b="1" cap="none" spc="0" dirty="0">
              <a:ln w="10541" cmpd="sng">
                <a:solidFill>
                  <a:schemeClr val="accent1">
                    <a:shade val="88000"/>
                    <a:satMod val="110000"/>
                  </a:schemeClr>
                </a:solidFill>
                <a:prstDash val="solid"/>
              </a:ln>
              <a:solidFill>
                <a:srgbClr val="3333FF"/>
              </a:solidFill>
              <a:effectLst/>
            </a:endParaRPr>
          </a:p>
        </p:txBody>
      </p:sp>
      <p:sp>
        <p:nvSpPr>
          <p:cNvPr id="9" name="Прямокутник 8"/>
          <p:cNvSpPr/>
          <p:nvPr/>
        </p:nvSpPr>
        <p:spPr>
          <a:xfrm>
            <a:off x="1187624" y="5733256"/>
            <a:ext cx="3400290" cy="707886"/>
          </a:xfrm>
          <a:prstGeom prst="rect">
            <a:avLst/>
          </a:prstGeom>
        </p:spPr>
        <p:style>
          <a:lnRef idx="1">
            <a:schemeClr val="accent2"/>
          </a:lnRef>
          <a:fillRef idx="2">
            <a:schemeClr val="accent2"/>
          </a:fillRef>
          <a:effectRef idx="1">
            <a:schemeClr val="accent2"/>
          </a:effectRef>
          <a:fontRef idx="minor">
            <a:schemeClr val="dk1"/>
          </a:fontRef>
        </p:style>
        <p:txBody>
          <a:bodyPr wrap="none" lIns="91440" tIns="45720" rIns="91440" bIns="45720">
            <a:spAutoFit/>
          </a:bodyPr>
          <a:lstStyle/>
          <a:p>
            <a:pPr algn="ctr"/>
            <a:r>
              <a:rPr lang="uk-UA" sz="4000" b="1" cap="none" spc="0" dirty="0" smtClean="0">
                <a:ln w="10541" cmpd="sng">
                  <a:solidFill>
                    <a:schemeClr val="accent1">
                      <a:shade val="88000"/>
                      <a:satMod val="110000"/>
                    </a:schemeClr>
                  </a:solidFill>
                  <a:prstDash val="solid"/>
                </a:ln>
                <a:solidFill>
                  <a:srgbClr val="3333FF"/>
                </a:solidFill>
                <a:effectLst/>
              </a:rPr>
              <a:t>партнерство</a:t>
            </a:r>
            <a:endParaRPr lang="uk-UA" sz="4400" b="1" cap="none" spc="0" dirty="0">
              <a:ln w="10541" cmpd="sng">
                <a:solidFill>
                  <a:schemeClr val="accent1">
                    <a:shade val="88000"/>
                    <a:satMod val="110000"/>
                  </a:schemeClr>
                </a:solidFill>
                <a:prstDash val="solid"/>
              </a:ln>
              <a:solidFill>
                <a:srgbClr val="3333FF"/>
              </a:solidFill>
              <a:effectLst/>
            </a:endParaRPr>
          </a:p>
        </p:txBody>
      </p:sp>
      <p:sp>
        <p:nvSpPr>
          <p:cNvPr id="10" name="Подвійна стрілка вгору/вниз 9"/>
          <p:cNvSpPr/>
          <p:nvPr/>
        </p:nvSpPr>
        <p:spPr>
          <a:xfrm>
            <a:off x="899592" y="2204864"/>
            <a:ext cx="576064" cy="3456384"/>
          </a:xfrm>
          <a:prstGeom prst="upDownArrow">
            <a:avLst/>
          </a:prstGeom>
          <a:solidFill>
            <a:schemeClr val="accent1">
              <a:lumMod val="20000"/>
              <a:lumOff val="80000"/>
            </a:schemeClr>
          </a:solidFill>
          <a:ln>
            <a:solidFill>
              <a:schemeClr val="accent1">
                <a:lumMod val="60000"/>
                <a:lumOff val="40000"/>
              </a:schemeClr>
            </a:solidFill>
          </a:ln>
          <a:effectLst>
            <a:outerShdw blurRad="50800" dist="38100" dir="2700000" algn="tl" rotWithShape="0">
              <a:prstClr val="black">
                <a:alpha val="40000"/>
              </a:prst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n>
                <a:solidFill>
                  <a:schemeClr val="accent1">
                    <a:lumMod val="60000"/>
                    <a:lumOff val="40000"/>
                  </a:schemeClr>
                </a:solidFill>
              </a:ln>
              <a:solidFill>
                <a:schemeClr val="accent1">
                  <a:lumMod val="60000"/>
                  <a:lumOff val="40000"/>
                </a:schemeClr>
              </a:solidFill>
            </a:endParaRPr>
          </a:p>
        </p:txBody>
      </p:sp>
      <p:sp>
        <p:nvSpPr>
          <p:cNvPr id="11" name="Подвійна стрілка вгору/вниз 10"/>
          <p:cNvSpPr/>
          <p:nvPr/>
        </p:nvSpPr>
        <p:spPr>
          <a:xfrm>
            <a:off x="2339752" y="1916832"/>
            <a:ext cx="792088" cy="3960440"/>
          </a:xfrm>
          <a:prstGeom prst="upDownArrow">
            <a:avLst/>
          </a:prstGeom>
          <a:solidFill>
            <a:schemeClr val="accent1">
              <a:lumMod val="20000"/>
              <a:lumOff val="80000"/>
            </a:schemeClr>
          </a:solidFill>
          <a:ln>
            <a:solidFill>
              <a:schemeClr val="accent1">
                <a:lumMod val="60000"/>
                <a:lumOff val="40000"/>
              </a:schemeClr>
            </a:solidFill>
          </a:ln>
          <a:effectLst>
            <a:outerShdw blurRad="50800" dist="38100" dir="2700000" algn="tl" rotWithShape="0">
              <a:prstClr val="black">
                <a:alpha val="40000"/>
              </a:prst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одвійна стрілка вгору/вниз 12"/>
          <p:cNvSpPr/>
          <p:nvPr/>
        </p:nvSpPr>
        <p:spPr>
          <a:xfrm>
            <a:off x="3995936" y="2204864"/>
            <a:ext cx="648072" cy="3384376"/>
          </a:xfrm>
          <a:prstGeom prst="upDownArrow">
            <a:avLst/>
          </a:prstGeom>
          <a:solidFill>
            <a:schemeClr val="accent1">
              <a:lumMod val="20000"/>
              <a:lumOff val="80000"/>
            </a:schemeClr>
          </a:solidFill>
          <a:ln>
            <a:solidFill>
              <a:schemeClr val="accent1">
                <a:lumMod val="60000"/>
                <a:lumOff val="40000"/>
              </a:schemeClr>
            </a:solidFill>
          </a:ln>
          <a:effectLst>
            <a:outerShdw blurRad="50800" dist="38100" dir="2700000" algn="tl" rotWithShape="0">
              <a:prstClr val="black">
                <a:alpha val="40000"/>
              </a:prst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Рівнобедрений трикутник 13"/>
          <p:cNvSpPr/>
          <p:nvPr/>
        </p:nvSpPr>
        <p:spPr>
          <a:xfrm>
            <a:off x="1043608" y="2708920"/>
            <a:ext cx="3456384" cy="2160240"/>
          </a:xfrm>
          <a:prstGeom prst="triangl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15" name="Прямокутник 14"/>
          <p:cNvSpPr/>
          <p:nvPr/>
        </p:nvSpPr>
        <p:spPr>
          <a:xfrm>
            <a:off x="1907704" y="2348880"/>
            <a:ext cx="1722957" cy="523220"/>
          </a:xfrm>
          <a:prstGeom prst="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2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Діти</a:t>
            </a:r>
            <a:endParaRPr lang="uk-UA"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7" name="Прямокутник 16"/>
          <p:cNvSpPr/>
          <p:nvPr/>
        </p:nvSpPr>
        <p:spPr>
          <a:xfrm>
            <a:off x="3500430" y="4572008"/>
            <a:ext cx="1722957" cy="523220"/>
          </a:xfrm>
          <a:prstGeom prst="rect">
            <a:avLst/>
          </a:prstGeom>
        </p:spPr>
        <p:style>
          <a:lnRef idx="2">
            <a:schemeClr val="accent3"/>
          </a:lnRef>
          <a:fillRef idx="1">
            <a:schemeClr val="lt1"/>
          </a:fillRef>
          <a:effectRef idx="0">
            <a:schemeClr val="accent3"/>
          </a:effectRef>
          <a:fontRef idx="minor">
            <a:schemeClr val="dk1"/>
          </a:fontRef>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Родина</a:t>
            </a:r>
            <a:endParaRPr lang="uk-UA"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8" name="Прямокутник 17"/>
          <p:cNvSpPr/>
          <p:nvPr/>
        </p:nvSpPr>
        <p:spPr>
          <a:xfrm>
            <a:off x="500034" y="4429132"/>
            <a:ext cx="1928826" cy="523220"/>
          </a:xfrm>
          <a:prstGeom prst="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Педагоги</a:t>
            </a:r>
            <a:endParaRPr lang="uk-UA"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9" name="Прямокутник 18"/>
          <p:cNvSpPr/>
          <p:nvPr/>
        </p:nvSpPr>
        <p:spPr>
          <a:xfrm>
            <a:off x="5796136" y="1340768"/>
            <a:ext cx="2731069" cy="523220"/>
          </a:xfrm>
          <a:prstGeom prst="rect">
            <a:avLst/>
          </a:prstGeom>
        </p:spPr>
        <p:style>
          <a:lnRef idx="3">
            <a:schemeClr val="lt1"/>
          </a:lnRef>
          <a:fillRef idx="1">
            <a:schemeClr val="accent2"/>
          </a:fillRef>
          <a:effectRef idx="1">
            <a:schemeClr val="accent2"/>
          </a:effectRef>
          <a:fontRef idx="minor">
            <a:schemeClr val="lt1"/>
          </a:fontRef>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2800" b="1" dirty="0" smtClean="0">
                <a:ln w="11430"/>
                <a:solidFill>
                  <a:srgbClr val="3333FF"/>
                </a:solidFill>
                <a:effectLst>
                  <a:outerShdw blurRad="50800" dist="39000" dir="5460000" algn="tl">
                    <a:srgbClr val="000000">
                      <a:alpha val="38000"/>
                    </a:srgbClr>
                  </a:outerShdw>
                </a:effectLst>
              </a:rPr>
              <a:t>Повага</a:t>
            </a:r>
            <a:endParaRPr lang="uk-UA" sz="2800" b="1" cap="none" spc="0" dirty="0">
              <a:ln w="11430"/>
              <a:solidFill>
                <a:srgbClr val="3333FF"/>
              </a:solidFill>
              <a:effectLst>
                <a:outerShdw blurRad="50800" dist="39000" dir="5460000" algn="tl">
                  <a:srgbClr val="000000">
                    <a:alpha val="38000"/>
                  </a:srgbClr>
                </a:outerShdw>
              </a:effectLst>
            </a:endParaRPr>
          </a:p>
        </p:txBody>
      </p:sp>
      <p:sp>
        <p:nvSpPr>
          <p:cNvPr id="20" name="Прямокутник 19"/>
          <p:cNvSpPr/>
          <p:nvPr/>
        </p:nvSpPr>
        <p:spPr>
          <a:xfrm>
            <a:off x="5796136" y="2204864"/>
            <a:ext cx="2803077" cy="5232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2800" b="1" dirty="0" smtClean="0">
                <a:ln w="11430"/>
                <a:solidFill>
                  <a:srgbClr val="3333FF"/>
                </a:solidFill>
                <a:effectLst>
                  <a:outerShdw blurRad="50800" dist="39000" dir="5460000" algn="tl">
                    <a:srgbClr val="000000">
                      <a:alpha val="38000"/>
                    </a:srgbClr>
                  </a:outerShdw>
                </a:effectLst>
              </a:rPr>
              <a:t>Довіра</a:t>
            </a:r>
            <a:endParaRPr lang="uk-UA" sz="2800" b="1" cap="none" spc="0" dirty="0">
              <a:ln w="11430"/>
              <a:solidFill>
                <a:srgbClr val="3333FF"/>
              </a:solidFill>
              <a:effectLst>
                <a:outerShdw blurRad="50800" dist="39000" dir="5460000" algn="tl">
                  <a:srgbClr val="000000">
                    <a:alpha val="38000"/>
                  </a:srgbClr>
                </a:outerShdw>
              </a:effectLst>
            </a:endParaRPr>
          </a:p>
        </p:txBody>
      </p:sp>
      <p:sp>
        <p:nvSpPr>
          <p:cNvPr id="21" name="Прямокутник 20"/>
          <p:cNvSpPr/>
          <p:nvPr/>
        </p:nvSpPr>
        <p:spPr>
          <a:xfrm>
            <a:off x="5796136" y="3068960"/>
            <a:ext cx="2803077" cy="523220"/>
          </a:xfrm>
          <a:prstGeom prst="rect">
            <a:avLst/>
          </a:prstGeom>
        </p:spPr>
        <p:style>
          <a:lnRef idx="3">
            <a:schemeClr val="lt1"/>
          </a:lnRef>
          <a:fillRef idx="1">
            <a:schemeClr val="accent2"/>
          </a:fillRef>
          <a:effectRef idx="1">
            <a:schemeClr val="accent2"/>
          </a:effectRef>
          <a:fontRef idx="minor">
            <a:schemeClr val="lt1"/>
          </a:fontRef>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2800" b="1" dirty="0" smtClean="0">
                <a:ln w="11430"/>
                <a:solidFill>
                  <a:srgbClr val="3333FF"/>
                </a:solidFill>
                <a:effectLst>
                  <a:outerShdw blurRad="50800" dist="39000" dir="5460000" algn="tl">
                    <a:srgbClr val="000000">
                      <a:alpha val="38000"/>
                    </a:srgbClr>
                  </a:outerShdw>
                </a:effectLst>
              </a:rPr>
              <a:t>Діалог</a:t>
            </a:r>
            <a:endParaRPr lang="uk-UA" sz="2800" b="1" cap="none" spc="0" dirty="0">
              <a:ln w="11430"/>
              <a:solidFill>
                <a:srgbClr val="3333FF"/>
              </a:solidFill>
              <a:effectLst>
                <a:outerShdw blurRad="50800" dist="39000" dir="5460000" algn="tl">
                  <a:srgbClr val="000000">
                    <a:alpha val="38000"/>
                  </a:srgbClr>
                </a:outerShdw>
              </a:effectLst>
            </a:endParaRPr>
          </a:p>
        </p:txBody>
      </p:sp>
      <p:sp>
        <p:nvSpPr>
          <p:cNvPr id="22" name="Прямокутник 21"/>
          <p:cNvSpPr/>
          <p:nvPr/>
        </p:nvSpPr>
        <p:spPr>
          <a:xfrm>
            <a:off x="5796136" y="3933056"/>
            <a:ext cx="3133582" cy="523220"/>
          </a:xfrm>
          <a:prstGeom prst="rect">
            <a:avLst/>
          </a:prstGeom>
        </p:spPr>
        <p:style>
          <a:lnRef idx="3">
            <a:schemeClr val="lt1"/>
          </a:lnRef>
          <a:fillRef idx="1">
            <a:schemeClr val="accent2"/>
          </a:fillRef>
          <a:effectRef idx="1">
            <a:schemeClr val="accent2"/>
          </a:effectRef>
          <a:fontRef idx="minor">
            <a:schemeClr val="lt1"/>
          </a:fontRef>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2800" b="1" dirty="0" smtClean="0">
                <a:ln w="11430"/>
                <a:solidFill>
                  <a:srgbClr val="3333FF"/>
                </a:solidFill>
                <a:effectLst>
                  <a:outerShdw blurRad="50800" dist="39000" dir="5460000" algn="tl">
                    <a:srgbClr val="000000">
                      <a:alpha val="38000"/>
                    </a:srgbClr>
                  </a:outerShdw>
                </a:effectLst>
              </a:rPr>
              <a:t>Добровільність</a:t>
            </a:r>
            <a:endParaRPr lang="uk-UA" sz="2800" b="1" cap="none" spc="0" dirty="0">
              <a:ln w="11430"/>
              <a:solidFill>
                <a:srgbClr val="3333FF"/>
              </a:solidFill>
              <a:effectLst>
                <a:outerShdw blurRad="50800" dist="39000" dir="5460000" algn="tl">
                  <a:srgbClr val="000000">
                    <a:alpha val="38000"/>
                  </a:srgbClr>
                </a:outerShdw>
              </a:effectLst>
            </a:endParaRPr>
          </a:p>
        </p:txBody>
      </p:sp>
      <p:sp>
        <p:nvSpPr>
          <p:cNvPr id="23" name="Прямокутник 22"/>
          <p:cNvSpPr/>
          <p:nvPr/>
        </p:nvSpPr>
        <p:spPr>
          <a:xfrm>
            <a:off x="5796136" y="4797152"/>
            <a:ext cx="2803077" cy="523220"/>
          </a:xfrm>
          <a:prstGeom prst="rect">
            <a:avLst/>
          </a:prstGeom>
        </p:spPr>
        <p:style>
          <a:lnRef idx="3">
            <a:schemeClr val="lt1"/>
          </a:lnRef>
          <a:fillRef idx="1">
            <a:schemeClr val="accent2"/>
          </a:fillRef>
          <a:effectRef idx="1">
            <a:schemeClr val="accent2"/>
          </a:effectRef>
          <a:fontRef idx="minor">
            <a:schemeClr val="lt1"/>
          </a:fontRef>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2800" b="1" dirty="0" smtClean="0">
                <a:ln w="11430"/>
                <a:solidFill>
                  <a:srgbClr val="3333FF"/>
                </a:solidFill>
                <a:effectLst>
                  <a:outerShdw blurRad="50800" dist="39000" dir="5460000" algn="tl">
                    <a:srgbClr val="000000">
                      <a:alpha val="38000"/>
                    </a:srgbClr>
                  </a:outerShdw>
                </a:effectLst>
              </a:rPr>
              <a:t>Рівність</a:t>
            </a:r>
            <a:endParaRPr lang="uk-UA" sz="2800" b="1" cap="none" spc="0" dirty="0">
              <a:ln w="11430"/>
              <a:solidFill>
                <a:srgbClr val="3333FF"/>
              </a:solidFill>
              <a:effectLst>
                <a:outerShdw blurRad="50800" dist="39000" dir="5460000" algn="tl">
                  <a:srgbClr val="000000">
                    <a:alpha val="38000"/>
                  </a:srgbClr>
                </a:outerShdw>
              </a:effectLst>
            </a:endParaRPr>
          </a:p>
        </p:txBody>
      </p:sp>
      <p:sp>
        <p:nvSpPr>
          <p:cNvPr id="24" name="Прямокутник 23"/>
          <p:cNvSpPr/>
          <p:nvPr/>
        </p:nvSpPr>
        <p:spPr>
          <a:xfrm>
            <a:off x="5796136" y="5733256"/>
            <a:ext cx="3347864" cy="523220"/>
          </a:xfrm>
          <a:prstGeom prst="rect">
            <a:avLst/>
          </a:prstGeom>
        </p:spPr>
        <p:style>
          <a:lnRef idx="3">
            <a:schemeClr val="lt1"/>
          </a:lnRef>
          <a:fillRef idx="1">
            <a:schemeClr val="accent2"/>
          </a:fillRef>
          <a:effectRef idx="1">
            <a:schemeClr val="accent2"/>
          </a:effectRef>
          <a:fontRef idx="minor">
            <a:schemeClr val="lt1"/>
          </a:fontRef>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2800" b="1" dirty="0" smtClean="0">
                <a:ln w="11430"/>
                <a:solidFill>
                  <a:srgbClr val="3333FF"/>
                </a:solidFill>
                <a:effectLst>
                  <a:outerShdw blurRad="50800" dist="39000" dir="5460000" algn="tl">
                    <a:srgbClr val="000000">
                      <a:alpha val="38000"/>
                    </a:srgbClr>
                  </a:outerShdw>
                </a:effectLst>
              </a:rPr>
              <a:t>Відповідальність</a:t>
            </a:r>
            <a:endParaRPr lang="uk-UA" sz="2800" b="1" cap="none" spc="0" dirty="0">
              <a:ln w="11430"/>
              <a:solidFill>
                <a:srgbClr val="3333FF"/>
              </a:solidFill>
              <a:effectLst>
                <a:outerShdw blurRad="50800" dist="39000" dir="5460000" algn="tl">
                  <a:srgbClr val="000000">
                    <a:alpha val="38000"/>
                  </a:srgbClr>
                </a:outerShdw>
              </a:effectLst>
            </a:endParaRPr>
          </a:p>
        </p:txBody>
      </p:sp>
      <p:sp>
        <p:nvSpPr>
          <p:cNvPr id="25" name="Стрілка вправо 24"/>
          <p:cNvSpPr/>
          <p:nvPr/>
        </p:nvSpPr>
        <p:spPr>
          <a:xfrm>
            <a:off x="5148064" y="1484784"/>
            <a:ext cx="576064" cy="360040"/>
          </a:xfrm>
          <a:prstGeom prst="rightArrow">
            <a:avLst/>
          </a:prstGeom>
          <a:solidFill>
            <a:schemeClr val="accent1">
              <a:lumMod val="20000"/>
              <a:lumOff val="80000"/>
            </a:schemeClr>
          </a:solidFill>
          <a:ln>
            <a:solidFill>
              <a:srgbClr val="3333FF"/>
            </a:solidFill>
          </a:ln>
          <a:effectLst>
            <a:outerShdw blurRad="50800" dist="38100" dir="2700000" algn="tl" rotWithShape="0">
              <a:prstClr val="black">
                <a:alpha val="40000"/>
              </a:prst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Стрілка вправо 25"/>
          <p:cNvSpPr/>
          <p:nvPr/>
        </p:nvSpPr>
        <p:spPr>
          <a:xfrm>
            <a:off x="5148064" y="5877272"/>
            <a:ext cx="576064" cy="360040"/>
          </a:xfrm>
          <a:prstGeom prst="rightArrow">
            <a:avLst/>
          </a:prstGeom>
          <a:solidFill>
            <a:schemeClr val="accent1">
              <a:lumMod val="20000"/>
              <a:lumOff val="80000"/>
            </a:schemeClr>
          </a:solidFill>
          <a:effectLst>
            <a:outerShdw blurRad="50800" dist="38100" algn="l" rotWithShape="0">
              <a:prstClr val="black">
                <a:alpha val="40000"/>
              </a:prst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Стрілка вправо 26"/>
          <p:cNvSpPr/>
          <p:nvPr/>
        </p:nvSpPr>
        <p:spPr>
          <a:xfrm>
            <a:off x="5148064" y="4941168"/>
            <a:ext cx="576064" cy="360040"/>
          </a:xfrm>
          <a:prstGeom prst="rightArrow">
            <a:avLst/>
          </a:prstGeom>
          <a:solidFill>
            <a:schemeClr val="accent1">
              <a:lumMod val="20000"/>
              <a:lumOff val="80000"/>
            </a:schemeClr>
          </a:solidFill>
          <a:effectLst>
            <a:outerShdw blurRad="50800" dist="38100" algn="l" rotWithShape="0">
              <a:prstClr val="black">
                <a:alpha val="40000"/>
              </a:prst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Стрілка вправо 27"/>
          <p:cNvSpPr/>
          <p:nvPr/>
        </p:nvSpPr>
        <p:spPr>
          <a:xfrm>
            <a:off x="5148064" y="4005064"/>
            <a:ext cx="576064" cy="360040"/>
          </a:xfrm>
          <a:prstGeom prst="rightArrow">
            <a:avLst/>
          </a:prstGeom>
          <a:solidFill>
            <a:schemeClr val="accent1">
              <a:lumMod val="20000"/>
              <a:lumOff val="80000"/>
            </a:schemeClr>
          </a:solidFill>
          <a:effectLst>
            <a:outerShdw blurRad="50800" dist="38100" algn="l" rotWithShape="0">
              <a:prstClr val="black">
                <a:alpha val="40000"/>
              </a:prst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Стрілка вправо 28"/>
          <p:cNvSpPr/>
          <p:nvPr/>
        </p:nvSpPr>
        <p:spPr>
          <a:xfrm>
            <a:off x="5148064" y="3140968"/>
            <a:ext cx="576064" cy="360040"/>
          </a:xfrm>
          <a:prstGeom prst="rightArrow">
            <a:avLst/>
          </a:prstGeom>
          <a:solidFill>
            <a:schemeClr val="accent1">
              <a:lumMod val="20000"/>
              <a:lumOff val="80000"/>
            </a:schemeClr>
          </a:solidFill>
          <a:effectLst>
            <a:outerShdw blurRad="50800" dist="38100" algn="l" rotWithShape="0">
              <a:prstClr val="black">
                <a:alpha val="40000"/>
              </a:prst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Стрілка вправо 29"/>
          <p:cNvSpPr/>
          <p:nvPr/>
        </p:nvSpPr>
        <p:spPr>
          <a:xfrm>
            <a:off x="5148064" y="2276872"/>
            <a:ext cx="576064" cy="360040"/>
          </a:xfrm>
          <a:prstGeom prst="rightArrow">
            <a:avLst/>
          </a:prstGeom>
          <a:solidFill>
            <a:schemeClr val="accent1">
              <a:lumMod val="20000"/>
              <a:lumOff val="80000"/>
            </a:schemeClr>
          </a:solidFill>
          <a:effectLst>
            <a:outerShdw blurRad="50800" dist="38100" algn="l" rotWithShape="0">
              <a:prstClr val="black">
                <a:alpha val="40000"/>
              </a:prst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Пов’язане зображення"/>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Пов’язане зображення"/>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32" name="Picture 8" descr="Пов’язане зображення"/>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pic>
        <p:nvPicPr>
          <p:cNvPr id="2050" name="Picture 2" descr="Пов’язане зображення"/>
          <p:cNvPicPr>
            <a:picLocks noChangeAspect="1" noChangeArrowheads="1"/>
          </p:cNvPicPr>
          <p:nvPr/>
        </p:nvPicPr>
        <p:blipFill>
          <a:blip r:embed="rId3" cstate="print"/>
          <a:srcRect t="26037" b="3626"/>
          <a:stretch>
            <a:fillRect/>
          </a:stretch>
        </p:blipFill>
        <p:spPr bwMode="auto">
          <a:xfrm>
            <a:off x="0" y="0"/>
            <a:ext cx="9144000" cy="6858000"/>
          </a:xfrm>
          <a:prstGeom prst="rect">
            <a:avLst/>
          </a:prstGeom>
          <a:noFill/>
        </p:spPr>
      </p:pic>
      <p:pic>
        <p:nvPicPr>
          <p:cNvPr id="7" name="Picture 4" descr="Результат пошуку зображень за запитом &quot;нова українська школа&quot;"/>
          <p:cNvPicPr>
            <a:picLocks noChangeAspect="1" noChangeArrowheads="1"/>
          </p:cNvPicPr>
          <p:nvPr/>
        </p:nvPicPr>
        <p:blipFill>
          <a:blip r:embed="rId4" cstate="print"/>
          <a:srcRect/>
          <a:stretch>
            <a:fillRect/>
          </a:stretch>
        </p:blipFill>
        <p:spPr bwMode="auto">
          <a:xfrm>
            <a:off x="6072198" y="1142984"/>
            <a:ext cx="2524125" cy="857251"/>
          </a:xfrm>
          <a:prstGeom prst="rect">
            <a:avLst/>
          </a:prstGeom>
          <a:noFill/>
        </p:spPr>
      </p:pic>
      <p:sp>
        <p:nvSpPr>
          <p:cNvPr id="8" name="TextBox 7"/>
          <p:cNvSpPr txBox="1"/>
          <p:nvPr/>
        </p:nvSpPr>
        <p:spPr>
          <a:xfrm>
            <a:off x="1142976" y="5214950"/>
            <a:ext cx="7143800" cy="584775"/>
          </a:xfrm>
          <a:prstGeom prst="rect">
            <a:avLst/>
          </a:prstGeom>
          <a:noFill/>
        </p:spPr>
        <p:txBody>
          <a:bodyPr wrap="square" rtlCol="0">
            <a:spAutoFit/>
          </a:bodyPr>
          <a:lstStyle/>
          <a:p>
            <a:pPr algn="ctr"/>
            <a:r>
              <a:rPr lang="uk-UA" sz="3200" b="1" dirty="0" smtClean="0"/>
              <a:t>Дякую за увагу!</a:t>
            </a:r>
            <a:endParaRPr lang="ru-RU" sz="32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8" descr="Результат пошуку зображень за запитом &quot;електронние человечки школа&quot;"/>
          <p:cNvPicPr>
            <a:picLocks noChangeAspect="1" noChangeArrowheads="1"/>
          </p:cNvPicPr>
          <p:nvPr/>
        </p:nvPicPr>
        <p:blipFill>
          <a:blip r:embed="rId2" cstate="print"/>
          <a:srcRect/>
          <a:stretch>
            <a:fillRect/>
          </a:stretch>
        </p:blipFill>
        <p:spPr bwMode="auto">
          <a:xfrm>
            <a:off x="142844" y="142852"/>
            <a:ext cx="1857389" cy="1714260"/>
          </a:xfrm>
          <a:prstGeom prst="ellipse">
            <a:avLst/>
          </a:prstGeom>
          <a:ln>
            <a:noFill/>
          </a:ln>
          <a:effectLst>
            <a:softEdge rad="112500"/>
          </a:effectLst>
        </p:spPr>
      </p:pic>
      <p:sp>
        <p:nvSpPr>
          <p:cNvPr id="2" name="Содержимое 1"/>
          <p:cNvSpPr>
            <a:spLocks noGrp="1"/>
          </p:cNvSpPr>
          <p:nvPr>
            <p:ph idx="1"/>
          </p:nvPr>
        </p:nvSpPr>
        <p:spPr>
          <a:xfrm>
            <a:off x="457200" y="1214422"/>
            <a:ext cx="8229600" cy="5143536"/>
          </a:xfrm>
        </p:spPr>
        <p:txBody>
          <a:bodyPr>
            <a:noAutofit/>
          </a:bodyPr>
          <a:lstStyle/>
          <a:p>
            <a:pPr>
              <a:buFont typeface="Wingdings" pitchFamily="2" charset="2"/>
              <a:buChar char="q"/>
            </a:pPr>
            <a:r>
              <a:rPr lang="uk-UA" sz="2400" b="1" dirty="0" smtClean="0"/>
              <a:t>створення сприятливої атмосфери співробітництва; </a:t>
            </a:r>
          </a:p>
          <a:p>
            <a:pPr>
              <a:buFont typeface="Wingdings" pitchFamily="2" charset="2"/>
              <a:buChar char="q"/>
            </a:pPr>
            <a:r>
              <a:rPr lang="uk-UA" sz="2400" b="1" dirty="0" smtClean="0"/>
              <a:t>Зниження монологічного викладу матеріалу та дублювання інформації, яка може бути отримана з доступних джерел і переходу; </a:t>
            </a:r>
          </a:p>
          <a:p>
            <a:pPr>
              <a:buFont typeface="Wingdings" pitchFamily="2" charset="2"/>
              <a:buChar char="q"/>
            </a:pPr>
            <a:r>
              <a:rPr lang="uk-UA" sz="2400" b="1" dirty="0" smtClean="0"/>
              <a:t>Перехід до </a:t>
            </a:r>
            <a:r>
              <a:rPr lang="uk-UA" sz="2400" b="1" dirty="0" err="1" smtClean="0"/>
              <a:t>діалогізованого</a:t>
            </a:r>
            <a:r>
              <a:rPr lang="uk-UA" sz="2400" b="1" dirty="0" smtClean="0"/>
              <a:t> спілкування з учнями в ході навчального процесу;</a:t>
            </a:r>
          </a:p>
          <a:p>
            <a:pPr>
              <a:buFont typeface="Wingdings" pitchFamily="2" charset="2"/>
              <a:buChar char="q"/>
            </a:pPr>
            <a:r>
              <a:rPr lang="uk-UA" sz="2400" b="1" dirty="0" smtClean="0"/>
              <a:t>інтенсифікація впровадження в навчальний процес активних методів навчання, які дають можливості для розкриття творчої особистості, розвитку ініціативи;</a:t>
            </a:r>
          </a:p>
          <a:p>
            <a:pPr>
              <a:buFont typeface="Wingdings" pitchFamily="2" charset="2"/>
              <a:buChar char="q"/>
            </a:pPr>
            <a:r>
              <a:rPr lang="uk-UA" sz="2400" b="1" dirty="0" smtClean="0"/>
              <a:t>активізації пізнавально-навчальної діяльності учня.</a:t>
            </a:r>
            <a:endParaRPr lang="ru-RU" sz="2400" b="1" dirty="0"/>
          </a:p>
        </p:txBody>
      </p:sp>
      <p:sp>
        <p:nvSpPr>
          <p:cNvPr id="3" name="Заголовок 2"/>
          <p:cNvSpPr>
            <a:spLocks noGrp="1"/>
          </p:cNvSpPr>
          <p:nvPr>
            <p:ph type="title"/>
          </p:nvPr>
        </p:nvSpPr>
        <p:spPr/>
        <p:txBody>
          <a:bodyPr/>
          <a:lstStyle/>
          <a:p>
            <a:pPr algn="ctr"/>
            <a:r>
              <a:rPr lang="ru-RU" dirty="0" smtClean="0"/>
              <a:t>Нов</a:t>
            </a:r>
            <a:r>
              <a:rPr lang="uk-UA" dirty="0" smtClean="0"/>
              <a:t>і </a:t>
            </a:r>
            <a:r>
              <a:rPr lang="uk-UA" dirty="0" smtClean="0">
                <a:solidFill>
                  <a:srgbClr val="C00000"/>
                </a:solidFill>
              </a:rPr>
              <a:t>підходи</a:t>
            </a:r>
            <a:r>
              <a:rPr lang="uk-UA" dirty="0" smtClean="0"/>
              <a:t> до навчання</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Результат пошуку зображень за запитом &quot;електронние человечки школа&quot;"/>
          <p:cNvPicPr>
            <a:picLocks noChangeAspect="1" noChangeArrowheads="1"/>
          </p:cNvPicPr>
          <p:nvPr/>
        </p:nvPicPr>
        <p:blipFill>
          <a:blip r:embed="rId2" cstate="print"/>
          <a:srcRect/>
          <a:stretch>
            <a:fillRect/>
          </a:stretch>
        </p:blipFill>
        <p:spPr bwMode="auto">
          <a:xfrm>
            <a:off x="7500958" y="5162744"/>
            <a:ext cx="1431025" cy="1356329"/>
          </a:xfrm>
          <a:prstGeom prst="ellipse">
            <a:avLst/>
          </a:prstGeom>
          <a:ln>
            <a:noFill/>
          </a:ln>
          <a:effectLst>
            <a:softEdge rad="112500"/>
          </a:effectLst>
        </p:spPr>
      </p:pic>
      <p:sp>
        <p:nvSpPr>
          <p:cNvPr id="2" name="Содержимое 1"/>
          <p:cNvSpPr>
            <a:spLocks noGrp="1"/>
          </p:cNvSpPr>
          <p:nvPr>
            <p:ph idx="1"/>
          </p:nvPr>
        </p:nvSpPr>
        <p:spPr>
          <a:xfrm>
            <a:off x="457200" y="1928802"/>
            <a:ext cx="8229600" cy="4429156"/>
          </a:xfrm>
        </p:spPr>
        <p:txBody>
          <a:bodyPr>
            <a:noAutofit/>
          </a:bodyPr>
          <a:lstStyle/>
          <a:p>
            <a:pPr>
              <a:buNone/>
            </a:pPr>
            <a:r>
              <a:rPr lang="uk-UA" sz="2000" b="1" i="1" dirty="0" smtClean="0">
                <a:solidFill>
                  <a:schemeClr val="accent2"/>
                </a:solidFill>
              </a:rPr>
              <a:t>Педагогіка партнерства</a:t>
            </a:r>
            <a:r>
              <a:rPr lang="uk-UA" sz="2000" b="1" dirty="0" smtClean="0">
                <a:solidFill>
                  <a:schemeClr val="accent2"/>
                </a:solidFill>
              </a:rPr>
              <a:t> </a:t>
            </a:r>
            <a:r>
              <a:rPr lang="uk-UA" sz="2000" b="1" dirty="0" smtClean="0">
                <a:solidFill>
                  <a:schemeClr val="bg2">
                    <a:lumMod val="10000"/>
                  </a:schemeClr>
                </a:solidFill>
              </a:rPr>
              <a:t>– чітко визначена система взаємовідносин всіх учасників освітнього процесу (учнів, батьків, вчителів), яка:</a:t>
            </a:r>
            <a:endParaRPr lang="ru-RU" sz="2000" b="1" dirty="0" smtClean="0">
              <a:solidFill>
                <a:schemeClr val="bg2">
                  <a:lumMod val="10000"/>
                </a:schemeClr>
              </a:solidFill>
            </a:endParaRPr>
          </a:p>
          <a:p>
            <a:r>
              <a:rPr lang="uk-UA" sz="2000" b="1" dirty="0" smtClean="0"/>
              <a:t>– організовується на принципах добровільності й спільних інтересів;</a:t>
            </a:r>
            <a:endParaRPr lang="ru-RU" sz="2000" b="1" dirty="0" smtClean="0"/>
          </a:p>
          <a:p>
            <a:r>
              <a:rPr lang="uk-UA" sz="2000" b="1" dirty="0" smtClean="0"/>
              <a:t>– ґрунтується на повазі й рівноправності всіх учасників, дотримуючись визначених норм (права та обов’язки) та враховуючи ціннісні орієнтири кожної із сторін;</a:t>
            </a:r>
            <a:endParaRPr lang="ru-RU" sz="2000" b="1" dirty="0" smtClean="0"/>
          </a:p>
          <a:p>
            <a:r>
              <a:rPr lang="uk-UA" sz="2000" b="1" dirty="0" smtClean="0"/>
              <a:t>–  передбачає активне включення всіх учасників у реалізацію спільних завдань </a:t>
            </a:r>
            <a:endParaRPr lang="ru-RU" sz="2000" b="1" dirty="0" smtClean="0"/>
          </a:p>
          <a:p>
            <a:r>
              <a:rPr lang="uk-UA" sz="2000" b="1" dirty="0" smtClean="0"/>
              <a:t>та готовність брати на себе відповідальність за їх результати.</a:t>
            </a:r>
            <a:endParaRPr lang="ru-RU" sz="2000" b="1" dirty="0" smtClean="0"/>
          </a:p>
          <a:p>
            <a:endParaRPr lang="ru-RU" sz="2000" b="1" dirty="0"/>
          </a:p>
        </p:txBody>
      </p:sp>
      <p:sp>
        <p:nvSpPr>
          <p:cNvPr id="3" name="Заголовок 2"/>
          <p:cNvSpPr>
            <a:spLocks noGrp="1"/>
          </p:cNvSpPr>
          <p:nvPr>
            <p:ph type="title"/>
          </p:nvPr>
        </p:nvSpPr>
        <p:spPr>
          <a:xfrm>
            <a:off x="500034" y="214290"/>
            <a:ext cx="8229600" cy="1500198"/>
          </a:xfrm>
        </p:spPr>
        <p:txBody>
          <a:bodyPr>
            <a:normAutofit fontScale="90000"/>
          </a:bodyPr>
          <a:lstStyle/>
          <a:p>
            <a:r>
              <a:rPr lang="uk-UA" sz="1800" i="1" dirty="0" smtClean="0">
                <a:solidFill>
                  <a:srgbClr val="C00000"/>
                </a:solidFill>
              </a:rPr>
              <a:t/>
            </a:r>
            <a:br>
              <a:rPr lang="uk-UA" sz="1800" i="1" dirty="0" smtClean="0">
                <a:solidFill>
                  <a:srgbClr val="C00000"/>
                </a:solidFill>
              </a:rPr>
            </a:br>
            <a:r>
              <a:rPr lang="uk-UA" sz="1800" i="1" dirty="0" smtClean="0">
                <a:solidFill>
                  <a:srgbClr val="C00000"/>
                </a:solidFill>
              </a:rPr>
              <a:t/>
            </a:r>
            <a:br>
              <a:rPr lang="uk-UA" sz="1800" i="1" dirty="0" smtClean="0">
                <a:solidFill>
                  <a:srgbClr val="C00000"/>
                </a:solidFill>
              </a:rPr>
            </a:br>
            <a:r>
              <a:rPr lang="uk-UA" sz="2200" i="1" dirty="0" smtClean="0">
                <a:solidFill>
                  <a:srgbClr val="C00000"/>
                </a:solidFill>
                <a:effectLst/>
              </a:rPr>
              <a:t>Педагогіка партнерства - це напрям педагогіки,що включає в себе систему методів і прийомів навчання і виховання дітей на засадах гуманізму та творчого підходу до розвитку особистості.</a:t>
            </a:r>
            <a:r>
              <a:rPr lang="ru-RU" sz="4000" i="1" dirty="0" smtClean="0">
                <a:solidFill>
                  <a:srgbClr val="C00000"/>
                </a:solidFill>
                <a:effectLst/>
              </a:rPr>
              <a:t/>
            </a:r>
            <a:br>
              <a:rPr lang="ru-RU" sz="4000" i="1" dirty="0" smtClean="0">
                <a:solidFill>
                  <a:srgbClr val="C00000"/>
                </a:solidFill>
                <a:effectLst/>
              </a:rPr>
            </a:br>
            <a:endParaRPr lang="ru-RU" i="1" dirty="0">
              <a:solidFill>
                <a:srgbClr val="C00000"/>
              </a:solidFill>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Пов’язане зображення"/>
          <p:cNvPicPr>
            <a:picLocks noChangeAspect="1" noChangeArrowheads="1"/>
          </p:cNvPicPr>
          <p:nvPr/>
        </p:nvPicPr>
        <p:blipFill>
          <a:blip r:embed="rId2" cstate="print"/>
          <a:srcRect/>
          <a:stretch>
            <a:fillRect/>
          </a:stretch>
        </p:blipFill>
        <p:spPr bwMode="auto">
          <a:xfrm>
            <a:off x="7358082" y="5000636"/>
            <a:ext cx="1491624" cy="1491624"/>
          </a:xfrm>
          <a:prstGeom prst="ellipse">
            <a:avLst/>
          </a:prstGeom>
          <a:noFill/>
        </p:spPr>
      </p:pic>
      <p:sp>
        <p:nvSpPr>
          <p:cNvPr id="2" name="Содержимое 1"/>
          <p:cNvSpPr>
            <a:spLocks noGrp="1"/>
          </p:cNvSpPr>
          <p:nvPr>
            <p:ph idx="1"/>
          </p:nvPr>
        </p:nvSpPr>
        <p:spPr/>
        <p:txBody>
          <a:bodyPr>
            <a:normAutofit lnSpcReduction="10000"/>
          </a:bodyPr>
          <a:lstStyle/>
          <a:p>
            <a:r>
              <a:rPr lang="uk-UA" dirty="0" smtClean="0"/>
              <a:t>• повага до особистості;</a:t>
            </a:r>
            <a:endParaRPr lang="ru-RU" dirty="0" smtClean="0"/>
          </a:p>
          <a:p>
            <a:r>
              <a:rPr lang="uk-UA" dirty="0" smtClean="0"/>
              <a:t>• доброзичливість і позитивне ставлення;</a:t>
            </a:r>
            <a:endParaRPr lang="ru-RU" dirty="0" smtClean="0"/>
          </a:p>
          <a:p>
            <a:r>
              <a:rPr lang="uk-UA" dirty="0" smtClean="0"/>
              <a:t>• довіра у відносинах, стосунках;</a:t>
            </a:r>
            <a:endParaRPr lang="ru-RU" dirty="0" smtClean="0"/>
          </a:p>
          <a:p>
            <a:r>
              <a:rPr lang="uk-UA" dirty="0" smtClean="0"/>
              <a:t>• діалог – взаємодія – взаємоповага;</a:t>
            </a:r>
            <a:endParaRPr lang="ru-RU" dirty="0" smtClean="0"/>
          </a:p>
          <a:p>
            <a:r>
              <a:rPr lang="uk-UA" dirty="0" smtClean="0"/>
              <a:t>• розподілене лідерство (</a:t>
            </a:r>
            <a:r>
              <a:rPr lang="uk-UA" dirty="0" err="1" smtClean="0"/>
              <a:t>проактивність</a:t>
            </a:r>
            <a:r>
              <a:rPr lang="uk-UA" dirty="0" smtClean="0"/>
              <a:t>, право вибору та відповідальність за нього, горизонтальність зв’язків);</a:t>
            </a:r>
            <a:endParaRPr lang="ru-RU" dirty="0" smtClean="0"/>
          </a:p>
          <a:p>
            <a:r>
              <a:rPr lang="uk-UA" dirty="0" smtClean="0"/>
              <a:t>• принципи соціального партнерства (рівність сторін, добровільність прийняття зобов’язань, обов’язковість виконання домовленостей).</a:t>
            </a:r>
            <a:endParaRPr lang="ru-RU" dirty="0" smtClean="0"/>
          </a:p>
          <a:p>
            <a:endParaRPr lang="ru-RU" dirty="0"/>
          </a:p>
        </p:txBody>
      </p:sp>
      <p:sp>
        <p:nvSpPr>
          <p:cNvPr id="3" name="Заголовок 2"/>
          <p:cNvSpPr>
            <a:spLocks noGrp="1"/>
          </p:cNvSpPr>
          <p:nvPr>
            <p:ph type="title"/>
          </p:nvPr>
        </p:nvSpPr>
        <p:spPr/>
        <p:txBody>
          <a:bodyPr>
            <a:noAutofit/>
          </a:bodyPr>
          <a:lstStyle/>
          <a:p>
            <a:r>
              <a:rPr lang="uk-UA" sz="2400" i="1" dirty="0" smtClean="0">
                <a:solidFill>
                  <a:srgbClr val="C00000"/>
                </a:solidFill>
              </a:rPr>
              <a:t>Педагогіка партнерства ґрунтується на таких принципах:</a:t>
            </a:r>
            <a:endParaRPr lang="ru-RU" sz="2800" dirty="0">
              <a:solidFill>
                <a:srgbClr val="C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 descr="Пов’язане зображення"/>
          <p:cNvPicPr>
            <a:picLocks noChangeAspect="1" noChangeArrowheads="1"/>
          </p:cNvPicPr>
          <p:nvPr/>
        </p:nvPicPr>
        <p:blipFill>
          <a:blip r:embed="rId2" cstate="print"/>
          <a:srcRect/>
          <a:stretch>
            <a:fillRect/>
          </a:stretch>
        </p:blipFill>
        <p:spPr bwMode="auto">
          <a:xfrm>
            <a:off x="6500826" y="571480"/>
            <a:ext cx="2376264" cy="3528392"/>
          </a:xfrm>
          <a:prstGeom prst="ellipse">
            <a:avLst/>
          </a:prstGeom>
          <a:noFill/>
        </p:spPr>
      </p:pic>
      <p:pic>
        <p:nvPicPr>
          <p:cNvPr id="4" name="Picture 12" descr="Результат пошуку зображень за запитом &quot;с френе&quot;"/>
          <p:cNvPicPr>
            <a:picLocks noChangeAspect="1" noChangeArrowheads="1"/>
          </p:cNvPicPr>
          <p:nvPr/>
        </p:nvPicPr>
        <p:blipFill>
          <a:blip r:embed="rId3" cstate="print"/>
          <a:srcRect/>
          <a:stretch>
            <a:fillRect/>
          </a:stretch>
        </p:blipFill>
        <p:spPr bwMode="auto">
          <a:xfrm>
            <a:off x="0" y="3284985"/>
            <a:ext cx="2499726" cy="3573015"/>
          </a:xfrm>
          <a:prstGeom prst="ellipse">
            <a:avLst/>
          </a:prstGeom>
          <a:noFill/>
        </p:spPr>
      </p:pic>
      <p:sp>
        <p:nvSpPr>
          <p:cNvPr id="2" name="Содержимое 1"/>
          <p:cNvSpPr>
            <a:spLocks noGrp="1"/>
          </p:cNvSpPr>
          <p:nvPr>
            <p:ph idx="1"/>
          </p:nvPr>
        </p:nvSpPr>
        <p:spPr/>
        <p:txBody>
          <a:bodyPr/>
          <a:lstStyle/>
          <a:p>
            <a:pPr>
              <a:buNone/>
            </a:pPr>
            <a:r>
              <a:rPr lang="uk-UA" b="1" dirty="0" smtClean="0"/>
              <a:t>Перший шлях</a:t>
            </a:r>
            <a:r>
              <a:rPr lang="uk-UA" dirty="0" smtClean="0"/>
              <a:t>, який можна назвати «романтичним» – «віддавши серце дітям». Учитель наближується до дитини за рахунок великої любові і поваги до неї, «схиляється до її рівня». Слідом за В.Сухомлинським цей шлях пропонував і відомий грузинський педагог Ш. </a:t>
            </a:r>
            <a:r>
              <a:rPr lang="uk-UA" dirty="0" err="1" smtClean="0"/>
              <a:t>Амонашвілі</a:t>
            </a:r>
            <a:r>
              <a:rPr lang="uk-UA" dirty="0" smtClean="0"/>
              <a:t>. Нажаль, не всі педагоги готові до такого стилю стосунків, і далеко не всі діти повірять у свою «рівність» з учителем.</a:t>
            </a:r>
            <a:endParaRPr lang="ru-RU" dirty="0"/>
          </a:p>
        </p:txBody>
      </p:sp>
      <p:sp>
        <p:nvSpPr>
          <p:cNvPr id="3" name="Заголовок 2"/>
          <p:cNvSpPr>
            <a:spLocks noGrp="1"/>
          </p:cNvSpPr>
          <p:nvPr>
            <p:ph type="title"/>
          </p:nvPr>
        </p:nvSpPr>
        <p:spPr>
          <a:xfrm>
            <a:off x="428596" y="285728"/>
            <a:ext cx="8229600" cy="1143000"/>
          </a:xfrm>
        </p:spPr>
        <p:txBody>
          <a:bodyPr>
            <a:noAutofit/>
          </a:bodyPr>
          <a:lstStyle/>
          <a:p>
            <a:pPr algn="ctr"/>
            <a:r>
              <a:rPr lang="uk-UA" sz="2800" i="1" dirty="0" smtClean="0">
                <a:solidFill>
                  <a:srgbClr val="C00000"/>
                </a:solidFill>
              </a:rPr>
              <a:t>Два шляхи</a:t>
            </a:r>
            <a:r>
              <a:rPr lang="ru-RU" sz="2800" i="1" dirty="0" smtClean="0">
                <a:solidFill>
                  <a:srgbClr val="C00000"/>
                </a:solidFill>
              </a:rPr>
              <a:t> </a:t>
            </a:r>
            <a:r>
              <a:rPr lang="uk-UA" sz="2800" i="1" dirty="0" smtClean="0">
                <a:solidFill>
                  <a:srgbClr val="C00000"/>
                </a:solidFill>
              </a:rPr>
              <a:t>реалізації ідей педагогіки партнерства </a:t>
            </a:r>
            <a:endParaRPr lang="ru-RU" sz="2800" dirty="0">
              <a:solidFill>
                <a:srgbClr val="C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 descr="Результат пошуку зображень за запитом &quot;нова українська школа&quot;"/>
          <p:cNvPicPr>
            <a:picLocks noChangeAspect="1" noChangeArrowheads="1"/>
          </p:cNvPicPr>
          <p:nvPr/>
        </p:nvPicPr>
        <p:blipFill>
          <a:blip r:embed="rId3" cstate="print"/>
          <a:srcRect/>
          <a:stretch>
            <a:fillRect/>
          </a:stretch>
        </p:blipFill>
        <p:spPr bwMode="auto">
          <a:xfrm>
            <a:off x="5929322" y="5298614"/>
            <a:ext cx="2500330" cy="1434616"/>
          </a:xfrm>
          <a:prstGeom prst="ellipse">
            <a:avLst/>
          </a:prstGeom>
          <a:noFill/>
        </p:spPr>
      </p:pic>
      <p:sp>
        <p:nvSpPr>
          <p:cNvPr id="4" name="TextBox 3"/>
          <p:cNvSpPr txBox="1"/>
          <p:nvPr/>
        </p:nvSpPr>
        <p:spPr>
          <a:xfrm>
            <a:off x="357158" y="214290"/>
            <a:ext cx="8572560" cy="6494085"/>
          </a:xfrm>
          <a:prstGeom prst="rect">
            <a:avLst/>
          </a:prstGeom>
          <a:noFill/>
        </p:spPr>
        <p:txBody>
          <a:bodyPr wrap="square" rtlCol="0">
            <a:spAutoFit/>
          </a:bodyPr>
          <a:lstStyle/>
          <a:p>
            <a:r>
              <a:rPr lang="uk-UA" sz="2400" b="1" dirty="0" smtClean="0"/>
              <a:t>Другий </a:t>
            </a:r>
            <a:r>
              <a:rPr lang="uk-UA" sz="2400" dirty="0" smtClean="0"/>
              <a:t>– це шлях розподілу функцій вчителя та учня і організація їх співпраці. </a:t>
            </a:r>
          </a:p>
          <a:p>
            <a:r>
              <a:rPr lang="uk-UA" sz="2400" b="1" dirty="0" smtClean="0"/>
              <a:t>У функції вчителя входить </a:t>
            </a:r>
            <a:r>
              <a:rPr lang="uk-UA" sz="2400" dirty="0" smtClean="0"/>
              <a:t>ретельно підготувати вдома для дитини навчальне завдання (задачу), продумати в деталях хід його вирішення різними групами учнів тощо.</a:t>
            </a:r>
          </a:p>
          <a:p>
            <a:r>
              <a:rPr lang="uk-UA" sz="2400" b="1" dirty="0" smtClean="0"/>
              <a:t>Функція учня </a:t>
            </a:r>
            <a:r>
              <a:rPr lang="uk-UA" sz="2400" dirty="0" smtClean="0"/>
              <a:t>– на добровільних засадах прийняти запропоновану вчителем задачу як свою і самостійно її вирішувати. У такому випадку обидва учасники навчання і виховання – вчитель і учень – рівноправні, вони – суб'єкти діяльності. Ніхто ні над ким не застосовує владу. Так реалізується ідея рівності. Не кожен учитель має достатній запас любові до дітей, але кожен може побудувати навчання так, щоб дитина почувала себе істотою вільною і час від часу забувала, що в класі є «наглядач».</a:t>
            </a:r>
            <a:endParaRPr lang="ru-RU" sz="2400" dirty="0" smtClean="0"/>
          </a:p>
          <a:p>
            <a:endParaRPr lang="ru-RU"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0" descr="Пов’язане зображення"/>
          <p:cNvPicPr>
            <a:picLocks noChangeAspect="1" noChangeArrowheads="1"/>
          </p:cNvPicPr>
          <p:nvPr/>
        </p:nvPicPr>
        <p:blipFill>
          <a:blip r:embed="rId2" cstate="print"/>
          <a:srcRect/>
          <a:stretch>
            <a:fillRect/>
          </a:stretch>
        </p:blipFill>
        <p:spPr bwMode="auto">
          <a:xfrm>
            <a:off x="6858016" y="4509418"/>
            <a:ext cx="2091652" cy="1949156"/>
          </a:xfrm>
          <a:prstGeom prst="ellipse">
            <a:avLst/>
          </a:prstGeom>
          <a:ln>
            <a:noFill/>
          </a:ln>
          <a:effectLst>
            <a:softEdge rad="112500"/>
          </a:effectLst>
        </p:spPr>
      </p:pic>
      <p:sp>
        <p:nvSpPr>
          <p:cNvPr id="3" name="TextBox 2"/>
          <p:cNvSpPr txBox="1"/>
          <p:nvPr/>
        </p:nvSpPr>
        <p:spPr>
          <a:xfrm>
            <a:off x="285720" y="357167"/>
            <a:ext cx="8643998" cy="1877437"/>
          </a:xfrm>
          <a:prstGeom prst="rect">
            <a:avLst/>
          </a:prstGeom>
          <a:noFill/>
        </p:spPr>
        <p:txBody>
          <a:bodyPr wrap="square" rtlCol="0">
            <a:spAutoFit/>
          </a:bodyPr>
          <a:lstStyle/>
          <a:p>
            <a:r>
              <a:rPr lang="uk-UA" sz="2400" b="1" dirty="0" smtClean="0">
                <a:solidFill>
                  <a:srgbClr val="C00000"/>
                </a:solidFill>
              </a:rPr>
              <a:t> </a:t>
            </a:r>
            <a:r>
              <a:rPr lang="uk-UA" sz="2800" b="1" dirty="0" smtClean="0">
                <a:solidFill>
                  <a:srgbClr val="C00000"/>
                </a:solidFill>
              </a:rPr>
              <a:t>Для того, щоб освітнє середовище сприяло самореалізації кожного учня, робота повинна бути спрямована на те, щоб кожен учень міг:</a:t>
            </a:r>
            <a:endParaRPr lang="ru-RU" sz="2400" b="1" dirty="0" smtClean="0">
              <a:solidFill>
                <a:srgbClr val="C00000"/>
              </a:solidFill>
            </a:endParaRPr>
          </a:p>
          <a:p>
            <a:endParaRPr lang="ru-RU" sz="3200" b="1" dirty="0">
              <a:solidFill>
                <a:srgbClr val="C00000"/>
              </a:solidFill>
            </a:endParaRPr>
          </a:p>
        </p:txBody>
      </p:sp>
      <p:sp>
        <p:nvSpPr>
          <p:cNvPr id="4" name="TextBox 3"/>
          <p:cNvSpPr txBox="1"/>
          <p:nvPr/>
        </p:nvSpPr>
        <p:spPr>
          <a:xfrm>
            <a:off x="428596" y="1857364"/>
            <a:ext cx="8501122" cy="4801314"/>
          </a:xfrm>
          <a:prstGeom prst="rect">
            <a:avLst/>
          </a:prstGeom>
          <a:noFill/>
        </p:spPr>
        <p:txBody>
          <a:bodyPr wrap="square" rtlCol="0">
            <a:spAutoFit/>
          </a:bodyPr>
          <a:lstStyle/>
          <a:p>
            <a:pPr lvl="0">
              <a:buFont typeface="Arial" pitchFamily="34" charset="0"/>
              <a:buChar char="•"/>
            </a:pPr>
            <a:r>
              <a:rPr lang="uk-UA" dirty="0" smtClean="0"/>
              <a:t>розвинути здібності критичного мислення й незалежного висловлювання; </a:t>
            </a:r>
            <a:endParaRPr lang="ru-RU" dirty="0" smtClean="0"/>
          </a:p>
          <a:p>
            <a:pPr lvl="0">
              <a:buFont typeface="Arial" pitchFamily="34" charset="0"/>
              <a:buChar char="•"/>
            </a:pPr>
            <a:r>
              <a:rPr lang="uk-UA" dirty="0" smtClean="0"/>
              <a:t>поповнити знання у сферах, які цікаві учневі й розкривають перед ним нові горизонти пізнання; </a:t>
            </a:r>
          </a:p>
          <a:p>
            <a:pPr>
              <a:buFont typeface="Arial" pitchFamily="34" charset="0"/>
              <a:buChar char="•"/>
            </a:pPr>
            <a:r>
              <a:rPr lang="uk-UA" dirty="0" smtClean="0"/>
              <a:t>розвивати спроможність приймати самостійні рішення; </a:t>
            </a:r>
            <a:endParaRPr lang="ru-RU" dirty="0" smtClean="0"/>
          </a:p>
          <a:p>
            <a:pPr>
              <a:buFont typeface="Arial" pitchFamily="34" charset="0"/>
              <a:buChar char="•"/>
            </a:pPr>
            <a:r>
              <a:rPr lang="uk-UA" dirty="0" smtClean="0"/>
              <a:t>оволодівати необхідними навичками з базових та профільних предметів; </a:t>
            </a:r>
            <a:endParaRPr lang="ru-RU" dirty="0" smtClean="0"/>
          </a:p>
          <a:p>
            <a:pPr>
              <a:buFont typeface="Arial" pitchFamily="34" charset="0"/>
              <a:buChar char="•"/>
            </a:pPr>
            <a:r>
              <a:rPr lang="uk-UA" dirty="0" smtClean="0"/>
              <a:t>навчити радіти навчанню й поважати освіту; </a:t>
            </a:r>
            <a:endParaRPr lang="ru-RU" dirty="0" smtClean="0"/>
          </a:p>
          <a:p>
            <a:pPr>
              <a:buFont typeface="Arial" pitchFamily="34" charset="0"/>
              <a:buChar char="•"/>
            </a:pPr>
            <a:r>
              <a:rPr lang="uk-UA" dirty="0" smtClean="0"/>
              <a:t>розвинути свій емоційний інтелект; </a:t>
            </a:r>
            <a:endParaRPr lang="ru-RU" dirty="0" smtClean="0"/>
          </a:p>
          <a:p>
            <a:pPr>
              <a:buFont typeface="Arial" pitchFamily="34" charset="0"/>
              <a:buChar char="•"/>
            </a:pPr>
            <a:r>
              <a:rPr lang="uk-UA" dirty="0" smtClean="0"/>
              <a:t>отримати необхідну індивідуальну педагогічну підтримку; </a:t>
            </a:r>
            <a:endParaRPr lang="ru-RU" dirty="0" smtClean="0"/>
          </a:p>
          <a:p>
            <a:pPr>
              <a:buFont typeface="Arial" pitchFamily="34" charset="0"/>
              <a:buChar char="•"/>
            </a:pPr>
            <a:r>
              <a:rPr lang="uk-UA" dirty="0" smtClean="0"/>
              <a:t>розвинути самосвідомість кожного учня як самостійної особистості і як члена колективу; </a:t>
            </a:r>
            <a:endParaRPr lang="ru-RU" dirty="0" smtClean="0"/>
          </a:p>
          <a:p>
            <a:pPr>
              <a:buFont typeface="Arial" pitchFamily="34" charset="0"/>
              <a:buChar char="•"/>
            </a:pPr>
            <a:r>
              <a:rPr lang="uk-UA" dirty="0" smtClean="0"/>
              <a:t>зберегти і зміцнити моральне, фізичне і психічне здоров’я вихованців</a:t>
            </a:r>
            <a:endParaRPr lang="ru-RU" dirty="0" smtClean="0"/>
          </a:p>
          <a:p>
            <a:pPr lvl="0">
              <a:buFont typeface="Arial" pitchFamily="34" charset="0"/>
              <a:buChar char="•"/>
            </a:pPr>
            <a:r>
              <a:rPr lang="uk-UA" dirty="0" smtClean="0"/>
              <a:t>сприяти взаємоузгодженню зовнішніх потреб та внутрішніх мотивів до саморозвитку та самореалізації всіх учасників навчально-виховного процесу. </a:t>
            </a:r>
            <a:endParaRPr lang="ru-RU" dirty="0" smtClean="0"/>
          </a:p>
          <a:p>
            <a:pPr>
              <a:buFont typeface="Arial" pitchFamily="34" charset="0"/>
              <a:buChar char="•"/>
            </a:pP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357166"/>
            <a:ext cx="8286808" cy="1015663"/>
          </a:xfrm>
          <a:prstGeom prst="rect">
            <a:avLst/>
          </a:prstGeom>
          <a:noFill/>
        </p:spPr>
        <p:txBody>
          <a:bodyPr wrap="square" rtlCol="0">
            <a:spAutoFit/>
          </a:bodyPr>
          <a:lstStyle/>
          <a:p>
            <a:r>
              <a:rPr lang="uk-UA" sz="2000" b="1" i="1" u="sng" dirty="0" smtClean="0">
                <a:solidFill>
                  <a:srgbClr val="C00000"/>
                </a:solidFill>
              </a:rPr>
              <a:t>Критерії, що визначають ефективність ідеї розвитку стосунків партнерства як найпродуктивнішої системи відносин в умовах педагогічної взаємодії:</a:t>
            </a:r>
            <a:endParaRPr lang="ru-RU" sz="2000" b="1" u="sng" dirty="0" smtClean="0">
              <a:solidFill>
                <a:srgbClr val="C00000"/>
              </a:solidFill>
            </a:endParaRPr>
          </a:p>
        </p:txBody>
      </p:sp>
      <p:sp>
        <p:nvSpPr>
          <p:cNvPr id="3" name="TextBox 2"/>
          <p:cNvSpPr txBox="1"/>
          <p:nvPr/>
        </p:nvSpPr>
        <p:spPr>
          <a:xfrm>
            <a:off x="285720" y="1500175"/>
            <a:ext cx="8643998" cy="4401205"/>
          </a:xfrm>
          <a:prstGeom prst="rect">
            <a:avLst/>
          </a:prstGeom>
          <a:noFill/>
        </p:spPr>
        <p:txBody>
          <a:bodyPr wrap="square" rtlCol="0">
            <a:spAutoFit/>
          </a:bodyPr>
          <a:lstStyle/>
          <a:p>
            <a:pPr>
              <a:buFont typeface="Arial" pitchFamily="34" charset="0"/>
              <a:buChar char="•"/>
            </a:pPr>
            <a:r>
              <a:rPr lang="uk-UA" sz="2000" dirty="0" smtClean="0"/>
              <a:t>сформована професійно-особистісна готовність педагога до гуманізації освітнього середовища;</a:t>
            </a:r>
          </a:p>
          <a:p>
            <a:pPr>
              <a:buFont typeface="Arial" pitchFamily="34" charset="0"/>
              <a:buChar char="•"/>
            </a:pPr>
            <a:r>
              <a:rPr lang="uk-UA" sz="2000" dirty="0" smtClean="0"/>
              <a:t>позитивна взаємозалежність суб’єктів міжособистісної взаємодії (усвідомлення спільної мети, наявність загальних ресурсів, докладання спільних зусиль для вирішення проблем);</a:t>
            </a:r>
            <a:endParaRPr lang="ru-RU" sz="2000" dirty="0" smtClean="0"/>
          </a:p>
          <a:p>
            <a:pPr>
              <a:buFont typeface="Arial" pitchFamily="34" charset="0"/>
              <a:buChar char="•"/>
            </a:pPr>
            <a:r>
              <a:rPr lang="uk-UA" sz="2000" dirty="0" smtClean="0"/>
              <a:t> право на автентичність кожного учасника педагогічної взаємодії;</a:t>
            </a:r>
          </a:p>
          <a:p>
            <a:pPr>
              <a:buFont typeface="Arial" pitchFamily="34" charset="0"/>
              <a:buChar char="•"/>
            </a:pPr>
            <a:r>
              <a:rPr lang="uk-UA" sz="2000" dirty="0" smtClean="0"/>
              <a:t> усвідомлення індивідуальної та групової відповідальності (внутрішня і зовнішня мотивація спільної діяльності суб’єктів);</a:t>
            </a:r>
          </a:p>
          <a:p>
            <a:pPr>
              <a:buFont typeface="Arial" pitchFamily="34" charset="0"/>
              <a:buChar char="•"/>
            </a:pPr>
            <a:r>
              <a:rPr lang="uk-UA" sz="2000" dirty="0" smtClean="0"/>
              <a:t>можливість задовольняти основні міжособистісні потреби в процесі спільної діяльності та спілкування;</a:t>
            </a:r>
            <a:endParaRPr lang="ru-RU" sz="2000" dirty="0" smtClean="0"/>
          </a:p>
          <a:p>
            <a:pPr>
              <a:buFont typeface="Arial" pitchFamily="34" charset="0"/>
              <a:buChar char="•"/>
            </a:pPr>
            <a:r>
              <a:rPr lang="uk-UA" sz="2000" dirty="0" smtClean="0"/>
              <a:t>розвитку соціальних умінь і навичок спілкування;</a:t>
            </a:r>
          </a:p>
          <a:p>
            <a:pPr>
              <a:buFont typeface="Arial" pitchFamily="34" charset="0"/>
              <a:buChar char="•"/>
            </a:pPr>
            <a:r>
              <a:rPr lang="uk-UA" sz="2000" dirty="0" smtClean="0"/>
              <a:t> рефлексивний аналіз власної поведінки в контексті соціальної поведінки інших суб’єктів та ін.  </a:t>
            </a:r>
            <a:endParaRPr lang="ru-RU" sz="2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472" y="357166"/>
            <a:ext cx="8143932" cy="6186309"/>
          </a:xfrm>
          <a:prstGeom prst="rect">
            <a:avLst/>
          </a:prstGeom>
          <a:noFill/>
        </p:spPr>
        <p:txBody>
          <a:bodyPr wrap="square" rtlCol="0">
            <a:spAutoFit/>
          </a:bodyPr>
          <a:lstStyle/>
          <a:p>
            <a:r>
              <a:rPr lang="uk-UA" b="1" i="1" dirty="0" smtClean="0">
                <a:solidFill>
                  <a:srgbClr val="C00000"/>
                </a:solidFill>
              </a:rPr>
              <a:t>Соціально-педагогічне партнерство </a:t>
            </a:r>
            <a:r>
              <a:rPr lang="uk-UA" dirty="0" smtClean="0"/>
              <a:t>розглядається як окрема форма соціальної взаємодії закладу освіти з фізичними або юридичними особами та розгортається на засадах визначальної ролі навчального закладу в реалізації його особистісно-розвивальних функцій. Таке партнерство включає в себе сім’ю, педагогів, адміністрацію навчального закладу. </a:t>
            </a:r>
            <a:endParaRPr lang="ru-RU" dirty="0" smtClean="0"/>
          </a:p>
          <a:p>
            <a:r>
              <a:rPr lang="uk-UA" b="1" i="1" dirty="0" smtClean="0">
                <a:solidFill>
                  <a:srgbClr val="C00000"/>
                </a:solidFill>
              </a:rPr>
              <a:t>Метою соціально-педагогічного партнерства</a:t>
            </a:r>
            <a:r>
              <a:rPr lang="uk-UA" dirty="0" smtClean="0">
                <a:solidFill>
                  <a:srgbClr val="C00000"/>
                </a:solidFill>
              </a:rPr>
              <a:t> </a:t>
            </a:r>
            <a:r>
              <a:rPr lang="uk-UA" dirty="0" smtClean="0"/>
              <a:t>є інтеграція батьків у педагогічний процес шляхом створення необхідних і достатніх умов для залучення сім'ї до супроводу дитини у навчально-виховному процесі.</a:t>
            </a:r>
          </a:p>
          <a:p>
            <a:r>
              <a:rPr lang="uk-UA" b="1" i="1" dirty="0" smtClean="0">
                <a:solidFill>
                  <a:srgbClr val="C00000"/>
                </a:solidFill>
              </a:rPr>
              <a:t>Завданнями партнерства при цьому постають: </a:t>
            </a:r>
            <a:endParaRPr lang="ru-RU" dirty="0" smtClean="0">
              <a:solidFill>
                <a:srgbClr val="C00000"/>
              </a:solidFill>
            </a:endParaRPr>
          </a:p>
          <a:p>
            <a:r>
              <a:rPr lang="uk-UA" dirty="0" smtClean="0"/>
              <a:t>• встановлення партнерських відносин з сім'ями учнів; </a:t>
            </a:r>
            <a:endParaRPr lang="ru-RU" dirty="0" smtClean="0"/>
          </a:p>
          <a:p>
            <a:r>
              <a:rPr lang="uk-UA" dirty="0" smtClean="0"/>
              <a:t>• визначення ціннісних орієнтирів спільної діяльності та шляхів їх досягнення; </a:t>
            </a:r>
            <a:endParaRPr lang="ru-RU" dirty="0" smtClean="0"/>
          </a:p>
          <a:p>
            <a:r>
              <a:rPr lang="uk-UA" dirty="0" smtClean="0"/>
              <a:t>• залучення батьків до організації навчально-виховного процесу та управління життєдіяльністю школи; </a:t>
            </a:r>
            <a:endParaRPr lang="ru-RU" dirty="0" smtClean="0"/>
          </a:p>
          <a:p>
            <a:r>
              <a:rPr lang="uk-UA" dirty="0" smtClean="0"/>
              <a:t>• науково-методичний та інформаційний супровід психолого-педагогічного навчання </a:t>
            </a:r>
            <a:r>
              <a:rPr lang="ru-RU" dirty="0" smtClean="0"/>
              <a:t> </a:t>
            </a:r>
            <a:r>
              <a:rPr lang="uk-UA" dirty="0" smtClean="0"/>
              <a:t>батьків з метою підвищення їхньої компетентності; </a:t>
            </a:r>
            <a:endParaRPr lang="ru-RU" dirty="0" smtClean="0"/>
          </a:p>
          <a:p>
            <a:r>
              <a:rPr lang="uk-UA" dirty="0" smtClean="0"/>
              <a:t>• проведення діагностичних досліджень з метою визначення освітніх запитів й задоволення освітніх потреб батьків та учнів. </a:t>
            </a:r>
            <a:endParaRPr lang="ru-RU" dirty="0" smtClean="0"/>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27799</TotalTime>
  <Words>853</Words>
  <Application>Microsoft Office PowerPoint</Application>
  <PresentationFormat>Экран (4:3)</PresentationFormat>
  <Paragraphs>76</Paragraphs>
  <Slides>12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Открытая</vt:lpstr>
      <vt:lpstr>Презентация PowerPoint</vt:lpstr>
      <vt:lpstr>Нові підходи до навчання</vt:lpstr>
      <vt:lpstr>  Педагогіка партнерства - це напрям педагогіки,що включає в себе систему методів і прийомів навчання і виховання дітей на засадах гуманізму та творчого підходу до розвитку особистості. </vt:lpstr>
      <vt:lpstr>Педагогіка партнерства ґрунтується на таких принципах:</vt:lpstr>
      <vt:lpstr>Два шляхи реалізації ідей педагогіки партнерства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Reanimator Extreme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193</cp:revision>
  <dcterms:created xsi:type="dcterms:W3CDTF">2017-08-17T15:41:18Z</dcterms:created>
  <dcterms:modified xsi:type="dcterms:W3CDTF">2018-09-28T19:11:15Z</dcterms:modified>
</cp:coreProperties>
</file>