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1223" r:id="rId3"/>
    <p:sldId id="1399" r:id="rId4"/>
    <p:sldId id="1400" r:id="rId5"/>
    <p:sldId id="1401" r:id="rId6"/>
    <p:sldId id="1421" r:id="rId7"/>
    <p:sldId id="1402" r:id="rId8"/>
    <p:sldId id="1403" r:id="rId9"/>
    <p:sldId id="1404" r:id="rId10"/>
    <p:sldId id="1405" r:id="rId11"/>
    <p:sldId id="1422" r:id="rId12"/>
    <p:sldId id="1406" r:id="rId13"/>
    <p:sldId id="1407" r:id="rId14"/>
    <p:sldId id="1408" r:id="rId15"/>
    <p:sldId id="1409" r:id="rId16"/>
    <p:sldId id="1410" r:id="rId17"/>
    <p:sldId id="1411" r:id="rId18"/>
    <p:sldId id="1412" r:id="rId19"/>
    <p:sldId id="1416" r:id="rId20"/>
    <p:sldId id="1413" r:id="rId21"/>
    <p:sldId id="1420" r:id="rId22"/>
    <p:sldId id="1414" r:id="rId23"/>
    <p:sldId id="1419" r:id="rId24"/>
    <p:sldId id="1415" r:id="rId25"/>
    <p:sldId id="1376" r:id="rId26"/>
    <p:sldId id="859" r:id="rId27"/>
    <p:sldId id="1009" r:id="rId28"/>
    <p:sldId id="1053" r:id="rId29"/>
    <p:sldId id="664" r:id="rId30"/>
    <p:sldId id="1397" r:id="rId31"/>
    <p:sldId id="474" r:id="rId32"/>
    <p:sldId id="1054" r:id="rId33"/>
    <p:sldId id="27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=""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227547"/>
    <a:srgbClr val="EC8A49"/>
    <a:srgbClr val="F8974A"/>
    <a:srgbClr val="BB42C3"/>
    <a:srgbClr val="8A55D7"/>
    <a:srgbClr val="2CA5E2"/>
    <a:srgbClr val="CC00FF"/>
    <a:srgbClr val="00B050"/>
    <a:srgbClr val="18B4E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Темний стиль 1 –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Помірний стиль 3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Помірний стиль 3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Помірний стиль 3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10" autoAdjust="0"/>
    <p:restoredTop sz="94129" autoAdjust="0"/>
  </p:normalViewPr>
  <p:slideViewPr>
    <p:cSldViewPr>
      <p:cViewPr varScale="1">
        <p:scale>
          <a:sx n="65" d="100"/>
          <a:sy n="65" d="100"/>
        </p:scale>
        <p:origin x="-12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05BFB-FD02-42A4-B024-30E728FE1180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15B3D86-926A-4CC7-8AA0-D4C96E20CBEA}">
      <dgm:prSet phldrT="[Текст]" custT="1"/>
      <dgm:spPr/>
      <dgm:t>
        <a:bodyPr/>
        <a:lstStyle/>
        <a:p>
          <a:r>
            <a:rPr lang="uk-UA" sz="2000" i="1" noProof="0" dirty="0" smtClean="0"/>
            <a:t>Як встановити формати подання даних у клітинках</a:t>
          </a:r>
        </a:p>
        <a:p>
          <a:endParaRPr lang="uk-UA" sz="1900" b="1" i="1" noProof="0" dirty="0" smtClean="0"/>
        </a:p>
      </dgm:t>
    </dgm:pt>
    <dgm:pt modelId="{DF55645F-A126-4D86-9561-716167B27046}" type="parTrans" cxnId="{68FB6ADD-641A-4696-9742-88298C57E541}">
      <dgm:prSet/>
      <dgm:spPr/>
      <dgm:t>
        <a:bodyPr/>
        <a:lstStyle/>
        <a:p>
          <a:endParaRPr lang="uk-UA" sz="2000" noProof="0" dirty="0"/>
        </a:p>
      </dgm:t>
    </dgm:pt>
    <dgm:pt modelId="{2D71F001-BD1C-49B7-AFB3-4937C19A9401}" type="sibTrans" cxnId="{68FB6ADD-641A-4696-9742-88298C57E541}">
      <dgm:prSet/>
      <dgm:spPr/>
      <dgm:t>
        <a:bodyPr/>
        <a:lstStyle/>
        <a:p>
          <a:endParaRPr lang="uk-UA" sz="2000" noProof="0" dirty="0"/>
        </a:p>
      </dgm:t>
    </dgm:pt>
    <dgm:pt modelId="{9955DCCA-1927-447A-B0E0-D61663048EE8}">
      <dgm:prSet phldrT="[Текст]" custT="1"/>
      <dgm:spPr/>
      <dgm:t>
        <a:bodyPr/>
        <a:lstStyle/>
        <a:p>
          <a:r>
            <a:rPr lang="uk-UA" sz="2000" i="1" noProof="0" dirty="0" smtClean="0"/>
            <a:t>Як змінити форматування таблиці</a:t>
          </a:r>
          <a:endParaRPr lang="uk-UA" sz="2000" b="1" i="1" noProof="0" dirty="0" smtClean="0"/>
        </a:p>
      </dgm:t>
    </dgm:pt>
    <dgm:pt modelId="{BEB06C26-D1FE-49F6-AF77-63A677BA45F4}" type="parTrans" cxnId="{F726AB76-4D4D-43E1-B7BC-CD8D37266646}">
      <dgm:prSet/>
      <dgm:spPr/>
      <dgm:t>
        <a:bodyPr/>
        <a:lstStyle/>
        <a:p>
          <a:endParaRPr lang="uk-UA" sz="2000" noProof="0" dirty="0"/>
        </a:p>
      </dgm:t>
    </dgm:pt>
    <dgm:pt modelId="{E50F8F57-8A45-42CA-A274-24C4CA1CD071}" type="sibTrans" cxnId="{F726AB76-4D4D-43E1-B7BC-CD8D37266646}">
      <dgm:prSet/>
      <dgm:spPr/>
      <dgm:t>
        <a:bodyPr/>
        <a:lstStyle/>
        <a:p>
          <a:endParaRPr lang="uk-UA" sz="2000" noProof="0" dirty="0"/>
        </a:p>
      </dgm:t>
    </dgm:pt>
    <dgm:pt modelId="{73DEBAF0-3834-4328-A549-117CFA3EE1D1}">
      <dgm:prSet phldrT="[Текст]" custT="1"/>
      <dgm:spPr/>
      <dgm:t>
        <a:bodyPr/>
        <a:lstStyle/>
        <a:p>
          <a:r>
            <a:rPr lang="uk-UA" sz="2000" i="1" noProof="0" dirty="0" smtClean="0"/>
            <a:t>Як відобразити вміст клітинки повністю на екрані</a:t>
          </a:r>
          <a:endParaRPr lang="uk-UA" sz="2000" b="1" i="1" noProof="0" dirty="0" smtClean="0"/>
        </a:p>
      </dgm:t>
    </dgm:pt>
    <dgm:pt modelId="{9AE7E492-4EBB-43C0-8534-E258D4206DF5}" type="parTrans" cxnId="{F3FE8053-BDD6-4F22-A305-45A3AE8C476B}">
      <dgm:prSet/>
      <dgm:spPr/>
      <dgm:t>
        <a:bodyPr/>
        <a:lstStyle/>
        <a:p>
          <a:endParaRPr lang="uk-UA" sz="2000" noProof="0" dirty="0"/>
        </a:p>
      </dgm:t>
    </dgm:pt>
    <dgm:pt modelId="{ACDCF1E4-0FC2-4D18-B0EC-5DA71AF0A799}" type="sibTrans" cxnId="{F3FE8053-BDD6-4F22-A305-45A3AE8C476B}">
      <dgm:prSet/>
      <dgm:spPr/>
      <dgm:t>
        <a:bodyPr/>
        <a:lstStyle/>
        <a:p>
          <a:endParaRPr lang="uk-UA" sz="2000" noProof="0" dirty="0"/>
        </a:p>
      </dgm:t>
    </dgm:pt>
    <dgm:pt modelId="{278BBEC3-25EB-4983-A2ED-39E7510A7FC9}" type="pres">
      <dgm:prSet presAssocID="{E5105BFB-FD02-42A4-B024-30E728FE118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BF0CC98-8900-4BA1-A102-A374D41FF3BF}" type="pres">
      <dgm:prSet presAssocID="{315B3D86-926A-4CC7-8AA0-D4C96E20CBEA}" presName="composite" presStyleCnt="0"/>
      <dgm:spPr/>
      <dgm:t>
        <a:bodyPr/>
        <a:lstStyle/>
        <a:p>
          <a:endParaRPr lang="uk-UA"/>
        </a:p>
      </dgm:t>
    </dgm:pt>
    <dgm:pt modelId="{97F4F5B0-160D-40C2-BA04-7E2E012FE3F3}" type="pres">
      <dgm:prSet presAssocID="{315B3D86-926A-4CC7-8AA0-D4C96E20CBEA}" presName="LShape" presStyleLbl="alignNode1" presStyleIdx="0" presStyleCnt="5"/>
      <dgm:spPr/>
      <dgm:t>
        <a:bodyPr/>
        <a:lstStyle/>
        <a:p>
          <a:endParaRPr lang="uk-UA"/>
        </a:p>
      </dgm:t>
    </dgm:pt>
    <dgm:pt modelId="{6A1C8FA4-0F52-445B-8E3A-B1010353A56A}" type="pres">
      <dgm:prSet presAssocID="{315B3D86-926A-4CC7-8AA0-D4C96E20CBE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CC8D66-CC3D-43B1-9028-C9C2A7507516}" type="pres">
      <dgm:prSet presAssocID="{315B3D86-926A-4CC7-8AA0-D4C96E20CBEA}" presName="Triangle" presStyleLbl="alignNode1" presStyleIdx="1" presStyleCnt="5"/>
      <dgm:spPr/>
      <dgm:t>
        <a:bodyPr/>
        <a:lstStyle/>
        <a:p>
          <a:endParaRPr lang="uk-UA"/>
        </a:p>
      </dgm:t>
    </dgm:pt>
    <dgm:pt modelId="{38C4B215-A2C7-43E1-B40E-95E31A1B4645}" type="pres">
      <dgm:prSet presAssocID="{2D71F001-BD1C-49B7-AFB3-4937C19A9401}" presName="sibTrans" presStyleCnt="0"/>
      <dgm:spPr/>
      <dgm:t>
        <a:bodyPr/>
        <a:lstStyle/>
        <a:p>
          <a:endParaRPr lang="uk-UA"/>
        </a:p>
      </dgm:t>
    </dgm:pt>
    <dgm:pt modelId="{0D8E35D1-8279-4738-84B1-109E39103AF9}" type="pres">
      <dgm:prSet presAssocID="{2D71F001-BD1C-49B7-AFB3-4937C19A9401}" presName="space" presStyleCnt="0"/>
      <dgm:spPr/>
      <dgm:t>
        <a:bodyPr/>
        <a:lstStyle/>
        <a:p>
          <a:endParaRPr lang="uk-UA"/>
        </a:p>
      </dgm:t>
    </dgm:pt>
    <dgm:pt modelId="{3C6A016D-BCF4-4525-85FC-23F81AB96AE7}" type="pres">
      <dgm:prSet presAssocID="{9955DCCA-1927-447A-B0E0-D61663048EE8}" presName="composite" presStyleCnt="0"/>
      <dgm:spPr/>
      <dgm:t>
        <a:bodyPr/>
        <a:lstStyle/>
        <a:p>
          <a:endParaRPr lang="uk-UA"/>
        </a:p>
      </dgm:t>
    </dgm:pt>
    <dgm:pt modelId="{AC0DE14E-82E2-45F6-BC06-171FB2815A16}" type="pres">
      <dgm:prSet presAssocID="{9955DCCA-1927-447A-B0E0-D61663048EE8}" presName="LShape" presStyleLbl="alignNode1" presStyleIdx="2" presStyleCnt="5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6A9D48"/>
        </a:solidFill>
      </dgm:spPr>
      <dgm:t>
        <a:bodyPr/>
        <a:lstStyle/>
        <a:p>
          <a:endParaRPr lang="uk-UA"/>
        </a:p>
      </dgm:t>
    </dgm:pt>
    <dgm:pt modelId="{BBAF9E15-80C3-4253-BCA0-4AFD6FEA651C}" type="pres">
      <dgm:prSet presAssocID="{9955DCCA-1927-447A-B0E0-D61663048EE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164056-8AA8-4CA8-AFE5-5EFFB9095995}" type="pres">
      <dgm:prSet presAssocID="{9955DCCA-1927-447A-B0E0-D61663048EE8}" presName="Triangle" presStyleLbl="alignNode1" presStyleIdx="3" presStyleCnt="5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6A9D48"/>
        </a:solidFill>
      </dgm:spPr>
      <dgm:t>
        <a:bodyPr/>
        <a:lstStyle/>
        <a:p>
          <a:endParaRPr lang="uk-UA"/>
        </a:p>
      </dgm:t>
    </dgm:pt>
    <dgm:pt modelId="{3B1E5A8A-F516-4D35-ACEA-08FECD676D88}" type="pres">
      <dgm:prSet presAssocID="{E50F8F57-8A45-42CA-A274-24C4CA1CD071}" presName="sibTrans" presStyleCnt="0"/>
      <dgm:spPr/>
      <dgm:t>
        <a:bodyPr/>
        <a:lstStyle/>
        <a:p>
          <a:endParaRPr lang="uk-UA"/>
        </a:p>
      </dgm:t>
    </dgm:pt>
    <dgm:pt modelId="{B3046140-F40C-4711-B20A-B8E13C910150}" type="pres">
      <dgm:prSet presAssocID="{E50F8F57-8A45-42CA-A274-24C4CA1CD071}" presName="space" presStyleCnt="0"/>
      <dgm:spPr/>
      <dgm:t>
        <a:bodyPr/>
        <a:lstStyle/>
        <a:p>
          <a:endParaRPr lang="uk-UA"/>
        </a:p>
      </dgm:t>
    </dgm:pt>
    <dgm:pt modelId="{553C9E41-A10E-41D4-B209-1B638E724388}" type="pres">
      <dgm:prSet presAssocID="{73DEBAF0-3834-4328-A549-117CFA3EE1D1}" presName="composite" presStyleCnt="0"/>
      <dgm:spPr/>
      <dgm:t>
        <a:bodyPr/>
        <a:lstStyle/>
        <a:p>
          <a:endParaRPr lang="uk-UA"/>
        </a:p>
      </dgm:t>
    </dgm:pt>
    <dgm:pt modelId="{77AA25AA-2414-40B8-95D0-A8FD724C6A6E}" type="pres">
      <dgm:prSet presAssocID="{73DEBAF0-3834-4328-A549-117CFA3EE1D1}" presName="LShape" presStyleLbl="alignNode1" presStyleIdx="4" presStyleCnt="5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EC8A49"/>
        </a:solidFill>
      </dgm:spPr>
      <dgm:t>
        <a:bodyPr/>
        <a:lstStyle/>
        <a:p>
          <a:endParaRPr lang="uk-UA"/>
        </a:p>
      </dgm:t>
    </dgm:pt>
    <dgm:pt modelId="{F3512FE0-87F1-49B2-B59A-C01170C09C67}" type="pres">
      <dgm:prSet presAssocID="{73DEBAF0-3834-4328-A549-117CFA3EE1D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5AE03F7-BB70-4620-8887-BD7C5779D00F}" type="presOf" srcId="{73DEBAF0-3834-4328-A549-117CFA3EE1D1}" destId="{F3512FE0-87F1-49B2-B59A-C01170C09C67}" srcOrd="0" destOrd="0" presId="urn:microsoft.com/office/officeart/2009/3/layout/StepUpProcess"/>
    <dgm:cxn modelId="{9C1A4B30-E22A-41D2-9216-9CB5219B3A78}" type="presOf" srcId="{315B3D86-926A-4CC7-8AA0-D4C96E20CBEA}" destId="{6A1C8FA4-0F52-445B-8E3A-B1010353A56A}" srcOrd="0" destOrd="0" presId="urn:microsoft.com/office/officeart/2009/3/layout/StepUpProcess"/>
    <dgm:cxn modelId="{F726AB76-4D4D-43E1-B7BC-CD8D37266646}" srcId="{E5105BFB-FD02-42A4-B024-30E728FE1180}" destId="{9955DCCA-1927-447A-B0E0-D61663048EE8}" srcOrd="1" destOrd="0" parTransId="{BEB06C26-D1FE-49F6-AF77-63A677BA45F4}" sibTransId="{E50F8F57-8A45-42CA-A274-24C4CA1CD071}"/>
    <dgm:cxn modelId="{68FB6ADD-641A-4696-9742-88298C57E541}" srcId="{E5105BFB-FD02-42A4-B024-30E728FE1180}" destId="{315B3D86-926A-4CC7-8AA0-D4C96E20CBEA}" srcOrd="0" destOrd="0" parTransId="{DF55645F-A126-4D86-9561-716167B27046}" sibTransId="{2D71F001-BD1C-49B7-AFB3-4937C19A9401}"/>
    <dgm:cxn modelId="{C04D9586-EBCE-43B6-A7A2-9AF8A82EA32F}" type="presOf" srcId="{E5105BFB-FD02-42A4-B024-30E728FE1180}" destId="{278BBEC3-25EB-4983-A2ED-39E7510A7FC9}" srcOrd="0" destOrd="0" presId="urn:microsoft.com/office/officeart/2009/3/layout/StepUpProcess"/>
    <dgm:cxn modelId="{4A34CA7A-9DE2-4569-BDC2-8264889AF234}" type="presOf" srcId="{9955DCCA-1927-447A-B0E0-D61663048EE8}" destId="{BBAF9E15-80C3-4253-BCA0-4AFD6FEA651C}" srcOrd="0" destOrd="0" presId="urn:microsoft.com/office/officeart/2009/3/layout/StepUpProcess"/>
    <dgm:cxn modelId="{F3FE8053-BDD6-4F22-A305-45A3AE8C476B}" srcId="{E5105BFB-FD02-42A4-B024-30E728FE1180}" destId="{73DEBAF0-3834-4328-A549-117CFA3EE1D1}" srcOrd="2" destOrd="0" parTransId="{9AE7E492-4EBB-43C0-8534-E258D4206DF5}" sibTransId="{ACDCF1E4-0FC2-4D18-B0EC-5DA71AF0A799}"/>
    <dgm:cxn modelId="{A741BF01-F3B4-4BA6-9800-4C8ABAE63290}" type="presParOf" srcId="{278BBEC3-25EB-4983-A2ED-39E7510A7FC9}" destId="{5BF0CC98-8900-4BA1-A102-A374D41FF3BF}" srcOrd="0" destOrd="0" presId="urn:microsoft.com/office/officeart/2009/3/layout/StepUpProcess"/>
    <dgm:cxn modelId="{D86A88C1-BB97-4FC3-8B8A-55D5B173DC46}" type="presParOf" srcId="{5BF0CC98-8900-4BA1-A102-A374D41FF3BF}" destId="{97F4F5B0-160D-40C2-BA04-7E2E012FE3F3}" srcOrd="0" destOrd="0" presId="urn:microsoft.com/office/officeart/2009/3/layout/StepUpProcess"/>
    <dgm:cxn modelId="{73ED226A-D656-496C-97AC-BB3A77CDCDEF}" type="presParOf" srcId="{5BF0CC98-8900-4BA1-A102-A374D41FF3BF}" destId="{6A1C8FA4-0F52-445B-8E3A-B1010353A56A}" srcOrd="1" destOrd="0" presId="urn:microsoft.com/office/officeart/2009/3/layout/StepUpProcess"/>
    <dgm:cxn modelId="{FDEE16EE-49EA-4F93-B89C-04C5D12543FD}" type="presParOf" srcId="{5BF0CC98-8900-4BA1-A102-A374D41FF3BF}" destId="{E9CC8D66-CC3D-43B1-9028-C9C2A7507516}" srcOrd="2" destOrd="0" presId="urn:microsoft.com/office/officeart/2009/3/layout/StepUpProcess"/>
    <dgm:cxn modelId="{DEA92637-76A3-471A-A512-F1EE8DF92F54}" type="presParOf" srcId="{278BBEC3-25EB-4983-A2ED-39E7510A7FC9}" destId="{38C4B215-A2C7-43E1-B40E-95E31A1B4645}" srcOrd="1" destOrd="0" presId="urn:microsoft.com/office/officeart/2009/3/layout/StepUpProcess"/>
    <dgm:cxn modelId="{DEE73D2F-DF1A-4BC7-9724-1ED54A7C0A44}" type="presParOf" srcId="{38C4B215-A2C7-43E1-B40E-95E31A1B4645}" destId="{0D8E35D1-8279-4738-84B1-109E39103AF9}" srcOrd="0" destOrd="0" presId="urn:microsoft.com/office/officeart/2009/3/layout/StepUpProcess"/>
    <dgm:cxn modelId="{43AA5A74-0B8A-49F0-8FFA-4C30B3DBD68B}" type="presParOf" srcId="{278BBEC3-25EB-4983-A2ED-39E7510A7FC9}" destId="{3C6A016D-BCF4-4525-85FC-23F81AB96AE7}" srcOrd="2" destOrd="0" presId="urn:microsoft.com/office/officeart/2009/3/layout/StepUpProcess"/>
    <dgm:cxn modelId="{6CCE260B-3CBC-4142-B7CC-CA4ADED70A2B}" type="presParOf" srcId="{3C6A016D-BCF4-4525-85FC-23F81AB96AE7}" destId="{AC0DE14E-82E2-45F6-BC06-171FB2815A16}" srcOrd="0" destOrd="0" presId="urn:microsoft.com/office/officeart/2009/3/layout/StepUpProcess"/>
    <dgm:cxn modelId="{79E73340-5AA1-4BA5-A347-4E5B90E160A8}" type="presParOf" srcId="{3C6A016D-BCF4-4525-85FC-23F81AB96AE7}" destId="{BBAF9E15-80C3-4253-BCA0-4AFD6FEA651C}" srcOrd="1" destOrd="0" presId="urn:microsoft.com/office/officeart/2009/3/layout/StepUpProcess"/>
    <dgm:cxn modelId="{9B2C8586-F633-4AC5-A344-015280638240}" type="presParOf" srcId="{3C6A016D-BCF4-4525-85FC-23F81AB96AE7}" destId="{A9164056-8AA8-4CA8-AFE5-5EFFB9095995}" srcOrd="2" destOrd="0" presId="urn:microsoft.com/office/officeart/2009/3/layout/StepUpProcess"/>
    <dgm:cxn modelId="{8E5F1E61-C2C7-442D-A398-67FF6B21F8BB}" type="presParOf" srcId="{278BBEC3-25EB-4983-A2ED-39E7510A7FC9}" destId="{3B1E5A8A-F516-4D35-ACEA-08FECD676D88}" srcOrd="3" destOrd="0" presId="urn:microsoft.com/office/officeart/2009/3/layout/StepUpProcess"/>
    <dgm:cxn modelId="{4FE2F687-B0DA-4863-92B6-308C3EBF3741}" type="presParOf" srcId="{3B1E5A8A-F516-4D35-ACEA-08FECD676D88}" destId="{B3046140-F40C-4711-B20A-B8E13C910150}" srcOrd="0" destOrd="0" presId="urn:microsoft.com/office/officeart/2009/3/layout/StepUpProcess"/>
    <dgm:cxn modelId="{BF8F3AD5-6BF5-421E-BF7F-22C32C3DA790}" type="presParOf" srcId="{278BBEC3-25EB-4983-A2ED-39E7510A7FC9}" destId="{553C9E41-A10E-41D4-B209-1B638E724388}" srcOrd="4" destOrd="0" presId="urn:microsoft.com/office/officeart/2009/3/layout/StepUpProcess"/>
    <dgm:cxn modelId="{7E55031F-5EA1-4FF7-A97D-6E33BA1A5DE2}" type="presParOf" srcId="{553C9E41-A10E-41D4-B209-1B638E724388}" destId="{77AA25AA-2414-40B8-95D0-A8FD724C6A6E}" srcOrd="0" destOrd="0" presId="urn:microsoft.com/office/officeart/2009/3/layout/StepUpProcess"/>
    <dgm:cxn modelId="{5255A649-436D-4A8F-A255-47B932846EB9}" type="presParOf" srcId="{553C9E41-A10E-41D4-B209-1B638E724388}" destId="{F3512FE0-87F1-49B2-B59A-C01170C09C67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FEC4D8-D67F-4864-9B0A-1185AE0F82F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81F2F7B-04DF-435C-9FA7-19F6A05EA641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 smtClean="0"/>
            <a:t>Вміст клітинок</a:t>
          </a:r>
          <a:endParaRPr lang="uk-UA" i="1" noProof="0" dirty="0"/>
        </a:p>
      </dgm:t>
    </dgm:pt>
    <dgm:pt modelId="{905C797D-A268-4F40-839F-6676D0ECBF4D}" type="parTrans" cxnId="{36E1DC46-E72E-4875-857C-47CA5707B5E0}">
      <dgm:prSet/>
      <dgm:spPr/>
      <dgm:t>
        <a:bodyPr/>
        <a:lstStyle/>
        <a:p>
          <a:endParaRPr lang="uk-UA" i="1" noProof="0" dirty="0"/>
        </a:p>
      </dgm:t>
    </dgm:pt>
    <dgm:pt modelId="{894822C8-5A7F-4739-A89F-D07882E5A02F}" type="sibTrans" cxnId="{36E1DC46-E72E-4875-857C-47CA5707B5E0}">
      <dgm:prSet/>
      <dgm:spPr/>
      <dgm:t>
        <a:bodyPr/>
        <a:lstStyle/>
        <a:p>
          <a:endParaRPr lang="uk-UA" i="1" noProof="0" dirty="0"/>
        </a:p>
      </dgm:t>
    </dgm:pt>
    <dgm:pt modelId="{764EE867-69A1-45B2-A738-54F37D350480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i="1" noProof="0" dirty="0" smtClean="0">
              <a:solidFill>
                <a:schemeClr val="bg1"/>
              </a:solidFill>
            </a:rPr>
            <a:t>Формат даних: Загальний, Числовий, Грошовий, Фінансовий, Дата, Час, Відсотковий, Дробовий, Текстовий</a:t>
          </a:r>
          <a:endParaRPr lang="uk-UA" sz="1600" i="1" noProof="0" dirty="0">
            <a:solidFill>
              <a:schemeClr val="bg1"/>
            </a:solidFill>
          </a:endParaRPr>
        </a:p>
      </dgm:t>
    </dgm:pt>
    <dgm:pt modelId="{46E3B515-4805-4C46-86A0-1F9DDA762BDB}" type="parTrans" cxnId="{A1C01E0F-E5D2-4A03-A293-98B711DE2037}">
      <dgm:prSet/>
      <dgm:spPr/>
      <dgm:t>
        <a:bodyPr/>
        <a:lstStyle/>
        <a:p>
          <a:endParaRPr lang="uk-UA" i="1" noProof="0" dirty="0"/>
        </a:p>
      </dgm:t>
    </dgm:pt>
    <dgm:pt modelId="{45EE18F5-79B1-4F4A-B5EF-D10EB6E55E83}" type="sibTrans" cxnId="{A1C01E0F-E5D2-4A03-A293-98B711DE2037}">
      <dgm:prSet/>
      <dgm:spPr/>
      <dgm:t>
        <a:bodyPr/>
        <a:lstStyle/>
        <a:p>
          <a:endParaRPr lang="uk-UA" i="1" noProof="0" dirty="0"/>
        </a:p>
      </dgm:t>
    </dgm:pt>
    <dgm:pt modelId="{16674210-CD32-42EB-BBAB-822BCD1D88CC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i="1" noProof="0" dirty="0" smtClean="0">
              <a:solidFill>
                <a:schemeClr val="bg1"/>
              </a:solidFill>
            </a:rPr>
            <a:t>Вирівнювання: вздовж горизонталі, вздовж вертикалі, відображення</a:t>
          </a:r>
          <a:endParaRPr lang="uk-UA" sz="1600" i="1" noProof="0" dirty="0">
            <a:solidFill>
              <a:schemeClr val="bg1"/>
            </a:solidFill>
          </a:endParaRPr>
        </a:p>
      </dgm:t>
    </dgm:pt>
    <dgm:pt modelId="{44F0FB5C-D4C0-4180-A9A5-1F72FE0D55E2}" type="parTrans" cxnId="{1130D8D6-30BA-427C-AEB2-B83669C6BB16}">
      <dgm:prSet/>
      <dgm:spPr/>
      <dgm:t>
        <a:bodyPr/>
        <a:lstStyle/>
        <a:p>
          <a:endParaRPr lang="uk-UA" i="1" noProof="0" dirty="0"/>
        </a:p>
      </dgm:t>
    </dgm:pt>
    <dgm:pt modelId="{A4B3ECC4-3E3B-4C59-AE42-BBFDC24E077F}" type="sibTrans" cxnId="{1130D8D6-30BA-427C-AEB2-B83669C6BB16}">
      <dgm:prSet/>
      <dgm:spPr/>
      <dgm:t>
        <a:bodyPr/>
        <a:lstStyle/>
        <a:p>
          <a:endParaRPr lang="uk-UA" i="1" noProof="0" dirty="0"/>
        </a:p>
      </dgm:t>
    </dgm:pt>
    <dgm:pt modelId="{0A57936B-8817-44F5-8511-51BCEFC02D7E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 smtClean="0"/>
            <a:t>Структура</a:t>
          </a:r>
          <a:endParaRPr lang="uk-UA" i="1" noProof="0" dirty="0"/>
        </a:p>
      </dgm:t>
    </dgm:pt>
    <dgm:pt modelId="{B02A371D-6CB1-48A3-8E5F-B6D8FD245DE3}" type="parTrans" cxnId="{A23A86E4-B4D2-4A51-B73C-4C4A61F7902D}">
      <dgm:prSet/>
      <dgm:spPr/>
      <dgm:t>
        <a:bodyPr/>
        <a:lstStyle/>
        <a:p>
          <a:endParaRPr lang="uk-UA" i="1" noProof="0" dirty="0"/>
        </a:p>
      </dgm:t>
    </dgm:pt>
    <dgm:pt modelId="{4612A002-95F5-4EF6-A7CC-17FB635A9C7F}" type="sibTrans" cxnId="{A23A86E4-B4D2-4A51-B73C-4C4A61F7902D}">
      <dgm:prSet/>
      <dgm:spPr/>
      <dgm:t>
        <a:bodyPr/>
        <a:lstStyle/>
        <a:p>
          <a:endParaRPr lang="uk-UA" i="1" noProof="0" dirty="0"/>
        </a:p>
      </dgm:t>
    </dgm:pt>
    <dgm:pt modelId="{84690636-7B25-4AEF-ADC7-96ED2DE24BBA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i="1" noProof="0" dirty="0" smtClean="0">
              <a:solidFill>
                <a:schemeClr val="bg1"/>
              </a:solidFill>
            </a:rPr>
            <a:t>Рядок та стовпець: Висота, Ширина, </a:t>
          </a:r>
          <a:r>
            <a:rPr lang="uk-UA" sz="1600" i="1" noProof="0" dirty="0" err="1" smtClean="0">
              <a:solidFill>
                <a:schemeClr val="bg1"/>
              </a:solidFill>
            </a:rPr>
            <a:t>Автодобір</a:t>
          </a:r>
          <a:r>
            <a:rPr lang="uk-UA" sz="1600" i="1" noProof="0" dirty="0" smtClean="0">
              <a:solidFill>
                <a:schemeClr val="bg1"/>
              </a:solidFill>
            </a:rPr>
            <a:t> висоти (ширини)</a:t>
          </a:r>
          <a:endParaRPr lang="uk-UA" sz="1600" i="1" noProof="0" dirty="0">
            <a:solidFill>
              <a:schemeClr val="bg1"/>
            </a:solidFill>
          </a:endParaRPr>
        </a:p>
      </dgm:t>
    </dgm:pt>
    <dgm:pt modelId="{4C6EB233-1660-4D88-8067-540E6C5AED2D}" type="parTrans" cxnId="{AEF55322-EB8A-4117-967F-F68841FC00C9}">
      <dgm:prSet/>
      <dgm:spPr/>
      <dgm:t>
        <a:bodyPr/>
        <a:lstStyle/>
        <a:p>
          <a:endParaRPr lang="uk-UA" i="1" noProof="0" dirty="0"/>
        </a:p>
      </dgm:t>
    </dgm:pt>
    <dgm:pt modelId="{D50D64C3-1DF7-42C5-98AF-440739CAD47D}" type="sibTrans" cxnId="{AEF55322-EB8A-4117-967F-F68841FC00C9}">
      <dgm:prSet/>
      <dgm:spPr/>
      <dgm:t>
        <a:bodyPr/>
        <a:lstStyle/>
        <a:p>
          <a:endParaRPr lang="uk-UA" i="1" noProof="0" dirty="0"/>
        </a:p>
      </dgm:t>
    </dgm:pt>
    <dgm:pt modelId="{F37E8465-2F16-4D3A-B4AB-51F5DAA7942B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i="1" noProof="0" dirty="0" smtClean="0">
              <a:solidFill>
                <a:schemeClr val="bg1"/>
              </a:solidFill>
            </a:rPr>
            <a:t>Шрифт: шрифт, накреслення, розмір, підкреслення, колір, ефекти</a:t>
          </a:r>
          <a:endParaRPr lang="uk-UA" sz="1600" i="1" noProof="0" dirty="0">
            <a:solidFill>
              <a:schemeClr val="bg1"/>
            </a:solidFill>
          </a:endParaRPr>
        </a:p>
      </dgm:t>
    </dgm:pt>
    <dgm:pt modelId="{4DC6E3C7-7A99-41ED-ADEC-B710524A56FB}" type="parTrans" cxnId="{52BC5688-6408-4B6B-8F20-8A74C905B542}">
      <dgm:prSet/>
      <dgm:spPr/>
      <dgm:t>
        <a:bodyPr/>
        <a:lstStyle/>
        <a:p>
          <a:endParaRPr lang="uk-UA" i="1" noProof="0" dirty="0"/>
        </a:p>
      </dgm:t>
    </dgm:pt>
    <dgm:pt modelId="{2A1D97FD-6E38-44C6-8E41-49EAB30D437D}" type="sibTrans" cxnId="{52BC5688-6408-4B6B-8F20-8A74C905B542}">
      <dgm:prSet/>
      <dgm:spPr/>
      <dgm:t>
        <a:bodyPr/>
        <a:lstStyle/>
        <a:p>
          <a:endParaRPr lang="uk-UA" i="1" noProof="0" dirty="0"/>
        </a:p>
      </dgm:t>
    </dgm:pt>
    <dgm:pt modelId="{5A638A23-EB25-4C45-BCF3-FE7B6E9D0B32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b="0" i="1" noProof="0" dirty="0" smtClean="0">
              <a:solidFill>
                <a:schemeClr val="bg1"/>
              </a:solidFill>
            </a:rPr>
            <a:t>Межі: тип та колір лінії</a:t>
          </a:r>
        </a:p>
      </dgm:t>
    </dgm:pt>
    <dgm:pt modelId="{A06ECBA0-1B29-48E9-B7AC-23CC01C9829E}" type="parTrans" cxnId="{05C1C6AC-FF30-4C01-A3B3-0001A5B2819F}">
      <dgm:prSet/>
      <dgm:spPr/>
      <dgm:t>
        <a:bodyPr/>
        <a:lstStyle/>
        <a:p>
          <a:endParaRPr lang="uk-UA" i="1" noProof="0" dirty="0"/>
        </a:p>
      </dgm:t>
    </dgm:pt>
    <dgm:pt modelId="{B93E3438-B0F7-4DDC-B452-A582783BCAED}" type="sibTrans" cxnId="{05C1C6AC-FF30-4C01-A3B3-0001A5B2819F}">
      <dgm:prSet/>
      <dgm:spPr/>
      <dgm:t>
        <a:bodyPr/>
        <a:lstStyle/>
        <a:p>
          <a:endParaRPr lang="uk-UA" i="1" noProof="0" dirty="0"/>
        </a:p>
      </dgm:t>
    </dgm:pt>
    <dgm:pt modelId="{8FB5FEED-6BFB-4537-8A1D-2181023ACCC7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b="0" i="1" noProof="0" dirty="0" smtClean="0">
              <a:solidFill>
                <a:schemeClr val="bg1"/>
              </a:solidFill>
            </a:rPr>
            <a:t>Вигляд: заливка клітинки</a:t>
          </a:r>
        </a:p>
      </dgm:t>
    </dgm:pt>
    <dgm:pt modelId="{99CB747E-C568-468B-A677-E71B61AEC806}" type="parTrans" cxnId="{CDC3C3C0-9401-4F3F-ABBD-33670D4D4F34}">
      <dgm:prSet/>
      <dgm:spPr/>
      <dgm:t>
        <a:bodyPr/>
        <a:lstStyle/>
        <a:p>
          <a:endParaRPr lang="uk-UA" i="1" noProof="0" dirty="0"/>
        </a:p>
      </dgm:t>
    </dgm:pt>
    <dgm:pt modelId="{9F709002-9615-4160-9447-264951003652}" type="sibTrans" cxnId="{CDC3C3C0-9401-4F3F-ABBD-33670D4D4F34}">
      <dgm:prSet/>
      <dgm:spPr/>
      <dgm:t>
        <a:bodyPr/>
        <a:lstStyle/>
        <a:p>
          <a:endParaRPr lang="uk-UA" i="1" noProof="0" dirty="0"/>
        </a:p>
      </dgm:t>
    </dgm:pt>
    <dgm:pt modelId="{39D52B5A-9864-4F3A-93DD-A2678AA63D84}" type="pres">
      <dgm:prSet presAssocID="{C8FEC4D8-D67F-4864-9B0A-1185AE0F82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BA589B3-2A86-4A53-B993-F7F7B05BE580}" type="pres">
      <dgm:prSet presAssocID="{281F2F7B-04DF-435C-9FA7-19F6A05EA641}" presName="root" presStyleCnt="0"/>
      <dgm:spPr/>
    </dgm:pt>
    <dgm:pt modelId="{E0E238E6-3D2B-412E-B054-2624B4F912CF}" type="pres">
      <dgm:prSet presAssocID="{281F2F7B-04DF-435C-9FA7-19F6A05EA641}" presName="rootComposite" presStyleCnt="0"/>
      <dgm:spPr/>
    </dgm:pt>
    <dgm:pt modelId="{96B95755-B128-4972-9DDD-E702F23FDC69}" type="pres">
      <dgm:prSet presAssocID="{281F2F7B-04DF-435C-9FA7-19F6A05EA641}" presName="rootText" presStyleLbl="node1" presStyleIdx="0" presStyleCnt="2" custScaleX="356852" custLinFactNeighborX="7617"/>
      <dgm:spPr/>
      <dgm:t>
        <a:bodyPr/>
        <a:lstStyle/>
        <a:p>
          <a:endParaRPr lang="uk-UA"/>
        </a:p>
      </dgm:t>
    </dgm:pt>
    <dgm:pt modelId="{147DDA5B-22A5-43BA-9F33-30CE516859F9}" type="pres">
      <dgm:prSet presAssocID="{281F2F7B-04DF-435C-9FA7-19F6A05EA641}" presName="rootConnector" presStyleLbl="node1" presStyleIdx="0" presStyleCnt="2"/>
      <dgm:spPr/>
      <dgm:t>
        <a:bodyPr/>
        <a:lstStyle/>
        <a:p>
          <a:endParaRPr lang="uk-UA"/>
        </a:p>
      </dgm:t>
    </dgm:pt>
    <dgm:pt modelId="{2A0BD894-41E0-44EC-A74C-60CE2F2ADDB7}" type="pres">
      <dgm:prSet presAssocID="{281F2F7B-04DF-435C-9FA7-19F6A05EA641}" presName="childShape" presStyleCnt="0"/>
      <dgm:spPr/>
    </dgm:pt>
    <dgm:pt modelId="{17F64FF9-C525-4DFD-96E7-41C8C096A001}" type="pres">
      <dgm:prSet presAssocID="{46E3B515-4805-4C46-86A0-1F9DDA762BDB}" presName="Name13" presStyleLbl="parChTrans1D2" presStyleIdx="0" presStyleCnt="6"/>
      <dgm:spPr/>
      <dgm:t>
        <a:bodyPr/>
        <a:lstStyle/>
        <a:p>
          <a:endParaRPr lang="uk-UA"/>
        </a:p>
      </dgm:t>
    </dgm:pt>
    <dgm:pt modelId="{26DC3664-AB26-4876-8C89-5F2329FC6110}" type="pres">
      <dgm:prSet presAssocID="{764EE867-69A1-45B2-A738-54F37D350480}" presName="childText" presStyleLbl="bgAcc1" presStyleIdx="0" presStyleCnt="6" custScaleX="679377" custScaleY="209253" custLinFactNeighborX="-105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ACF299-414F-41F4-96D8-03D22B00DB97}" type="pres">
      <dgm:prSet presAssocID="{44F0FB5C-D4C0-4180-A9A5-1F72FE0D55E2}" presName="Name13" presStyleLbl="parChTrans1D2" presStyleIdx="1" presStyleCnt="6"/>
      <dgm:spPr/>
      <dgm:t>
        <a:bodyPr/>
        <a:lstStyle/>
        <a:p>
          <a:endParaRPr lang="uk-UA"/>
        </a:p>
      </dgm:t>
    </dgm:pt>
    <dgm:pt modelId="{A206F537-880A-4AEF-8AA6-9CA1447C4DA7}" type="pres">
      <dgm:prSet presAssocID="{16674210-CD32-42EB-BBAB-822BCD1D88CC}" presName="childText" presStyleLbl="bgAcc1" presStyleIdx="1" presStyleCnt="6" custScaleX="679377" custScaleY="143540" custLinFactNeighborX="-105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39B4AD-72D4-4198-814C-49D47585168F}" type="pres">
      <dgm:prSet presAssocID="{4DC6E3C7-7A99-41ED-ADEC-B710524A56FB}" presName="Name13" presStyleLbl="parChTrans1D2" presStyleIdx="2" presStyleCnt="6"/>
      <dgm:spPr/>
      <dgm:t>
        <a:bodyPr/>
        <a:lstStyle/>
        <a:p>
          <a:endParaRPr lang="uk-UA"/>
        </a:p>
      </dgm:t>
    </dgm:pt>
    <dgm:pt modelId="{AFBCD65F-5A00-45CB-91CD-66B128CA9CDD}" type="pres">
      <dgm:prSet presAssocID="{F37E8465-2F16-4D3A-B4AB-51F5DAA7942B}" presName="childText" presStyleLbl="bgAcc1" presStyleIdx="2" presStyleCnt="6" custScaleX="679377" custScaleY="213939" custLinFactNeighborX="-105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79691F-B941-43B8-ACC5-CED80EAAE0BA}" type="pres">
      <dgm:prSet presAssocID="{A06ECBA0-1B29-48E9-B7AC-23CC01C9829E}" presName="Name13" presStyleLbl="parChTrans1D2" presStyleIdx="3" presStyleCnt="6"/>
      <dgm:spPr/>
      <dgm:t>
        <a:bodyPr/>
        <a:lstStyle/>
        <a:p>
          <a:endParaRPr lang="uk-UA"/>
        </a:p>
      </dgm:t>
    </dgm:pt>
    <dgm:pt modelId="{797F9ED2-6C00-43BF-8118-03F051B61AD4}" type="pres">
      <dgm:prSet presAssocID="{5A638A23-EB25-4C45-BCF3-FE7B6E9D0B32}" presName="childText" presStyleLbl="bgAcc1" presStyleIdx="3" presStyleCnt="6" custScaleX="679377" custScaleY="51585" custLinFactNeighborX="-105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31AED9-1BF8-4544-BFDF-0674FC4ADF12}" type="pres">
      <dgm:prSet presAssocID="{99CB747E-C568-468B-A677-E71B61AEC806}" presName="Name13" presStyleLbl="parChTrans1D2" presStyleIdx="4" presStyleCnt="6"/>
      <dgm:spPr/>
      <dgm:t>
        <a:bodyPr/>
        <a:lstStyle/>
        <a:p>
          <a:endParaRPr lang="uk-UA"/>
        </a:p>
      </dgm:t>
    </dgm:pt>
    <dgm:pt modelId="{C5FC45B0-628F-4AFC-8BA7-F775C7C78CCA}" type="pres">
      <dgm:prSet presAssocID="{8FB5FEED-6BFB-4537-8A1D-2181023ACCC7}" presName="childText" presStyleLbl="bgAcc1" presStyleIdx="4" presStyleCnt="6" custScaleX="679377" custScaleY="51585" custLinFactNeighborX="-105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F79014-94CE-4078-BC43-9F33BEDB13FF}" type="pres">
      <dgm:prSet presAssocID="{0A57936B-8817-44F5-8511-51BCEFC02D7E}" presName="root" presStyleCnt="0"/>
      <dgm:spPr/>
    </dgm:pt>
    <dgm:pt modelId="{4CAB0412-4BD9-4F31-9EC8-D4F76BBC9089}" type="pres">
      <dgm:prSet presAssocID="{0A57936B-8817-44F5-8511-51BCEFC02D7E}" presName="rootComposite" presStyleCnt="0"/>
      <dgm:spPr/>
    </dgm:pt>
    <dgm:pt modelId="{77B338A7-AD9C-404E-8A37-4D0FF823021C}" type="pres">
      <dgm:prSet presAssocID="{0A57936B-8817-44F5-8511-51BCEFC02D7E}" presName="rootText" presStyleLbl="node1" presStyleIdx="1" presStyleCnt="2" custScaleX="356852" custLinFactNeighborX="31584"/>
      <dgm:spPr/>
      <dgm:t>
        <a:bodyPr/>
        <a:lstStyle/>
        <a:p>
          <a:endParaRPr lang="uk-UA"/>
        </a:p>
      </dgm:t>
    </dgm:pt>
    <dgm:pt modelId="{297FFCA3-C169-4FBB-A098-65F8ACF89271}" type="pres">
      <dgm:prSet presAssocID="{0A57936B-8817-44F5-8511-51BCEFC02D7E}" presName="rootConnector" presStyleLbl="node1" presStyleIdx="1" presStyleCnt="2"/>
      <dgm:spPr/>
      <dgm:t>
        <a:bodyPr/>
        <a:lstStyle/>
        <a:p>
          <a:endParaRPr lang="uk-UA"/>
        </a:p>
      </dgm:t>
    </dgm:pt>
    <dgm:pt modelId="{1A4A6F03-77FF-41B5-A89D-82CF6E2F2954}" type="pres">
      <dgm:prSet presAssocID="{0A57936B-8817-44F5-8511-51BCEFC02D7E}" presName="childShape" presStyleCnt="0"/>
      <dgm:spPr/>
    </dgm:pt>
    <dgm:pt modelId="{9BBFBA7B-C075-4212-8785-3D922554C0B0}" type="pres">
      <dgm:prSet presAssocID="{4C6EB233-1660-4D88-8067-540E6C5AED2D}" presName="Name13" presStyleLbl="parChTrans1D2" presStyleIdx="5" presStyleCnt="6"/>
      <dgm:spPr/>
      <dgm:t>
        <a:bodyPr/>
        <a:lstStyle/>
        <a:p>
          <a:endParaRPr lang="uk-UA"/>
        </a:p>
      </dgm:t>
    </dgm:pt>
    <dgm:pt modelId="{B0B9FA58-7B23-4346-BD9B-B19A8B409032}" type="pres">
      <dgm:prSet presAssocID="{84690636-7B25-4AEF-ADC7-96ED2DE24BBA}" presName="childText" presStyleLbl="bgAcc1" presStyleIdx="5" presStyleCnt="6" custScaleX="476409" custScaleY="252323" custLinFactNeighborX="936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B4A8E24-7E8C-4B4C-ADAF-D1561D574FBE}" type="presOf" srcId="{C8FEC4D8-D67F-4864-9B0A-1185AE0F82F3}" destId="{39D52B5A-9864-4F3A-93DD-A2678AA63D84}" srcOrd="0" destOrd="0" presId="urn:microsoft.com/office/officeart/2005/8/layout/hierarchy3"/>
    <dgm:cxn modelId="{A0BEEAFD-1DCF-4E33-A9CD-8DC93B28D88D}" type="presOf" srcId="{0A57936B-8817-44F5-8511-51BCEFC02D7E}" destId="{77B338A7-AD9C-404E-8A37-4D0FF823021C}" srcOrd="0" destOrd="0" presId="urn:microsoft.com/office/officeart/2005/8/layout/hierarchy3"/>
    <dgm:cxn modelId="{05C1C6AC-FF30-4C01-A3B3-0001A5B2819F}" srcId="{281F2F7B-04DF-435C-9FA7-19F6A05EA641}" destId="{5A638A23-EB25-4C45-BCF3-FE7B6E9D0B32}" srcOrd="3" destOrd="0" parTransId="{A06ECBA0-1B29-48E9-B7AC-23CC01C9829E}" sibTransId="{B93E3438-B0F7-4DDC-B452-A582783BCAED}"/>
    <dgm:cxn modelId="{36E1DC46-E72E-4875-857C-47CA5707B5E0}" srcId="{C8FEC4D8-D67F-4864-9B0A-1185AE0F82F3}" destId="{281F2F7B-04DF-435C-9FA7-19F6A05EA641}" srcOrd="0" destOrd="0" parTransId="{905C797D-A268-4F40-839F-6676D0ECBF4D}" sibTransId="{894822C8-5A7F-4739-A89F-D07882E5A02F}"/>
    <dgm:cxn modelId="{8A3894C0-2B5B-4F3B-97C2-68BC6C617249}" type="presOf" srcId="{0A57936B-8817-44F5-8511-51BCEFC02D7E}" destId="{297FFCA3-C169-4FBB-A098-65F8ACF89271}" srcOrd="1" destOrd="0" presId="urn:microsoft.com/office/officeart/2005/8/layout/hierarchy3"/>
    <dgm:cxn modelId="{D2A2EA57-D900-41E9-AC7D-E1998A3E54E7}" type="presOf" srcId="{4C6EB233-1660-4D88-8067-540E6C5AED2D}" destId="{9BBFBA7B-C075-4212-8785-3D922554C0B0}" srcOrd="0" destOrd="0" presId="urn:microsoft.com/office/officeart/2005/8/layout/hierarchy3"/>
    <dgm:cxn modelId="{0B447C77-818B-4EE1-A9FC-8DEAD66F6ABC}" type="presOf" srcId="{46E3B515-4805-4C46-86A0-1F9DDA762BDB}" destId="{17F64FF9-C525-4DFD-96E7-41C8C096A001}" srcOrd="0" destOrd="0" presId="urn:microsoft.com/office/officeart/2005/8/layout/hierarchy3"/>
    <dgm:cxn modelId="{323E4A68-9052-49FB-8C6D-F3B26018838D}" type="presOf" srcId="{F37E8465-2F16-4D3A-B4AB-51F5DAA7942B}" destId="{AFBCD65F-5A00-45CB-91CD-66B128CA9CDD}" srcOrd="0" destOrd="0" presId="urn:microsoft.com/office/officeart/2005/8/layout/hierarchy3"/>
    <dgm:cxn modelId="{01D3C376-6E6A-441A-82EE-51FA023C1C30}" type="presOf" srcId="{16674210-CD32-42EB-BBAB-822BCD1D88CC}" destId="{A206F537-880A-4AEF-8AA6-9CA1447C4DA7}" srcOrd="0" destOrd="0" presId="urn:microsoft.com/office/officeart/2005/8/layout/hierarchy3"/>
    <dgm:cxn modelId="{8CF40C9C-CE29-47F3-AFB8-2B943960BC64}" type="presOf" srcId="{764EE867-69A1-45B2-A738-54F37D350480}" destId="{26DC3664-AB26-4876-8C89-5F2329FC6110}" srcOrd="0" destOrd="0" presId="urn:microsoft.com/office/officeart/2005/8/layout/hierarchy3"/>
    <dgm:cxn modelId="{7A2E49C9-D379-4A8A-A128-441E19E1EF04}" type="presOf" srcId="{44F0FB5C-D4C0-4180-A9A5-1F72FE0D55E2}" destId="{54ACF299-414F-41F4-96D8-03D22B00DB97}" srcOrd="0" destOrd="0" presId="urn:microsoft.com/office/officeart/2005/8/layout/hierarchy3"/>
    <dgm:cxn modelId="{52806E67-3FD0-4244-BD30-C0F6597D53DA}" type="presOf" srcId="{8FB5FEED-6BFB-4537-8A1D-2181023ACCC7}" destId="{C5FC45B0-628F-4AFC-8BA7-F775C7C78CCA}" srcOrd="0" destOrd="0" presId="urn:microsoft.com/office/officeart/2005/8/layout/hierarchy3"/>
    <dgm:cxn modelId="{AEF55322-EB8A-4117-967F-F68841FC00C9}" srcId="{0A57936B-8817-44F5-8511-51BCEFC02D7E}" destId="{84690636-7B25-4AEF-ADC7-96ED2DE24BBA}" srcOrd="0" destOrd="0" parTransId="{4C6EB233-1660-4D88-8067-540E6C5AED2D}" sibTransId="{D50D64C3-1DF7-42C5-98AF-440739CAD47D}"/>
    <dgm:cxn modelId="{4B87FF4C-910C-4207-98BC-8B385CC0818A}" type="presOf" srcId="{99CB747E-C568-468B-A677-E71B61AEC806}" destId="{3C31AED9-1BF8-4544-BFDF-0674FC4ADF12}" srcOrd="0" destOrd="0" presId="urn:microsoft.com/office/officeart/2005/8/layout/hierarchy3"/>
    <dgm:cxn modelId="{1130D8D6-30BA-427C-AEB2-B83669C6BB16}" srcId="{281F2F7B-04DF-435C-9FA7-19F6A05EA641}" destId="{16674210-CD32-42EB-BBAB-822BCD1D88CC}" srcOrd="1" destOrd="0" parTransId="{44F0FB5C-D4C0-4180-A9A5-1F72FE0D55E2}" sibTransId="{A4B3ECC4-3E3B-4C59-AE42-BBFDC24E077F}"/>
    <dgm:cxn modelId="{D8CC958C-1998-45A2-B192-20D195E123EC}" type="presOf" srcId="{4DC6E3C7-7A99-41ED-ADEC-B710524A56FB}" destId="{4739B4AD-72D4-4198-814C-49D47585168F}" srcOrd="0" destOrd="0" presId="urn:microsoft.com/office/officeart/2005/8/layout/hierarchy3"/>
    <dgm:cxn modelId="{C6CCC7DC-8C08-45B3-B0A3-38D06A82FBA5}" type="presOf" srcId="{281F2F7B-04DF-435C-9FA7-19F6A05EA641}" destId="{96B95755-B128-4972-9DDD-E702F23FDC69}" srcOrd="0" destOrd="0" presId="urn:microsoft.com/office/officeart/2005/8/layout/hierarchy3"/>
    <dgm:cxn modelId="{F6808157-D864-4129-A9BF-9060D807B772}" type="presOf" srcId="{281F2F7B-04DF-435C-9FA7-19F6A05EA641}" destId="{147DDA5B-22A5-43BA-9F33-30CE516859F9}" srcOrd="1" destOrd="0" presId="urn:microsoft.com/office/officeart/2005/8/layout/hierarchy3"/>
    <dgm:cxn modelId="{A1C01E0F-E5D2-4A03-A293-98B711DE2037}" srcId="{281F2F7B-04DF-435C-9FA7-19F6A05EA641}" destId="{764EE867-69A1-45B2-A738-54F37D350480}" srcOrd="0" destOrd="0" parTransId="{46E3B515-4805-4C46-86A0-1F9DDA762BDB}" sibTransId="{45EE18F5-79B1-4F4A-B5EF-D10EB6E55E83}"/>
    <dgm:cxn modelId="{7A446F0C-1D52-4C2D-8D20-8F539A6051A3}" type="presOf" srcId="{5A638A23-EB25-4C45-BCF3-FE7B6E9D0B32}" destId="{797F9ED2-6C00-43BF-8118-03F051B61AD4}" srcOrd="0" destOrd="0" presId="urn:microsoft.com/office/officeart/2005/8/layout/hierarchy3"/>
    <dgm:cxn modelId="{52BC5688-6408-4B6B-8F20-8A74C905B542}" srcId="{281F2F7B-04DF-435C-9FA7-19F6A05EA641}" destId="{F37E8465-2F16-4D3A-B4AB-51F5DAA7942B}" srcOrd="2" destOrd="0" parTransId="{4DC6E3C7-7A99-41ED-ADEC-B710524A56FB}" sibTransId="{2A1D97FD-6E38-44C6-8E41-49EAB30D437D}"/>
    <dgm:cxn modelId="{CDC3C3C0-9401-4F3F-ABBD-33670D4D4F34}" srcId="{281F2F7B-04DF-435C-9FA7-19F6A05EA641}" destId="{8FB5FEED-6BFB-4537-8A1D-2181023ACCC7}" srcOrd="4" destOrd="0" parTransId="{99CB747E-C568-468B-A677-E71B61AEC806}" sibTransId="{9F709002-9615-4160-9447-264951003652}"/>
    <dgm:cxn modelId="{1ECF3843-ACEB-4E51-94D7-D6CD4CECFD70}" type="presOf" srcId="{A06ECBA0-1B29-48E9-B7AC-23CC01C9829E}" destId="{F979691F-B941-43B8-ACC5-CED80EAAE0BA}" srcOrd="0" destOrd="0" presId="urn:microsoft.com/office/officeart/2005/8/layout/hierarchy3"/>
    <dgm:cxn modelId="{49A09A19-51D4-43AF-86F1-21EA4042A6D8}" type="presOf" srcId="{84690636-7B25-4AEF-ADC7-96ED2DE24BBA}" destId="{B0B9FA58-7B23-4346-BD9B-B19A8B409032}" srcOrd="0" destOrd="0" presId="urn:microsoft.com/office/officeart/2005/8/layout/hierarchy3"/>
    <dgm:cxn modelId="{A23A86E4-B4D2-4A51-B73C-4C4A61F7902D}" srcId="{C8FEC4D8-D67F-4864-9B0A-1185AE0F82F3}" destId="{0A57936B-8817-44F5-8511-51BCEFC02D7E}" srcOrd="1" destOrd="0" parTransId="{B02A371D-6CB1-48A3-8E5F-B6D8FD245DE3}" sibTransId="{4612A002-95F5-4EF6-A7CC-17FB635A9C7F}"/>
    <dgm:cxn modelId="{9002F47D-7EF7-4AEA-8881-F6F5EC5942A5}" type="presParOf" srcId="{39D52B5A-9864-4F3A-93DD-A2678AA63D84}" destId="{3BA589B3-2A86-4A53-B993-F7F7B05BE580}" srcOrd="0" destOrd="0" presId="urn:microsoft.com/office/officeart/2005/8/layout/hierarchy3"/>
    <dgm:cxn modelId="{71B31AC7-2432-488F-8941-B7BE0829B972}" type="presParOf" srcId="{3BA589B3-2A86-4A53-B993-F7F7B05BE580}" destId="{E0E238E6-3D2B-412E-B054-2624B4F912CF}" srcOrd="0" destOrd="0" presId="urn:microsoft.com/office/officeart/2005/8/layout/hierarchy3"/>
    <dgm:cxn modelId="{F4048A69-9249-401F-8A19-36DCF0F68416}" type="presParOf" srcId="{E0E238E6-3D2B-412E-B054-2624B4F912CF}" destId="{96B95755-B128-4972-9DDD-E702F23FDC69}" srcOrd="0" destOrd="0" presId="urn:microsoft.com/office/officeart/2005/8/layout/hierarchy3"/>
    <dgm:cxn modelId="{3918B546-3643-42C5-A578-D04450C270E9}" type="presParOf" srcId="{E0E238E6-3D2B-412E-B054-2624B4F912CF}" destId="{147DDA5B-22A5-43BA-9F33-30CE516859F9}" srcOrd="1" destOrd="0" presId="urn:microsoft.com/office/officeart/2005/8/layout/hierarchy3"/>
    <dgm:cxn modelId="{C7FD5640-56EE-44ED-A1B1-63B861DB4B50}" type="presParOf" srcId="{3BA589B3-2A86-4A53-B993-F7F7B05BE580}" destId="{2A0BD894-41E0-44EC-A74C-60CE2F2ADDB7}" srcOrd="1" destOrd="0" presId="urn:microsoft.com/office/officeart/2005/8/layout/hierarchy3"/>
    <dgm:cxn modelId="{D8287A08-BAA0-4110-9113-567F75EAE4F9}" type="presParOf" srcId="{2A0BD894-41E0-44EC-A74C-60CE2F2ADDB7}" destId="{17F64FF9-C525-4DFD-96E7-41C8C096A001}" srcOrd="0" destOrd="0" presId="urn:microsoft.com/office/officeart/2005/8/layout/hierarchy3"/>
    <dgm:cxn modelId="{A0605ABD-BBBD-42DD-AC5C-F595446A36B6}" type="presParOf" srcId="{2A0BD894-41E0-44EC-A74C-60CE2F2ADDB7}" destId="{26DC3664-AB26-4876-8C89-5F2329FC6110}" srcOrd="1" destOrd="0" presId="urn:microsoft.com/office/officeart/2005/8/layout/hierarchy3"/>
    <dgm:cxn modelId="{7890C1C5-39EF-4F87-9595-F4639D332B08}" type="presParOf" srcId="{2A0BD894-41E0-44EC-A74C-60CE2F2ADDB7}" destId="{54ACF299-414F-41F4-96D8-03D22B00DB97}" srcOrd="2" destOrd="0" presId="urn:microsoft.com/office/officeart/2005/8/layout/hierarchy3"/>
    <dgm:cxn modelId="{17B8886C-6861-4085-A14E-4EB0A956A404}" type="presParOf" srcId="{2A0BD894-41E0-44EC-A74C-60CE2F2ADDB7}" destId="{A206F537-880A-4AEF-8AA6-9CA1447C4DA7}" srcOrd="3" destOrd="0" presId="urn:microsoft.com/office/officeart/2005/8/layout/hierarchy3"/>
    <dgm:cxn modelId="{A7AD3D01-2D97-4744-842A-F38FD976145C}" type="presParOf" srcId="{2A0BD894-41E0-44EC-A74C-60CE2F2ADDB7}" destId="{4739B4AD-72D4-4198-814C-49D47585168F}" srcOrd="4" destOrd="0" presId="urn:microsoft.com/office/officeart/2005/8/layout/hierarchy3"/>
    <dgm:cxn modelId="{C7A8BC0B-FD01-43B6-976E-750325F67C61}" type="presParOf" srcId="{2A0BD894-41E0-44EC-A74C-60CE2F2ADDB7}" destId="{AFBCD65F-5A00-45CB-91CD-66B128CA9CDD}" srcOrd="5" destOrd="0" presId="urn:microsoft.com/office/officeart/2005/8/layout/hierarchy3"/>
    <dgm:cxn modelId="{00BA2BE8-36E6-41AB-ACAC-C0E7CA60151C}" type="presParOf" srcId="{2A0BD894-41E0-44EC-A74C-60CE2F2ADDB7}" destId="{F979691F-B941-43B8-ACC5-CED80EAAE0BA}" srcOrd="6" destOrd="0" presId="urn:microsoft.com/office/officeart/2005/8/layout/hierarchy3"/>
    <dgm:cxn modelId="{6DFD3959-F40A-4B08-B545-8FB9E5902E76}" type="presParOf" srcId="{2A0BD894-41E0-44EC-A74C-60CE2F2ADDB7}" destId="{797F9ED2-6C00-43BF-8118-03F051B61AD4}" srcOrd="7" destOrd="0" presId="urn:microsoft.com/office/officeart/2005/8/layout/hierarchy3"/>
    <dgm:cxn modelId="{0931F482-E2E3-44AA-A022-BB5B61CFAB82}" type="presParOf" srcId="{2A0BD894-41E0-44EC-A74C-60CE2F2ADDB7}" destId="{3C31AED9-1BF8-4544-BFDF-0674FC4ADF12}" srcOrd="8" destOrd="0" presId="urn:microsoft.com/office/officeart/2005/8/layout/hierarchy3"/>
    <dgm:cxn modelId="{1F1A2738-FB40-4479-A971-EA25A3ADED9C}" type="presParOf" srcId="{2A0BD894-41E0-44EC-A74C-60CE2F2ADDB7}" destId="{C5FC45B0-628F-4AFC-8BA7-F775C7C78CCA}" srcOrd="9" destOrd="0" presId="urn:microsoft.com/office/officeart/2005/8/layout/hierarchy3"/>
    <dgm:cxn modelId="{BBC74206-3BB8-40C6-B27D-168E170F4E1A}" type="presParOf" srcId="{39D52B5A-9864-4F3A-93DD-A2678AA63D84}" destId="{4BF79014-94CE-4078-BC43-9F33BEDB13FF}" srcOrd="1" destOrd="0" presId="urn:microsoft.com/office/officeart/2005/8/layout/hierarchy3"/>
    <dgm:cxn modelId="{AAD447A1-463C-478A-98CC-E65B89BCF636}" type="presParOf" srcId="{4BF79014-94CE-4078-BC43-9F33BEDB13FF}" destId="{4CAB0412-4BD9-4F31-9EC8-D4F76BBC9089}" srcOrd="0" destOrd="0" presId="urn:microsoft.com/office/officeart/2005/8/layout/hierarchy3"/>
    <dgm:cxn modelId="{A55EC4D9-7E54-486B-A33E-6529B7C72D2C}" type="presParOf" srcId="{4CAB0412-4BD9-4F31-9EC8-D4F76BBC9089}" destId="{77B338A7-AD9C-404E-8A37-4D0FF823021C}" srcOrd="0" destOrd="0" presId="urn:microsoft.com/office/officeart/2005/8/layout/hierarchy3"/>
    <dgm:cxn modelId="{E0C971F1-8898-440A-88F0-3D4C9F5DFB3C}" type="presParOf" srcId="{4CAB0412-4BD9-4F31-9EC8-D4F76BBC9089}" destId="{297FFCA3-C169-4FBB-A098-65F8ACF89271}" srcOrd="1" destOrd="0" presId="urn:microsoft.com/office/officeart/2005/8/layout/hierarchy3"/>
    <dgm:cxn modelId="{64A5B334-A31A-4526-A2FF-1EA00537E8BC}" type="presParOf" srcId="{4BF79014-94CE-4078-BC43-9F33BEDB13FF}" destId="{1A4A6F03-77FF-41B5-A89D-82CF6E2F2954}" srcOrd="1" destOrd="0" presId="urn:microsoft.com/office/officeart/2005/8/layout/hierarchy3"/>
    <dgm:cxn modelId="{1E18384F-B6EB-4A98-BDB2-3850A17C67A0}" type="presParOf" srcId="{1A4A6F03-77FF-41B5-A89D-82CF6E2F2954}" destId="{9BBFBA7B-C075-4212-8785-3D922554C0B0}" srcOrd="0" destOrd="0" presId="urn:microsoft.com/office/officeart/2005/8/layout/hierarchy3"/>
    <dgm:cxn modelId="{D6599D13-6638-4113-B3B1-610B6923C2EF}" type="presParOf" srcId="{1A4A6F03-77FF-41B5-A89D-82CF6E2F2954}" destId="{B0B9FA58-7B23-4346-BD9B-B19A8B409032}" srcOrd="1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noProof="0" dirty="0" smtClean="0"/>
            <a:t>Коментоване виконання завдання з рубрики “</a:t>
          </a:r>
          <a:r>
            <a:rPr lang="uk-UA" b="1" i="1" noProof="0" dirty="0" smtClean="0">
              <a:solidFill>
                <a:srgbClr val="FFFF00"/>
              </a:solidFill>
            </a:rPr>
            <a:t>Обговорюємо</a:t>
          </a:r>
          <a:r>
            <a:rPr lang="uk-UA" b="1" i="1" noProof="0" dirty="0" smtClean="0"/>
            <a:t>”</a:t>
          </a:r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  <dgm:t>
        <a:bodyPr/>
        <a:lstStyle/>
        <a:p>
          <a:endParaRPr lang="uk-UA"/>
        </a:p>
      </dgm:t>
    </dgm:pt>
    <dgm:pt modelId="{E07D53DF-6452-4009-8A85-F59B951C65CA}" type="pres">
      <dgm:prSet presAssocID="{E4DC7A6D-6458-4D40-8B72-786E2B43194F}" presName="box" presStyleLbl="node1" presStyleIdx="0" presStyleCnt="1" custLinFactNeighborX="12162" custLinFactNeighborY="-3466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 custScaleY="476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EDAC27FE-BDF2-4FA4-9FB0-A2C8625F418A}" type="presOf" srcId="{E4DC7A6D-6458-4D40-8B72-786E2B43194F}" destId="{E07D53DF-6452-4009-8A85-F59B951C65CA}" srcOrd="0" destOrd="0" presId="urn:microsoft.com/office/officeart/2005/8/layout/vList4#2"/>
    <dgm:cxn modelId="{49D68118-672C-4457-8405-89528F131BD9}" type="presOf" srcId="{F627B413-A2B4-431A-886A-9E69AE033872}" destId="{5E032831-D853-4C13-97AC-21D3F99245D7}" srcOrd="0" destOrd="0" presId="urn:microsoft.com/office/officeart/2005/8/layout/vList4#2"/>
    <dgm:cxn modelId="{077FA4A6-9B00-480B-9D23-911CC24D72E9}" type="presOf" srcId="{E4DC7A6D-6458-4D40-8B72-786E2B43194F}" destId="{654347DA-5AB8-4D3E-B0C7-A56D667A19FF}" srcOrd="1" destOrd="0" presId="urn:microsoft.com/office/officeart/2005/8/layout/vList4#2"/>
    <dgm:cxn modelId="{6B17569A-7C06-4F5C-B92E-E2DAD5BB133A}" type="presParOf" srcId="{5E032831-D853-4C13-97AC-21D3F99245D7}" destId="{FD012F7B-13FE-47A0-B83B-EC23C2DD5EDC}" srcOrd="0" destOrd="0" presId="urn:microsoft.com/office/officeart/2005/8/layout/vList4#2"/>
    <dgm:cxn modelId="{A60E3DA6-FB07-434E-BEB8-AFA947CF134F}" type="presParOf" srcId="{FD012F7B-13FE-47A0-B83B-EC23C2DD5EDC}" destId="{E07D53DF-6452-4009-8A85-F59B951C65CA}" srcOrd="0" destOrd="0" presId="urn:microsoft.com/office/officeart/2005/8/layout/vList4#2"/>
    <dgm:cxn modelId="{7862A326-45B0-45CA-91DE-499E6AE2DC26}" type="presParOf" srcId="{FD012F7B-13FE-47A0-B83B-EC23C2DD5EDC}" destId="{E2502320-D2CF-4315-97ED-EB529052F563}" srcOrd="1" destOrd="0" presId="urn:microsoft.com/office/officeart/2005/8/layout/vList4#2"/>
    <dgm:cxn modelId="{CD37685B-856E-4D53-83D7-2E449DF780D9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noProof="0" dirty="0" smtClean="0"/>
            <a:t>Виконання завдання з рубрики “</a:t>
          </a:r>
          <a:r>
            <a:rPr lang="uk-UA" b="1" i="1" noProof="0" dirty="0" smtClean="0">
              <a:solidFill>
                <a:srgbClr val="FFFF00"/>
              </a:solidFill>
            </a:rPr>
            <a:t>Працюємо в парах</a:t>
          </a:r>
          <a:r>
            <a:rPr lang="uk-UA" b="1" i="1" noProof="0" dirty="0" smtClean="0"/>
            <a:t>”</a:t>
          </a:r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  <dgm:t>
        <a:bodyPr/>
        <a:lstStyle/>
        <a:p>
          <a:endParaRPr lang="uk-UA"/>
        </a:p>
      </dgm:t>
    </dgm:pt>
    <dgm:pt modelId="{E07D53DF-6452-4009-8A85-F59B951C65CA}" type="pres">
      <dgm:prSet presAssocID="{E4DC7A6D-6458-4D40-8B72-786E2B43194F}" presName="box" presStyleLbl="node1" presStyleIdx="0" presStyleCnt="1" custLinFactNeighborX="12162" custLinFactNeighborY="-3466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 custScaleY="476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3A43D088-892E-40A1-97D2-BE25CBCD4A02}" type="presOf" srcId="{E4DC7A6D-6458-4D40-8B72-786E2B43194F}" destId="{654347DA-5AB8-4D3E-B0C7-A56D667A19FF}" srcOrd="1" destOrd="0" presId="urn:microsoft.com/office/officeart/2005/8/layout/vList4#2"/>
    <dgm:cxn modelId="{4B63A578-230C-42C8-8E22-F1FCE318E065}" type="presOf" srcId="{E4DC7A6D-6458-4D40-8B72-786E2B43194F}" destId="{E07D53DF-6452-4009-8A85-F59B951C65CA}" srcOrd="0" destOrd="0" presId="urn:microsoft.com/office/officeart/2005/8/layout/vList4#2"/>
    <dgm:cxn modelId="{C02B5B9C-134B-4D27-96DB-7A9CBF10328B}" type="presOf" srcId="{F627B413-A2B4-431A-886A-9E69AE033872}" destId="{5E032831-D853-4C13-97AC-21D3F99245D7}" srcOrd="0" destOrd="0" presId="urn:microsoft.com/office/officeart/2005/8/layout/vList4#2"/>
    <dgm:cxn modelId="{7A6A2467-D78B-4209-9077-8135C582E5F5}" type="presParOf" srcId="{5E032831-D853-4C13-97AC-21D3F99245D7}" destId="{FD012F7B-13FE-47A0-B83B-EC23C2DD5EDC}" srcOrd="0" destOrd="0" presId="urn:microsoft.com/office/officeart/2005/8/layout/vList4#2"/>
    <dgm:cxn modelId="{716F745F-436A-4C12-BF09-1A8B5E0C08AF}" type="presParOf" srcId="{FD012F7B-13FE-47A0-B83B-EC23C2DD5EDC}" destId="{E07D53DF-6452-4009-8A85-F59B951C65CA}" srcOrd="0" destOrd="0" presId="urn:microsoft.com/office/officeart/2005/8/layout/vList4#2"/>
    <dgm:cxn modelId="{00527448-8625-4C5C-9456-0C29C91F18C7}" type="presParOf" srcId="{FD012F7B-13FE-47A0-B83B-EC23C2DD5EDC}" destId="{E2502320-D2CF-4315-97ED-EB529052F563}" srcOrd="1" destOrd="0" presId="urn:microsoft.com/office/officeart/2005/8/layout/vList4#2"/>
    <dgm:cxn modelId="{E495BE98-D2A6-4041-9E9F-8883CD2E00CD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noProof="0" dirty="0" smtClean="0"/>
            <a:t>Самостійне виконання завдання з рубрики “</a:t>
          </a:r>
          <a:r>
            <a:rPr lang="uk-UA" b="1" i="1" noProof="0" dirty="0" smtClean="0">
              <a:solidFill>
                <a:srgbClr val="FFFF00"/>
              </a:solidFill>
            </a:rPr>
            <a:t>Працюємо самостійно</a:t>
          </a:r>
          <a:r>
            <a:rPr lang="uk-UA" b="1" i="1" noProof="0" dirty="0" smtClean="0"/>
            <a:t>”</a:t>
          </a:r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  <dgm:t>
        <a:bodyPr/>
        <a:lstStyle/>
        <a:p>
          <a:endParaRPr lang="uk-UA"/>
        </a:p>
      </dgm:t>
    </dgm:pt>
    <dgm:pt modelId="{E07D53DF-6452-4009-8A85-F59B951C65CA}" type="pres">
      <dgm:prSet presAssocID="{E4DC7A6D-6458-4D40-8B72-786E2B43194F}" presName="box" presStyleLbl="node1" presStyleIdx="0" presStyleCnt="1" custLinFactNeighborX="12162" custLinFactNeighborY="-3466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 custScaleY="476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3050AEFE-05B3-4EB0-B657-66FCCA5B642D}" type="presOf" srcId="{E4DC7A6D-6458-4D40-8B72-786E2B43194F}" destId="{654347DA-5AB8-4D3E-B0C7-A56D667A19FF}" srcOrd="1" destOrd="0" presId="urn:microsoft.com/office/officeart/2005/8/layout/vList4#2"/>
    <dgm:cxn modelId="{2D611FC2-BF40-4074-9F43-6AAFDED1943B}" type="presOf" srcId="{F627B413-A2B4-431A-886A-9E69AE033872}" destId="{5E032831-D853-4C13-97AC-21D3F99245D7}" srcOrd="0" destOrd="0" presId="urn:microsoft.com/office/officeart/2005/8/layout/vList4#2"/>
    <dgm:cxn modelId="{21AF8A38-78DE-439D-B5D2-19ABA2043BD7}" type="presOf" srcId="{E4DC7A6D-6458-4D40-8B72-786E2B43194F}" destId="{E07D53DF-6452-4009-8A85-F59B951C65CA}" srcOrd="0" destOrd="0" presId="urn:microsoft.com/office/officeart/2005/8/layout/vList4#2"/>
    <dgm:cxn modelId="{A15CC117-4423-4910-8ECD-2D08A45F1447}" type="presParOf" srcId="{5E032831-D853-4C13-97AC-21D3F99245D7}" destId="{FD012F7B-13FE-47A0-B83B-EC23C2DD5EDC}" srcOrd="0" destOrd="0" presId="urn:microsoft.com/office/officeart/2005/8/layout/vList4#2"/>
    <dgm:cxn modelId="{DF532E6E-5276-470C-932A-C6F8D16EC15D}" type="presParOf" srcId="{FD012F7B-13FE-47A0-B83B-EC23C2DD5EDC}" destId="{E07D53DF-6452-4009-8A85-F59B951C65CA}" srcOrd="0" destOrd="0" presId="urn:microsoft.com/office/officeart/2005/8/layout/vList4#2"/>
    <dgm:cxn modelId="{0E500AC0-9CA6-4F27-B8EB-6601180C4AFE}" type="presParOf" srcId="{FD012F7B-13FE-47A0-B83B-EC23C2DD5EDC}" destId="{E2502320-D2CF-4315-97ED-EB529052F563}" srcOrd="1" destOrd="0" presId="urn:microsoft.com/office/officeart/2005/8/layout/vList4#2"/>
    <dgm:cxn modelId="{A6B15D6B-4844-4A05-A60C-3F76DF26C970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4F5B0-160D-40C2-BA04-7E2E012FE3F3}">
      <dsp:nvSpPr>
        <dsp:cNvPr id="0" name=""/>
        <dsp:cNvSpPr/>
      </dsp:nvSpPr>
      <dsp:spPr>
        <a:xfrm rot="5400000">
          <a:off x="559726" y="1479041"/>
          <a:ext cx="1668196" cy="277584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C8FA4-0F52-445B-8E3A-B1010353A56A}">
      <dsp:nvSpPr>
        <dsp:cNvPr id="0" name=""/>
        <dsp:cNvSpPr/>
      </dsp:nvSpPr>
      <dsp:spPr>
        <a:xfrm>
          <a:off x="281263" y="2308419"/>
          <a:ext cx="2506045" cy="219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Як встановити формати подання даних у клітинках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b="1" i="1" kern="1200" noProof="0" dirty="0" smtClean="0"/>
        </a:p>
      </dsp:txBody>
      <dsp:txXfrm>
        <a:off x="281263" y="2308419"/>
        <a:ext cx="2506045" cy="2196696"/>
      </dsp:txXfrm>
    </dsp:sp>
    <dsp:sp modelId="{E9CC8D66-CC3D-43B1-9028-C9C2A7507516}">
      <dsp:nvSpPr>
        <dsp:cNvPr id="0" name=""/>
        <dsp:cNvSpPr/>
      </dsp:nvSpPr>
      <dsp:spPr>
        <a:xfrm>
          <a:off x="2314470" y="1274680"/>
          <a:ext cx="472838" cy="47283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-520670"/>
                <a:satOff val="-4419"/>
                <a:lumOff val="141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20670"/>
                <a:satOff val="-4419"/>
                <a:lumOff val="141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20670"/>
                <a:satOff val="-4419"/>
                <a:lumOff val="141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520670"/>
              <a:satOff val="-4419"/>
              <a:lumOff val="1416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0DE14E-82E2-45F6-BC06-171FB2815A16}">
      <dsp:nvSpPr>
        <dsp:cNvPr id="0" name=""/>
        <dsp:cNvSpPr/>
      </dsp:nvSpPr>
      <dsp:spPr>
        <a:xfrm rot="5400000">
          <a:off x="3627616" y="719888"/>
          <a:ext cx="1668196" cy="2775842"/>
        </a:xfrm>
        <a:prstGeom prst="corner">
          <a:avLst>
            <a:gd name="adj1" fmla="val 16120"/>
            <a:gd name="adj2" fmla="val 16110"/>
          </a:avLst>
        </a:prstGeom>
        <a:solidFill>
          <a:srgbClr val="6A9D4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BBAF9E15-80C3-4253-BCA0-4AFD6FEA651C}">
      <dsp:nvSpPr>
        <dsp:cNvPr id="0" name=""/>
        <dsp:cNvSpPr/>
      </dsp:nvSpPr>
      <dsp:spPr>
        <a:xfrm>
          <a:off x="3349152" y="1549267"/>
          <a:ext cx="2506045" cy="219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Як змінити форматування таблиці</a:t>
          </a:r>
          <a:endParaRPr lang="uk-UA" sz="2000" b="1" i="1" kern="1200" noProof="0" dirty="0" smtClean="0"/>
        </a:p>
      </dsp:txBody>
      <dsp:txXfrm>
        <a:off x="3349152" y="1549267"/>
        <a:ext cx="2506045" cy="2196696"/>
      </dsp:txXfrm>
    </dsp:sp>
    <dsp:sp modelId="{A9164056-8AA8-4CA8-AFE5-5EFFB9095995}">
      <dsp:nvSpPr>
        <dsp:cNvPr id="0" name=""/>
        <dsp:cNvSpPr/>
      </dsp:nvSpPr>
      <dsp:spPr>
        <a:xfrm>
          <a:off x="5382359" y="515528"/>
          <a:ext cx="472838" cy="472838"/>
        </a:xfrm>
        <a:prstGeom prst="triangle">
          <a:avLst>
            <a:gd name="adj" fmla="val 100000"/>
          </a:avLst>
        </a:prstGeom>
        <a:solidFill>
          <a:srgbClr val="6A9D4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77AA25AA-2414-40B8-95D0-A8FD724C6A6E}">
      <dsp:nvSpPr>
        <dsp:cNvPr id="0" name=""/>
        <dsp:cNvSpPr/>
      </dsp:nvSpPr>
      <dsp:spPr>
        <a:xfrm rot="5400000">
          <a:off x="6695505" y="-39263"/>
          <a:ext cx="1668196" cy="2775842"/>
        </a:xfrm>
        <a:prstGeom prst="corner">
          <a:avLst>
            <a:gd name="adj1" fmla="val 16120"/>
            <a:gd name="adj2" fmla="val 16110"/>
          </a:avLst>
        </a:prstGeom>
        <a:solidFill>
          <a:srgbClr val="EC8A4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F3512FE0-87F1-49B2-B59A-C01170C09C67}">
      <dsp:nvSpPr>
        <dsp:cNvPr id="0" name=""/>
        <dsp:cNvSpPr/>
      </dsp:nvSpPr>
      <dsp:spPr>
        <a:xfrm>
          <a:off x="6417042" y="790115"/>
          <a:ext cx="2506045" cy="219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Як відобразити вміст клітинки повністю на екрані</a:t>
          </a:r>
          <a:endParaRPr lang="uk-UA" sz="2000" b="1" i="1" kern="1200" noProof="0" dirty="0" smtClean="0"/>
        </a:p>
      </dsp:txBody>
      <dsp:txXfrm>
        <a:off x="6417042" y="790115"/>
        <a:ext cx="2506045" cy="2196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95755-B128-4972-9DDD-E702F23FDC69}">
      <dsp:nvSpPr>
        <dsp:cNvPr id="0" name=""/>
        <dsp:cNvSpPr/>
      </dsp:nvSpPr>
      <dsp:spPr>
        <a:xfrm>
          <a:off x="232998" y="345"/>
          <a:ext cx="3079371" cy="431463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 smtClean="0"/>
            <a:t>Вміст клітинок</a:t>
          </a:r>
          <a:endParaRPr lang="uk-UA" sz="2400" i="1" kern="1200" noProof="0" dirty="0"/>
        </a:p>
      </dsp:txBody>
      <dsp:txXfrm>
        <a:off x="245635" y="12982"/>
        <a:ext cx="3054097" cy="406189"/>
      </dsp:txXfrm>
    </dsp:sp>
    <dsp:sp modelId="{17F64FF9-C525-4DFD-96E7-41C8C096A001}">
      <dsp:nvSpPr>
        <dsp:cNvPr id="0" name=""/>
        <dsp:cNvSpPr/>
      </dsp:nvSpPr>
      <dsp:spPr>
        <a:xfrm>
          <a:off x="540935" y="431808"/>
          <a:ext cx="169646" cy="559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290"/>
              </a:lnTo>
              <a:lnTo>
                <a:pt x="169646" y="5592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C3664-AB26-4876-8C89-5F2329FC6110}">
      <dsp:nvSpPr>
        <dsp:cNvPr id="0" name=""/>
        <dsp:cNvSpPr/>
      </dsp:nvSpPr>
      <dsp:spPr>
        <a:xfrm>
          <a:off x="710582" y="539674"/>
          <a:ext cx="4690021" cy="902850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noProof="0" dirty="0" smtClean="0">
              <a:solidFill>
                <a:schemeClr val="bg1"/>
              </a:solidFill>
            </a:rPr>
            <a:t>Формат даних: Загальний, Числовий, Грошовий, Фінансовий, Дата, Час, Відсотковий, Дробовий, Текстовий</a:t>
          </a:r>
          <a:endParaRPr lang="uk-UA" sz="1600" i="1" kern="1200" noProof="0" dirty="0">
            <a:solidFill>
              <a:schemeClr val="bg1"/>
            </a:solidFill>
          </a:endParaRPr>
        </a:p>
      </dsp:txBody>
      <dsp:txXfrm>
        <a:off x="737026" y="566118"/>
        <a:ext cx="4637133" cy="849962"/>
      </dsp:txXfrm>
    </dsp:sp>
    <dsp:sp modelId="{54ACF299-414F-41F4-96D8-03D22B00DB97}">
      <dsp:nvSpPr>
        <dsp:cNvPr id="0" name=""/>
        <dsp:cNvSpPr/>
      </dsp:nvSpPr>
      <dsp:spPr>
        <a:xfrm>
          <a:off x="540935" y="431808"/>
          <a:ext cx="169646" cy="1428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243"/>
              </a:lnTo>
              <a:lnTo>
                <a:pt x="169646" y="14282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6F537-880A-4AEF-8AA6-9CA1447C4DA7}">
      <dsp:nvSpPr>
        <dsp:cNvPr id="0" name=""/>
        <dsp:cNvSpPr/>
      </dsp:nvSpPr>
      <dsp:spPr>
        <a:xfrm>
          <a:off x="710582" y="1550390"/>
          <a:ext cx="4690021" cy="619322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noProof="0" dirty="0" smtClean="0">
              <a:solidFill>
                <a:schemeClr val="bg1"/>
              </a:solidFill>
            </a:rPr>
            <a:t>Вирівнювання: вздовж горизонталі, вздовж вертикалі, відображення</a:t>
          </a:r>
          <a:endParaRPr lang="uk-UA" sz="1600" i="1" kern="1200" noProof="0" dirty="0">
            <a:solidFill>
              <a:schemeClr val="bg1"/>
            </a:solidFill>
          </a:endParaRPr>
        </a:p>
      </dsp:txBody>
      <dsp:txXfrm>
        <a:off x="728721" y="1568529"/>
        <a:ext cx="4653743" cy="583044"/>
      </dsp:txXfrm>
    </dsp:sp>
    <dsp:sp modelId="{4739B4AD-72D4-4198-814C-49D47585168F}">
      <dsp:nvSpPr>
        <dsp:cNvPr id="0" name=""/>
        <dsp:cNvSpPr/>
      </dsp:nvSpPr>
      <dsp:spPr>
        <a:xfrm>
          <a:off x="540935" y="431808"/>
          <a:ext cx="169646" cy="2307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7304"/>
              </a:lnTo>
              <a:lnTo>
                <a:pt x="169646" y="23073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CD65F-5A00-45CB-91CD-66B128CA9CDD}">
      <dsp:nvSpPr>
        <dsp:cNvPr id="0" name=""/>
        <dsp:cNvSpPr/>
      </dsp:nvSpPr>
      <dsp:spPr>
        <a:xfrm>
          <a:off x="710582" y="2277579"/>
          <a:ext cx="4690021" cy="923068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noProof="0" dirty="0" smtClean="0">
              <a:solidFill>
                <a:schemeClr val="bg1"/>
              </a:solidFill>
            </a:rPr>
            <a:t>Шрифт: шрифт, накреслення, розмір, підкреслення, колір, ефекти</a:t>
          </a:r>
          <a:endParaRPr lang="uk-UA" sz="1600" i="1" kern="1200" noProof="0" dirty="0">
            <a:solidFill>
              <a:schemeClr val="bg1"/>
            </a:solidFill>
          </a:endParaRPr>
        </a:p>
      </dsp:txBody>
      <dsp:txXfrm>
        <a:off x="737618" y="2304615"/>
        <a:ext cx="4635949" cy="868996"/>
      </dsp:txXfrm>
    </dsp:sp>
    <dsp:sp modelId="{F979691F-B941-43B8-ACC5-CED80EAAE0BA}">
      <dsp:nvSpPr>
        <dsp:cNvPr id="0" name=""/>
        <dsp:cNvSpPr/>
      </dsp:nvSpPr>
      <dsp:spPr>
        <a:xfrm>
          <a:off x="540935" y="431808"/>
          <a:ext cx="169646" cy="2987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990"/>
              </a:lnTo>
              <a:lnTo>
                <a:pt x="169646" y="29879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F9ED2-6C00-43BF-8118-03F051B61AD4}">
      <dsp:nvSpPr>
        <dsp:cNvPr id="0" name=""/>
        <dsp:cNvSpPr/>
      </dsp:nvSpPr>
      <dsp:spPr>
        <a:xfrm>
          <a:off x="710582" y="3308513"/>
          <a:ext cx="4690021" cy="222570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noProof="0" dirty="0" smtClean="0">
              <a:solidFill>
                <a:schemeClr val="bg1"/>
              </a:solidFill>
            </a:rPr>
            <a:t>Межі: тип та колір лінії</a:t>
          </a:r>
        </a:p>
      </dsp:txBody>
      <dsp:txXfrm>
        <a:off x="717101" y="3315032"/>
        <a:ext cx="4676983" cy="209532"/>
      </dsp:txXfrm>
    </dsp:sp>
    <dsp:sp modelId="{3C31AED9-1BF8-4544-BFDF-0674FC4ADF12}">
      <dsp:nvSpPr>
        <dsp:cNvPr id="0" name=""/>
        <dsp:cNvSpPr/>
      </dsp:nvSpPr>
      <dsp:spPr>
        <a:xfrm>
          <a:off x="540935" y="431808"/>
          <a:ext cx="169646" cy="3318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8426"/>
              </a:lnTo>
              <a:lnTo>
                <a:pt x="169646" y="33184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C45B0-628F-4AFC-8BA7-F775C7C78CCA}">
      <dsp:nvSpPr>
        <dsp:cNvPr id="0" name=""/>
        <dsp:cNvSpPr/>
      </dsp:nvSpPr>
      <dsp:spPr>
        <a:xfrm>
          <a:off x="710582" y="3638950"/>
          <a:ext cx="4690021" cy="222570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noProof="0" dirty="0" smtClean="0">
              <a:solidFill>
                <a:schemeClr val="bg1"/>
              </a:solidFill>
            </a:rPr>
            <a:t>Вигляд: заливка клітинки</a:t>
          </a:r>
        </a:p>
      </dsp:txBody>
      <dsp:txXfrm>
        <a:off x="717101" y="3645469"/>
        <a:ext cx="4676983" cy="209532"/>
      </dsp:txXfrm>
    </dsp:sp>
    <dsp:sp modelId="{77B338A7-AD9C-404E-8A37-4D0FF823021C}">
      <dsp:nvSpPr>
        <dsp:cNvPr id="0" name=""/>
        <dsp:cNvSpPr/>
      </dsp:nvSpPr>
      <dsp:spPr>
        <a:xfrm>
          <a:off x="5345569" y="345"/>
          <a:ext cx="3079371" cy="431463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 smtClean="0"/>
            <a:t>Структура</a:t>
          </a:r>
          <a:endParaRPr lang="uk-UA" sz="2400" i="1" kern="1200" noProof="0" dirty="0"/>
        </a:p>
      </dsp:txBody>
      <dsp:txXfrm>
        <a:off x="5358206" y="12982"/>
        <a:ext cx="3054097" cy="406189"/>
      </dsp:txXfrm>
    </dsp:sp>
    <dsp:sp modelId="{9BBFBA7B-C075-4212-8785-3D922554C0B0}">
      <dsp:nvSpPr>
        <dsp:cNvPr id="0" name=""/>
        <dsp:cNvSpPr/>
      </dsp:nvSpPr>
      <dsp:spPr>
        <a:xfrm>
          <a:off x="5653506" y="431808"/>
          <a:ext cx="202659" cy="652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206"/>
              </a:lnTo>
              <a:lnTo>
                <a:pt x="202659" y="6522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9FA58-7B23-4346-BD9B-B19A8B409032}">
      <dsp:nvSpPr>
        <dsp:cNvPr id="0" name=""/>
        <dsp:cNvSpPr/>
      </dsp:nvSpPr>
      <dsp:spPr>
        <a:xfrm>
          <a:off x="5856166" y="539674"/>
          <a:ext cx="3288849" cy="1088681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noProof="0" dirty="0" smtClean="0">
              <a:solidFill>
                <a:schemeClr val="bg1"/>
              </a:solidFill>
            </a:rPr>
            <a:t>Рядок та стовпець: Висота, Ширина, </a:t>
          </a:r>
          <a:r>
            <a:rPr lang="uk-UA" sz="1600" i="1" kern="1200" noProof="0" dirty="0" err="1" smtClean="0">
              <a:solidFill>
                <a:schemeClr val="bg1"/>
              </a:solidFill>
            </a:rPr>
            <a:t>Автодобір</a:t>
          </a:r>
          <a:r>
            <a:rPr lang="uk-UA" sz="1600" i="1" kern="1200" noProof="0" dirty="0" smtClean="0">
              <a:solidFill>
                <a:schemeClr val="bg1"/>
              </a:solidFill>
            </a:rPr>
            <a:t> висоти (ширини)</a:t>
          </a:r>
          <a:endParaRPr lang="uk-UA" sz="1600" i="1" kern="1200" noProof="0" dirty="0">
            <a:solidFill>
              <a:schemeClr val="bg1"/>
            </a:solidFill>
          </a:endParaRPr>
        </a:p>
      </dsp:txBody>
      <dsp:txXfrm>
        <a:off x="5888052" y="571560"/>
        <a:ext cx="3225077" cy="1024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53DF-6452-4009-8A85-F59B951C65CA}">
      <dsp:nvSpPr>
        <dsp:cNvPr id="0" name=""/>
        <dsp:cNvSpPr/>
      </dsp:nvSpPr>
      <dsp:spPr>
        <a:xfrm>
          <a:off x="0" y="0"/>
          <a:ext cx="5328591" cy="28160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 smtClean="0"/>
            <a:t>Коментоване виконання завдання з рубрики “</a:t>
          </a:r>
          <a:r>
            <a:rPr lang="uk-UA" sz="3200" b="1" i="1" kern="1200" noProof="0" dirty="0" smtClean="0">
              <a:solidFill>
                <a:srgbClr val="FFFF00"/>
              </a:solidFill>
            </a:rPr>
            <a:t>Обговорюємо</a:t>
          </a:r>
          <a:r>
            <a:rPr lang="uk-UA" sz="3200" b="1" i="1" kern="1200" noProof="0" dirty="0" smtClean="0"/>
            <a:t>”</a:t>
          </a:r>
        </a:p>
      </dsp:txBody>
      <dsp:txXfrm>
        <a:off x="1347322" y="0"/>
        <a:ext cx="3981269" cy="2816036"/>
      </dsp:txXfrm>
    </dsp:sp>
    <dsp:sp modelId="{E2502320-D2CF-4315-97ED-EB529052F563}">
      <dsp:nvSpPr>
        <dsp:cNvPr id="0" name=""/>
        <dsp:cNvSpPr/>
      </dsp:nvSpPr>
      <dsp:spPr>
        <a:xfrm>
          <a:off x="281603" y="871822"/>
          <a:ext cx="1065718" cy="10723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53DF-6452-4009-8A85-F59B951C65CA}">
      <dsp:nvSpPr>
        <dsp:cNvPr id="0" name=""/>
        <dsp:cNvSpPr/>
      </dsp:nvSpPr>
      <dsp:spPr>
        <a:xfrm>
          <a:off x="0" y="0"/>
          <a:ext cx="5328591" cy="28160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noProof="0" dirty="0" smtClean="0"/>
            <a:t>Виконання завдання з рубрики “</a:t>
          </a:r>
          <a:r>
            <a:rPr lang="uk-UA" sz="3600" b="1" i="1" kern="1200" noProof="0" dirty="0" smtClean="0">
              <a:solidFill>
                <a:srgbClr val="FFFF00"/>
              </a:solidFill>
            </a:rPr>
            <a:t>Працюємо в парах</a:t>
          </a:r>
          <a:r>
            <a:rPr lang="uk-UA" sz="3600" b="1" i="1" kern="1200" noProof="0" dirty="0" smtClean="0"/>
            <a:t>”</a:t>
          </a:r>
        </a:p>
      </dsp:txBody>
      <dsp:txXfrm>
        <a:off x="1347322" y="0"/>
        <a:ext cx="3981269" cy="2816036"/>
      </dsp:txXfrm>
    </dsp:sp>
    <dsp:sp modelId="{E2502320-D2CF-4315-97ED-EB529052F563}">
      <dsp:nvSpPr>
        <dsp:cNvPr id="0" name=""/>
        <dsp:cNvSpPr/>
      </dsp:nvSpPr>
      <dsp:spPr>
        <a:xfrm>
          <a:off x="281603" y="871822"/>
          <a:ext cx="1065718" cy="10723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53DF-6452-4009-8A85-F59B951C65CA}">
      <dsp:nvSpPr>
        <dsp:cNvPr id="0" name=""/>
        <dsp:cNvSpPr/>
      </dsp:nvSpPr>
      <dsp:spPr>
        <a:xfrm>
          <a:off x="0" y="0"/>
          <a:ext cx="5328591" cy="28160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noProof="0" dirty="0" smtClean="0"/>
            <a:t>Самостійне виконання завдання з рубрики “</a:t>
          </a:r>
          <a:r>
            <a:rPr lang="uk-UA" sz="3000" b="1" i="1" kern="1200" noProof="0" dirty="0" smtClean="0">
              <a:solidFill>
                <a:srgbClr val="FFFF00"/>
              </a:solidFill>
            </a:rPr>
            <a:t>Працюємо самостійно</a:t>
          </a:r>
          <a:r>
            <a:rPr lang="uk-UA" sz="3000" b="1" i="1" kern="1200" noProof="0" dirty="0" smtClean="0"/>
            <a:t>”</a:t>
          </a:r>
        </a:p>
      </dsp:txBody>
      <dsp:txXfrm>
        <a:off x="1347322" y="0"/>
        <a:ext cx="3981269" cy="2816036"/>
      </dsp:txXfrm>
    </dsp:sp>
    <dsp:sp modelId="{E2502320-D2CF-4315-97ED-EB529052F563}">
      <dsp:nvSpPr>
        <dsp:cNvPr id="0" name=""/>
        <dsp:cNvSpPr/>
      </dsp:nvSpPr>
      <dsp:spPr>
        <a:xfrm>
          <a:off x="281603" y="871822"/>
          <a:ext cx="1065718" cy="10723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pPr/>
              <a:t>21.02.2016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713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21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76875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30224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25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4412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29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4474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" y="-16968"/>
            <a:ext cx="4005125" cy="5567123"/>
          </a:xfrm>
          <a:prstGeom prst="rect">
            <a:avLst/>
          </a:prstGeom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86525"/>
            <a:ext cx="2895600" cy="16827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5CBB50B-3705-4B77-895D-1505E85136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172739" dir="3238358" algn="ctr" rotWithShape="0">
              <a:schemeClr val="tx1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uk-UA" noProof="0" smtClean="0"/>
              <a:t>Зразок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smtClean="0"/>
              <a:t>Зразок підзаголовка</a:t>
            </a:r>
            <a:endParaRPr lang="en-US" noProof="0" smtClean="0"/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 dirty="0"/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" name="TextBox 1"/>
          <p:cNvSpPr txBox="1"/>
          <p:nvPr userDrawn="1"/>
        </p:nvSpPr>
        <p:spPr>
          <a:xfrm>
            <a:off x="1920416" y="2606934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i="1" dirty="0" smtClean="0">
                <a:solidFill>
                  <a:srgbClr val="0740C6"/>
                </a:solidFill>
              </a:rPr>
              <a:t>7</a:t>
            </a:r>
            <a:endParaRPr lang="uk-UA" sz="15000" b="1" i="1" dirty="0">
              <a:solidFill>
                <a:srgbClr val="0740C6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25CB-8942-46A9-9D64-AE57E939D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213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C87-FF51-440B-BD72-802A9E0B7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97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таблиці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B2F4EBE-20FE-4449-88AF-F5CA261BED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240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діаграми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2AF022A-610B-40DB-863A-6B4C2942B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9230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60572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D709-F3B8-488A-AAC8-6BF360827BDE}" type="datetime1">
              <a:rPr lang="uk-UA"/>
              <a:pPr>
                <a:defRPr/>
              </a:pPr>
              <a:t>21.02.2016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42492-B806-48B6-B4BC-271A15C589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http://sayt-portfolio.at.ua</a:t>
            </a:r>
          </a:p>
        </p:txBody>
      </p:sp>
    </p:spTree>
    <p:extLst>
      <p:ext uri="{BB962C8B-B14F-4D97-AF65-F5344CB8AC3E}">
        <p14:creationId xmlns="" xmlns:p14="http://schemas.microsoft.com/office/powerpoint/2010/main" val="4138710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812360" y="566624"/>
            <a:ext cx="149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/>
              <a:t>7</a:t>
            </a:r>
            <a:endParaRPr lang="uk-UA" sz="4400" b="1" i="1" dirty="0"/>
          </a:p>
        </p:txBody>
      </p:sp>
    </p:spTree>
    <p:extLst>
      <p:ext uri="{BB962C8B-B14F-4D97-AF65-F5344CB8AC3E}">
        <p14:creationId xmlns="" xmlns:p14="http://schemas.microsoft.com/office/powerpoint/2010/main" val="3271670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B9E8-36A4-49AA-BF0A-4090F7111B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4850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C7A6-F13F-42D1-9BDA-B8BB9D5CAC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1733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531-D6AF-465B-937B-58C25D280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1803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264-9432-4810-A103-B0FCAC4E6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3513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65C5-E334-46A2-BE20-E564EC859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2933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8B2A-8D94-4F14-8018-5C066F330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604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983-866F-4FF3-8457-22C806021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953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0A211-C992-450A-A6C7-D494D91234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2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openxmlformats.org/officeDocument/2006/relationships/image" Target="../media/image14.png"/><Relationship Id="rId12" Type="http://schemas.microsoft.com/office/2007/relationships/hdphoto" Target="../media/hdphoto2.wdp"/><Relationship Id="rId2" Type="http://schemas.openxmlformats.org/officeDocument/2006/relationships/image" Target="../media/image13.pn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1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3.png"/><Relationship Id="rId7" Type="http://schemas.microsoft.com/office/2007/relationships/hdphoto" Target="../media/hdphoto10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9.wdp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microsoft.com/office/2007/relationships/diagramDrawing" Target="../diagrams/drawing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4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4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4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1800" b="1" dirty="0" smtClean="0">
                <a:solidFill>
                  <a:srgbClr val="FF0000"/>
                </a:solidFill>
              </a:rPr>
              <a:t>За новою програмою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" name="Округлена прямокутна виноска 1"/>
          <p:cNvSpPr/>
          <p:nvPr/>
        </p:nvSpPr>
        <p:spPr>
          <a:xfrm>
            <a:off x="1475656" y="44624"/>
            <a:ext cx="2448272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Урок </a:t>
            </a:r>
            <a:r>
              <a:rPr lang="uk-UA" sz="3600" b="1" i="1" dirty="0" smtClean="0"/>
              <a:t>24</a:t>
            </a:r>
            <a:endParaRPr lang="uk-UA" sz="3600" b="1" i="1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50186" y="664096"/>
            <a:ext cx="5715000" cy="1828800"/>
          </a:xfrm>
        </p:spPr>
        <p:txBody>
          <a:bodyPr/>
          <a:lstStyle/>
          <a:p>
            <a:r>
              <a:rPr lang="uk-UA" sz="4500" dirty="0" smtClean="0">
                <a:effectLst/>
              </a:rPr>
              <a:t>Формати</a:t>
            </a:r>
            <a:br>
              <a:rPr lang="uk-UA" sz="4500" dirty="0" smtClean="0">
                <a:effectLst/>
              </a:rPr>
            </a:br>
            <a:r>
              <a:rPr lang="uk-UA" sz="4500" dirty="0" smtClean="0">
                <a:effectLst/>
              </a:rPr>
              <a:t>даних та форматування таблиць</a:t>
            </a:r>
            <a:endParaRPr lang="uk-UA" sz="4500" dirty="0"/>
          </a:p>
        </p:txBody>
      </p:sp>
      <p:pic>
        <p:nvPicPr>
          <p:cNvPr id="2050" name="Picture 2" descr="excel, statistic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3291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10" y="3796534"/>
            <a:ext cx="2440778" cy="2440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/>
              <a:t>Як змінити форматування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Форматування клітинок електронних таблиць здійснюється засобами різних вкладок вікна </a:t>
            </a:r>
            <a:r>
              <a:rPr lang="uk-UA" sz="2400" b="1" i="1" dirty="0" smtClean="0">
                <a:solidFill>
                  <a:srgbClr val="FFFF00"/>
                </a:solidFill>
              </a:rPr>
              <a:t>Формат клітинок</a:t>
            </a:r>
            <a:r>
              <a:rPr lang="uk-UA" sz="2400" b="1" i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36" y="4077072"/>
            <a:ext cx="7662496" cy="2327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008" y="2605033"/>
            <a:ext cx="9036496" cy="1328023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400" b="1" i="1" dirty="0"/>
              <a:t>вирівнювання вмісту можна змінити за допомогою відповідних кнопок із групи </a:t>
            </a:r>
            <a:r>
              <a:rPr lang="uk-UA" sz="2400" b="1" i="1" dirty="0">
                <a:solidFill>
                  <a:srgbClr val="FFFF00"/>
                </a:solidFill>
              </a:rPr>
              <a:t>Вирівнювання </a:t>
            </a:r>
            <a:r>
              <a:rPr lang="uk-UA" sz="2400" b="1" i="1" dirty="0"/>
              <a:t>вкладки </a:t>
            </a:r>
            <a:r>
              <a:rPr lang="uk-UA" sz="2400" b="1" i="1" dirty="0" smtClean="0">
                <a:solidFill>
                  <a:srgbClr val="FFFF00"/>
                </a:solidFill>
              </a:rPr>
              <a:t>Основне</a:t>
            </a:r>
            <a:r>
              <a:rPr lang="uk-UA" sz="2400" b="1" i="1" dirty="0"/>
              <a:t>;</a:t>
            </a: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5760134" y="4879726"/>
            <a:ext cx="2700298" cy="15251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ліво 9"/>
          <p:cNvSpPr/>
          <p:nvPr/>
        </p:nvSpPr>
        <p:spPr>
          <a:xfrm rot="13558737">
            <a:off x="4921732" y="4248439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1815754" y="4509120"/>
            <a:ext cx="1345570" cy="3600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32876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712179"/>
            <a:ext cx="4176464" cy="2289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круглений прямокутник 5"/>
          <p:cNvSpPr/>
          <p:nvPr/>
        </p:nvSpPr>
        <p:spPr>
          <a:xfrm>
            <a:off x="2483768" y="2928203"/>
            <a:ext cx="504056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247190" y="2186073"/>
            <a:ext cx="1804529" cy="1123712"/>
          </a:xfrm>
          <a:prstGeom prst="wedgeRoundRectCallout">
            <a:avLst>
              <a:gd name="adj1" fmla="val 77428"/>
              <a:gd name="adj2" fmla="val 4063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За верхнім краєм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3023829" y="2923639"/>
            <a:ext cx="504056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2085559" y="1247948"/>
            <a:ext cx="2486441" cy="1464231"/>
          </a:xfrm>
          <a:prstGeom prst="wedgeRoundRectCallout">
            <a:avLst>
              <a:gd name="adj1" fmla="val -5463"/>
              <a:gd name="adj2" fmla="val 65416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Вирівнювання тексту по вертикалі по центру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3563890" y="2923639"/>
            <a:ext cx="504056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4716016" y="1247948"/>
            <a:ext cx="1872208" cy="783193"/>
          </a:xfrm>
          <a:prstGeom prst="wedgeRoundRectCallout">
            <a:avLst>
              <a:gd name="adj1" fmla="val -89190"/>
              <a:gd name="adj2" fmla="val 193288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За нижнім  краєм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4213666" y="2923639"/>
            <a:ext cx="646365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5443903" y="2870694"/>
            <a:ext cx="646365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6686296" y="2944036"/>
            <a:ext cx="2285999" cy="1464231"/>
          </a:xfrm>
          <a:prstGeom prst="wedgeRoundRectCallout">
            <a:avLst>
              <a:gd name="adj1" fmla="val -79140"/>
              <a:gd name="adj2" fmla="val -29702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Перенесення тексту в клітинці по словах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89052" y="2073002"/>
            <a:ext cx="2988331" cy="783193"/>
          </a:xfrm>
          <a:prstGeom prst="wedgeRoundRectCallout">
            <a:avLst>
              <a:gd name="adj1" fmla="val -78505"/>
              <a:gd name="adj2" fmla="val 9321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Орієнтація тексту  в клітинці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6012160" y="4512379"/>
            <a:ext cx="504056" cy="489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6686296" y="4512379"/>
            <a:ext cx="2358007" cy="1940957"/>
          </a:xfrm>
          <a:prstGeom prst="wedgeRoundRectCallout">
            <a:avLst>
              <a:gd name="adj1" fmla="val -63136"/>
              <a:gd name="adj2" fmla="val -29702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Відкриття діалогового вікна Формат клітинок вкладки Вирівнювання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25" name="Округлений прямокутник 24"/>
          <p:cNvSpPr/>
          <p:nvPr/>
        </p:nvSpPr>
        <p:spPr>
          <a:xfrm>
            <a:off x="5508104" y="3788178"/>
            <a:ext cx="504056" cy="489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5207120"/>
            <a:ext cx="2016224" cy="1328023"/>
          </a:xfrm>
          <a:prstGeom prst="wedgeRoundRectCallout">
            <a:avLst>
              <a:gd name="adj1" fmla="val 6692"/>
              <a:gd name="adj2" fmla="val -12806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Об’єднання та </a:t>
            </a:r>
            <a:r>
              <a:rPr lang="uk-UA" b="1" i="1" dirty="0" err="1" smtClean="0">
                <a:solidFill>
                  <a:schemeClr val="bg1"/>
                </a:solidFill>
              </a:rPr>
              <a:t>розташу-вання</a:t>
            </a:r>
            <a:r>
              <a:rPr lang="uk-UA" b="1" i="1" dirty="0" smtClean="0">
                <a:solidFill>
                  <a:schemeClr val="bg1"/>
                </a:solidFill>
              </a:rPr>
              <a:t> в центрі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27" name="Округлений прямокутник 26"/>
          <p:cNvSpPr/>
          <p:nvPr/>
        </p:nvSpPr>
        <p:spPr>
          <a:xfrm>
            <a:off x="4788024" y="3787004"/>
            <a:ext cx="504056" cy="489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TextBox 27"/>
          <p:cNvSpPr txBox="1"/>
          <p:nvPr/>
        </p:nvSpPr>
        <p:spPr>
          <a:xfrm>
            <a:off x="2748830" y="4206300"/>
            <a:ext cx="2312069" cy="2308324"/>
          </a:xfrm>
          <a:custGeom>
            <a:avLst/>
            <a:gdLst>
              <a:gd name="connsiteX0" fmla="*/ 0 w 1774134"/>
              <a:gd name="connsiteY0" fmla="*/ 119184 h 715089"/>
              <a:gd name="connsiteX1" fmla="*/ 119184 w 1774134"/>
              <a:gd name="connsiteY1" fmla="*/ 0 h 715089"/>
              <a:gd name="connsiteX2" fmla="*/ 1034912 w 1774134"/>
              <a:gd name="connsiteY2" fmla="*/ 0 h 715089"/>
              <a:gd name="connsiteX3" fmla="*/ 2312069 w 1774134"/>
              <a:gd name="connsiteY3" fmla="*/ -1603265 h 715089"/>
              <a:gd name="connsiteX4" fmla="*/ 1478445 w 1774134"/>
              <a:gd name="connsiteY4" fmla="*/ 0 h 715089"/>
              <a:gd name="connsiteX5" fmla="*/ 1654950 w 1774134"/>
              <a:gd name="connsiteY5" fmla="*/ 0 h 715089"/>
              <a:gd name="connsiteX6" fmla="*/ 1774134 w 1774134"/>
              <a:gd name="connsiteY6" fmla="*/ 119184 h 715089"/>
              <a:gd name="connsiteX7" fmla="*/ 1774134 w 1774134"/>
              <a:gd name="connsiteY7" fmla="*/ 119182 h 715089"/>
              <a:gd name="connsiteX8" fmla="*/ 1774134 w 1774134"/>
              <a:gd name="connsiteY8" fmla="*/ 119182 h 715089"/>
              <a:gd name="connsiteX9" fmla="*/ 1774134 w 1774134"/>
              <a:gd name="connsiteY9" fmla="*/ 297954 h 715089"/>
              <a:gd name="connsiteX10" fmla="*/ 1774134 w 1774134"/>
              <a:gd name="connsiteY10" fmla="*/ 595905 h 715089"/>
              <a:gd name="connsiteX11" fmla="*/ 1654950 w 1774134"/>
              <a:gd name="connsiteY11" fmla="*/ 715089 h 715089"/>
              <a:gd name="connsiteX12" fmla="*/ 1478445 w 1774134"/>
              <a:gd name="connsiteY12" fmla="*/ 715089 h 715089"/>
              <a:gd name="connsiteX13" fmla="*/ 1034912 w 1774134"/>
              <a:gd name="connsiteY13" fmla="*/ 715089 h 715089"/>
              <a:gd name="connsiteX14" fmla="*/ 1034912 w 1774134"/>
              <a:gd name="connsiteY14" fmla="*/ 715089 h 715089"/>
              <a:gd name="connsiteX15" fmla="*/ 119184 w 1774134"/>
              <a:gd name="connsiteY15" fmla="*/ 715089 h 715089"/>
              <a:gd name="connsiteX16" fmla="*/ 0 w 1774134"/>
              <a:gd name="connsiteY16" fmla="*/ 595905 h 715089"/>
              <a:gd name="connsiteX17" fmla="*/ 0 w 1774134"/>
              <a:gd name="connsiteY17" fmla="*/ 297954 h 715089"/>
              <a:gd name="connsiteX18" fmla="*/ 0 w 1774134"/>
              <a:gd name="connsiteY18" fmla="*/ 119182 h 715089"/>
              <a:gd name="connsiteX19" fmla="*/ 0 w 1774134"/>
              <a:gd name="connsiteY19" fmla="*/ 119182 h 715089"/>
              <a:gd name="connsiteX20" fmla="*/ 0 w 1774134"/>
              <a:gd name="connsiteY20" fmla="*/ 119184 h 715089"/>
              <a:gd name="connsiteX0" fmla="*/ 0 w 2312069"/>
              <a:gd name="connsiteY0" fmla="*/ 1722449 h 2318354"/>
              <a:gd name="connsiteX1" fmla="*/ 119184 w 2312069"/>
              <a:gd name="connsiteY1" fmla="*/ 1603265 h 2318354"/>
              <a:gd name="connsiteX2" fmla="*/ 1034912 w 2312069"/>
              <a:gd name="connsiteY2" fmla="*/ 1603265 h 2318354"/>
              <a:gd name="connsiteX3" fmla="*/ 2312069 w 2312069"/>
              <a:gd name="connsiteY3" fmla="*/ 0 h 2318354"/>
              <a:gd name="connsiteX4" fmla="*/ 1547025 w 2312069"/>
              <a:gd name="connsiteY4" fmla="*/ 1618505 h 2318354"/>
              <a:gd name="connsiteX5" fmla="*/ 1654950 w 2312069"/>
              <a:gd name="connsiteY5" fmla="*/ 1603265 h 2318354"/>
              <a:gd name="connsiteX6" fmla="*/ 1774134 w 2312069"/>
              <a:gd name="connsiteY6" fmla="*/ 1722449 h 2318354"/>
              <a:gd name="connsiteX7" fmla="*/ 1774134 w 2312069"/>
              <a:gd name="connsiteY7" fmla="*/ 1722447 h 2318354"/>
              <a:gd name="connsiteX8" fmla="*/ 1774134 w 2312069"/>
              <a:gd name="connsiteY8" fmla="*/ 1722447 h 2318354"/>
              <a:gd name="connsiteX9" fmla="*/ 1774134 w 2312069"/>
              <a:gd name="connsiteY9" fmla="*/ 1901219 h 2318354"/>
              <a:gd name="connsiteX10" fmla="*/ 1774134 w 2312069"/>
              <a:gd name="connsiteY10" fmla="*/ 2199170 h 2318354"/>
              <a:gd name="connsiteX11" fmla="*/ 1654950 w 2312069"/>
              <a:gd name="connsiteY11" fmla="*/ 2318354 h 2318354"/>
              <a:gd name="connsiteX12" fmla="*/ 1478445 w 2312069"/>
              <a:gd name="connsiteY12" fmla="*/ 2318354 h 2318354"/>
              <a:gd name="connsiteX13" fmla="*/ 1034912 w 2312069"/>
              <a:gd name="connsiteY13" fmla="*/ 2318354 h 2318354"/>
              <a:gd name="connsiteX14" fmla="*/ 1034912 w 2312069"/>
              <a:gd name="connsiteY14" fmla="*/ 2318354 h 2318354"/>
              <a:gd name="connsiteX15" fmla="*/ 119184 w 2312069"/>
              <a:gd name="connsiteY15" fmla="*/ 2318354 h 2318354"/>
              <a:gd name="connsiteX16" fmla="*/ 0 w 2312069"/>
              <a:gd name="connsiteY16" fmla="*/ 2199170 h 2318354"/>
              <a:gd name="connsiteX17" fmla="*/ 0 w 2312069"/>
              <a:gd name="connsiteY17" fmla="*/ 1901219 h 2318354"/>
              <a:gd name="connsiteX18" fmla="*/ 0 w 2312069"/>
              <a:gd name="connsiteY18" fmla="*/ 1722447 h 2318354"/>
              <a:gd name="connsiteX19" fmla="*/ 0 w 2312069"/>
              <a:gd name="connsiteY19" fmla="*/ 1722447 h 2318354"/>
              <a:gd name="connsiteX20" fmla="*/ 0 w 2312069"/>
              <a:gd name="connsiteY20" fmla="*/ 1722449 h 2318354"/>
              <a:gd name="connsiteX0" fmla="*/ 0 w 2312069"/>
              <a:gd name="connsiteY0" fmla="*/ 1722449 h 2318354"/>
              <a:gd name="connsiteX1" fmla="*/ 119184 w 2312069"/>
              <a:gd name="connsiteY1" fmla="*/ 1603265 h 2318354"/>
              <a:gd name="connsiteX2" fmla="*/ 1400672 w 2312069"/>
              <a:gd name="connsiteY2" fmla="*/ 1618571 h 2318354"/>
              <a:gd name="connsiteX3" fmla="*/ 2312069 w 2312069"/>
              <a:gd name="connsiteY3" fmla="*/ 0 h 2318354"/>
              <a:gd name="connsiteX4" fmla="*/ 1547025 w 2312069"/>
              <a:gd name="connsiteY4" fmla="*/ 1618505 h 2318354"/>
              <a:gd name="connsiteX5" fmla="*/ 1654950 w 2312069"/>
              <a:gd name="connsiteY5" fmla="*/ 1603265 h 2318354"/>
              <a:gd name="connsiteX6" fmla="*/ 1774134 w 2312069"/>
              <a:gd name="connsiteY6" fmla="*/ 1722449 h 2318354"/>
              <a:gd name="connsiteX7" fmla="*/ 1774134 w 2312069"/>
              <a:gd name="connsiteY7" fmla="*/ 1722447 h 2318354"/>
              <a:gd name="connsiteX8" fmla="*/ 1774134 w 2312069"/>
              <a:gd name="connsiteY8" fmla="*/ 1722447 h 2318354"/>
              <a:gd name="connsiteX9" fmla="*/ 1774134 w 2312069"/>
              <a:gd name="connsiteY9" fmla="*/ 1901219 h 2318354"/>
              <a:gd name="connsiteX10" fmla="*/ 1774134 w 2312069"/>
              <a:gd name="connsiteY10" fmla="*/ 2199170 h 2318354"/>
              <a:gd name="connsiteX11" fmla="*/ 1654950 w 2312069"/>
              <a:gd name="connsiteY11" fmla="*/ 2318354 h 2318354"/>
              <a:gd name="connsiteX12" fmla="*/ 1478445 w 2312069"/>
              <a:gd name="connsiteY12" fmla="*/ 2318354 h 2318354"/>
              <a:gd name="connsiteX13" fmla="*/ 1034912 w 2312069"/>
              <a:gd name="connsiteY13" fmla="*/ 2318354 h 2318354"/>
              <a:gd name="connsiteX14" fmla="*/ 1034912 w 2312069"/>
              <a:gd name="connsiteY14" fmla="*/ 2318354 h 2318354"/>
              <a:gd name="connsiteX15" fmla="*/ 119184 w 2312069"/>
              <a:gd name="connsiteY15" fmla="*/ 2318354 h 2318354"/>
              <a:gd name="connsiteX16" fmla="*/ 0 w 2312069"/>
              <a:gd name="connsiteY16" fmla="*/ 2199170 h 2318354"/>
              <a:gd name="connsiteX17" fmla="*/ 0 w 2312069"/>
              <a:gd name="connsiteY17" fmla="*/ 1901219 h 2318354"/>
              <a:gd name="connsiteX18" fmla="*/ 0 w 2312069"/>
              <a:gd name="connsiteY18" fmla="*/ 1722447 h 2318354"/>
              <a:gd name="connsiteX19" fmla="*/ 0 w 2312069"/>
              <a:gd name="connsiteY19" fmla="*/ 1722447 h 2318354"/>
              <a:gd name="connsiteX20" fmla="*/ 0 w 2312069"/>
              <a:gd name="connsiteY20" fmla="*/ 1722449 h 231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12069" h="2318354">
                <a:moveTo>
                  <a:pt x="0" y="1722449"/>
                </a:moveTo>
                <a:cubicBezTo>
                  <a:pt x="0" y="1656625"/>
                  <a:pt x="53360" y="1603265"/>
                  <a:pt x="119184" y="1603265"/>
                </a:cubicBezTo>
                <a:lnTo>
                  <a:pt x="1400672" y="1618571"/>
                </a:lnTo>
                <a:lnTo>
                  <a:pt x="2312069" y="0"/>
                </a:lnTo>
                <a:lnTo>
                  <a:pt x="1547025" y="1618505"/>
                </a:lnTo>
                <a:cubicBezTo>
                  <a:pt x="1605860" y="1618505"/>
                  <a:pt x="1596115" y="1603265"/>
                  <a:pt x="1654950" y="1603265"/>
                </a:cubicBezTo>
                <a:cubicBezTo>
                  <a:pt x="1720774" y="1603265"/>
                  <a:pt x="1774134" y="1656625"/>
                  <a:pt x="1774134" y="1722449"/>
                </a:cubicBezTo>
                <a:lnTo>
                  <a:pt x="1774134" y="1722447"/>
                </a:lnTo>
                <a:lnTo>
                  <a:pt x="1774134" y="1722447"/>
                </a:lnTo>
                <a:lnTo>
                  <a:pt x="1774134" y="1901219"/>
                </a:lnTo>
                <a:lnTo>
                  <a:pt x="1774134" y="2199170"/>
                </a:lnTo>
                <a:cubicBezTo>
                  <a:pt x="1774134" y="2264994"/>
                  <a:pt x="1720774" y="2318354"/>
                  <a:pt x="1654950" y="2318354"/>
                </a:cubicBezTo>
                <a:lnTo>
                  <a:pt x="1478445" y="2318354"/>
                </a:lnTo>
                <a:lnTo>
                  <a:pt x="1034912" y="2318354"/>
                </a:lnTo>
                <a:lnTo>
                  <a:pt x="1034912" y="2318354"/>
                </a:lnTo>
                <a:lnTo>
                  <a:pt x="119184" y="2318354"/>
                </a:lnTo>
                <a:cubicBezTo>
                  <a:pt x="53360" y="2318354"/>
                  <a:pt x="0" y="2264994"/>
                  <a:pt x="0" y="2199170"/>
                </a:cubicBezTo>
                <a:lnTo>
                  <a:pt x="0" y="1901219"/>
                </a:lnTo>
                <a:lnTo>
                  <a:pt x="0" y="1722447"/>
                </a:lnTo>
                <a:lnTo>
                  <a:pt x="0" y="1722447"/>
                </a:lnTo>
                <a:lnTo>
                  <a:pt x="0" y="1722449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uk-UA" b="1" i="1" dirty="0" smtClean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endParaRPr lang="uk-UA" b="1" i="1" dirty="0" smtClean="0">
              <a:solidFill>
                <a:schemeClr val="bg1"/>
              </a:solidFill>
            </a:endParaRPr>
          </a:p>
          <a:p>
            <a:pPr algn="ctr"/>
            <a:endParaRPr lang="uk-UA" b="1" i="1" dirty="0" smtClean="0">
              <a:solidFill>
                <a:schemeClr val="bg1"/>
              </a:solidFill>
            </a:endParaRPr>
          </a:p>
          <a:p>
            <a:pPr algn="ctr"/>
            <a:endParaRPr lang="uk-UA" b="1" i="1" dirty="0" smtClean="0">
              <a:solidFill>
                <a:schemeClr val="bg1"/>
              </a:solidFill>
            </a:endParaRPr>
          </a:p>
          <a:p>
            <a:pPr algn="ctr"/>
            <a:endParaRPr lang="uk-UA" b="1" i="1" dirty="0" smtClean="0">
              <a:solidFill>
                <a:schemeClr val="bg1"/>
              </a:solidFill>
            </a:endParaRPr>
          </a:p>
          <a:p>
            <a:r>
              <a:rPr lang="uk-UA" b="1" i="1" dirty="0" smtClean="0">
                <a:solidFill>
                  <a:schemeClr val="bg1"/>
                </a:solidFill>
              </a:rPr>
              <a:t>Збільшити    відступ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29" name="Округлений прямокутник 28"/>
          <p:cNvSpPr/>
          <p:nvPr/>
        </p:nvSpPr>
        <p:spPr>
          <a:xfrm>
            <a:off x="4234930" y="3789040"/>
            <a:ext cx="504056" cy="489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2" name="Округлений прямокутник 31"/>
          <p:cNvSpPr/>
          <p:nvPr/>
        </p:nvSpPr>
        <p:spPr>
          <a:xfrm>
            <a:off x="3575857" y="3787004"/>
            <a:ext cx="504056" cy="489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TextBox 32"/>
          <p:cNvSpPr txBox="1"/>
          <p:nvPr/>
        </p:nvSpPr>
        <p:spPr>
          <a:xfrm>
            <a:off x="1032582" y="5820054"/>
            <a:ext cx="1667212" cy="715089"/>
          </a:xfrm>
          <a:prstGeom prst="wedgeRoundRectCallout">
            <a:avLst>
              <a:gd name="adj1" fmla="val 112987"/>
              <a:gd name="adj2" fmla="val -283909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За правим краєм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93327" y="5070480"/>
            <a:ext cx="1774134" cy="715089"/>
          </a:xfrm>
          <a:prstGeom prst="wedgeRoundRectCallout">
            <a:avLst>
              <a:gd name="adj1" fmla="val 54142"/>
              <a:gd name="adj2" fmla="val -170689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Зменшити відступ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34" name="Округлений прямокутник 33"/>
          <p:cNvSpPr/>
          <p:nvPr/>
        </p:nvSpPr>
        <p:spPr>
          <a:xfrm>
            <a:off x="3023829" y="3791247"/>
            <a:ext cx="504056" cy="489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TextBox 34"/>
          <p:cNvSpPr txBox="1"/>
          <p:nvPr/>
        </p:nvSpPr>
        <p:spPr>
          <a:xfrm>
            <a:off x="361079" y="4943536"/>
            <a:ext cx="1774134" cy="715089"/>
          </a:xfrm>
          <a:prstGeom prst="wedgeRoundRectCallout">
            <a:avLst>
              <a:gd name="adj1" fmla="val 115705"/>
              <a:gd name="adj2" fmla="val -163522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За серединою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37" name="Округлений прямокутник 36"/>
          <p:cNvSpPr/>
          <p:nvPr/>
        </p:nvSpPr>
        <p:spPr>
          <a:xfrm>
            <a:off x="2472910" y="3796267"/>
            <a:ext cx="504056" cy="489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TextBox 37"/>
          <p:cNvSpPr txBox="1"/>
          <p:nvPr/>
        </p:nvSpPr>
        <p:spPr>
          <a:xfrm>
            <a:off x="145515" y="3705886"/>
            <a:ext cx="1774134" cy="715089"/>
          </a:xfrm>
          <a:prstGeom prst="wedgeRoundRectCallout">
            <a:avLst>
              <a:gd name="adj1" fmla="val 90343"/>
              <a:gd name="adj2" fmla="val -520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За лівим краєм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3000" dirty="0"/>
              <a:t>Як змінити форматування таблиці?</a:t>
            </a:r>
          </a:p>
        </p:txBody>
      </p:sp>
      <p:sp>
        <p:nvSpPr>
          <p:cNvPr id="3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6734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0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/>
              <a:t>Як змінити форматування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400" b="1" i="1" dirty="0" smtClean="0"/>
              <a:t>форматування тексту — вкладка </a:t>
            </a:r>
            <a:r>
              <a:rPr lang="uk-UA" sz="2400" b="1" i="1" dirty="0" smtClean="0">
                <a:solidFill>
                  <a:srgbClr val="FFFF00"/>
                </a:solidFill>
              </a:rPr>
              <a:t>Шрифт</a:t>
            </a:r>
            <a:r>
              <a:rPr lang="uk-UA" sz="2400" b="1" i="1" dirty="0" smtClean="0"/>
              <a:t>: шрифт, розмір, колір тексту, накреслення; пропоновані вказівки дублюють інструменти групи </a:t>
            </a:r>
            <a:r>
              <a:rPr lang="uk-UA" sz="2400" b="1" i="1" dirty="0" smtClean="0">
                <a:solidFill>
                  <a:srgbClr val="FFFF00"/>
                </a:solidFill>
              </a:rPr>
              <a:t>Шрифт</a:t>
            </a:r>
            <a:r>
              <a:rPr lang="uk-UA" sz="2400" b="1" i="1" dirty="0" smtClean="0"/>
              <a:t> вкладки </a:t>
            </a:r>
            <a:r>
              <a:rPr lang="uk-UA" sz="2400" b="1" i="1" dirty="0" smtClean="0">
                <a:solidFill>
                  <a:srgbClr val="FFFF00"/>
                </a:solidFill>
              </a:rPr>
              <a:t>Основне</a:t>
            </a:r>
            <a:r>
              <a:rPr lang="uk-UA" sz="2400" b="1" i="1" dirty="0" smtClean="0"/>
              <a:t>;</a:t>
            </a:r>
            <a:endParaRPr lang="uk-UA" sz="2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140968"/>
            <a:ext cx="6984776" cy="3241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круглений прямокутник 6"/>
          <p:cNvSpPr/>
          <p:nvPr/>
        </p:nvSpPr>
        <p:spPr>
          <a:xfrm>
            <a:off x="3313980" y="4293095"/>
            <a:ext cx="4786411" cy="20891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 вліво 7"/>
          <p:cNvSpPr/>
          <p:nvPr/>
        </p:nvSpPr>
        <p:spPr>
          <a:xfrm rot="18692127">
            <a:off x="6875002" y="3681028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2555776" y="3717032"/>
            <a:ext cx="1872208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84256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/>
              <a:t>Як змінити форматування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145268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400" b="1" i="1" dirty="0"/>
              <a:t>встановлення меж таблиці чи окремих її об'єктів — вкладка </a:t>
            </a:r>
            <a:r>
              <a:rPr lang="uk-UA" sz="2400" b="1" i="1" dirty="0">
                <a:solidFill>
                  <a:srgbClr val="FFFF00"/>
                </a:solidFill>
              </a:rPr>
              <a:t>Межі</a:t>
            </a:r>
            <a:r>
              <a:rPr lang="uk-UA" sz="2400" b="1" i="1" dirty="0"/>
              <a:t> — зміна значень для кольору, типу ліній; пропоновані засоби дублюють вказівки інструмента </a:t>
            </a:r>
            <a:r>
              <a:rPr lang="uk-UA" sz="2400" b="1" i="1" dirty="0">
                <a:solidFill>
                  <a:srgbClr val="FFFF00"/>
                </a:solidFill>
              </a:rPr>
              <a:t>Межі</a:t>
            </a:r>
            <a:r>
              <a:rPr lang="uk-UA" sz="2400" b="1" i="1" dirty="0"/>
              <a:t> групи </a:t>
            </a:r>
            <a:r>
              <a:rPr lang="uk-UA" sz="2400" b="1" i="1" dirty="0">
                <a:solidFill>
                  <a:srgbClr val="FFFF00"/>
                </a:solidFill>
              </a:rPr>
              <a:t>Шрифт</a:t>
            </a:r>
            <a:r>
              <a:rPr lang="uk-UA" sz="2400" b="1" i="1" dirty="0"/>
              <a:t> вкладки </a:t>
            </a:r>
            <a:r>
              <a:rPr lang="uk-UA" sz="2400" b="1" i="1" dirty="0">
                <a:solidFill>
                  <a:srgbClr val="FFFF00"/>
                </a:solidFill>
              </a:rPr>
              <a:t>Основне</a:t>
            </a:r>
            <a:r>
              <a:rPr lang="uk-UA" sz="2400" b="1" i="1" dirty="0"/>
              <a:t>;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428060"/>
            <a:ext cx="6624736" cy="3074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5184934" y="5373215"/>
            <a:ext cx="899234" cy="517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ліво 8"/>
          <p:cNvSpPr/>
          <p:nvPr/>
        </p:nvSpPr>
        <p:spPr>
          <a:xfrm rot="18692127">
            <a:off x="5747664" y="4831157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2555776" y="3933056"/>
            <a:ext cx="1872208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87302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/>
              <a:t>Як змінити форматування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145268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400" b="1" i="1" dirty="0" smtClean="0"/>
              <a:t>встановлення кольору тла клітинки чи діапазону клітинок таблиці — вкладка </a:t>
            </a:r>
            <a:r>
              <a:rPr lang="uk-UA" sz="2400" b="1" i="1" dirty="0" smtClean="0">
                <a:solidFill>
                  <a:srgbClr val="FFFF00"/>
                </a:solidFill>
              </a:rPr>
              <a:t>Заливка</a:t>
            </a:r>
            <a:r>
              <a:rPr lang="uk-UA" sz="2400" b="1" i="1" dirty="0" smtClean="0"/>
              <a:t>; пропоновані засоби дублюють вказівки інструмента </a:t>
            </a:r>
            <a:r>
              <a:rPr lang="uk-UA" sz="2400" b="1" i="1" dirty="0" smtClean="0">
                <a:solidFill>
                  <a:srgbClr val="FFFF00"/>
                </a:solidFill>
              </a:rPr>
              <a:t>Колір заливки</a:t>
            </a:r>
            <a:r>
              <a:rPr lang="uk-UA" sz="2400" b="1" i="1" dirty="0" smtClean="0"/>
              <a:t> групи </a:t>
            </a:r>
            <a:r>
              <a:rPr lang="uk-UA" sz="2400" b="1" i="1" dirty="0" smtClean="0">
                <a:solidFill>
                  <a:srgbClr val="FFFF00"/>
                </a:solidFill>
              </a:rPr>
              <a:t>Шрифт</a:t>
            </a:r>
            <a:r>
              <a:rPr lang="uk-UA" sz="2400" b="1" i="1" dirty="0" smtClean="0"/>
              <a:t> вкладки </a:t>
            </a:r>
            <a:r>
              <a:rPr lang="uk-UA" sz="2400" b="1" i="1" dirty="0" smtClean="0">
                <a:solidFill>
                  <a:srgbClr val="FFFF00"/>
                </a:solidFill>
              </a:rPr>
              <a:t>Основне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428060"/>
            <a:ext cx="6624736" cy="3074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круглений прямокутник 11"/>
          <p:cNvSpPr/>
          <p:nvPr/>
        </p:nvSpPr>
        <p:spPr>
          <a:xfrm>
            <a:off x="6121039" y="5373215"/>
            <a:ext cx="827225" cy="517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 вліво 12"/>
          <p:cNvSpPr/>
          <p:nvPr/>
        </p:nvSpPr>
        <p:spPr>
          <a:xfrm rot="18692127">
            <a:off x="6683769" y="4831157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2555776" y="3933056"/>
            <a:ext cx="1872208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55056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3549015"/>
          </a:xfrm>
          <a:prstGeom prst="roundRect">
            <a:avLst>
              <a:gd name="adj" fmla="val 111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100" b="1" i="1" dirty="0">
                <a:solidFill>
                  <a:schemeClr val="bg1"/>
                </a:solidFill>
              </a:rPr>
              <a:t>За замовчуванням в електронній книзі всі клітинки мають однакову ширину й висоту. Але в деяких випадках довжина тексту або числа більша, ніж ширина стовпця, у якому розташована клітинка. Якщо сусідні праворуч клітинки порожні, вміст клітинки буде відображено повністю з поширенням його на вільні клітинки. Якщо ж сусідня праворуч клітинка містить дані, то текстові дані будуть відображені частково — стільки символів, скільки вміститься в клітинку поточної </a:t>
            </a:r>
            <a:r>
              <a:rPr lang="uk-UA" sz="2100" b="1" i="1" dirty="0" smtClean="0">
                <a:solidFill>
                  <a:schemeClr val="bg1"/>
                </a:solidFill>
              </a:rPr>
              <a:t>ширини.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535" y="4885244"/>
            <a:ext cx="6795065" cy="1568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круглений прямокутник 6"/>
          <p:cNvSpPr/>
          <p:nvPr/>
        </p:nvSpPr>
        <p:spPr>
          <a:xfrm>
            <a:off x="1691680" y="5942519"/>
            <a:ext cx="936104" cy="4831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4788024" y="4885244"/>
            <a:ext cx="3333576" cy="5038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ліво 8"/>
          <p:cNvSpPr/>
          <p:nvPr/>
        </p:nvSpPr>
        <p:spPr>
          <a:xfrm rot="20626299">
            <a:off x="2671448" y="5270465"/>
            <a:ext cx="199290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2800" dirty="0" smtClean="0"/>
              <a:t>Як відобразити вміст клітинки повністю на екрані?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955720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55389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Дані </a:t>
            </a:r>
            <a:r>
              <a:rPr lang="uk-UA" sz="2400" b="1" i="1" dirty="0">
                <a:solidFill>
                  <a:schemeClr val="bg1"/>
                </a:solidFill>
              </a:rPr>
              <a:t>деяких числових форматів (зокрема, типу дата і час) відображаються як послідовність знаків фунта (######). Але це не означає, що дані втрачено — вони зберігаються в пам'яті і при збільшенні ширини стовпця будуть відображені повністю.</a:t>
            </a:r>
            <a:endParaRPr lang="uk-UA" sz="2400" b="1" i="1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648" y="3861048"/>
            <a:ext cx="6624736" cy="2529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4139952" y="5229200"/>
            <a:ext cx="792088" cy="4831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5652120" y="3997624"/>
            <a:ext cx="2376264" cy="5038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ліво 9"/>
          <p:cNvSpPr/>
          <p:nvPr/>
        </p:nvSpPr>
        <p:spPr>
          <a:xfrm rot="19468210">
            <a:off x="4833360" y="4612147"/>
            <a:ext cx="1092167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2800" dirty="0" smtClean="0"/>
              <a:t>Як відобразити вміст клітинки повністю на екрані?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937493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Як відобразити вміст клітинки повністю на екрані?</a:t>
            </a:r>
            <a:endParaRPr lang="uk-UA" sz="28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Змінити ширину стовпця можна різними способами: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204864"/>
            <a:ext cx="4788024" cy="4188381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за допомогою вказівки </a:t>
            </a:r>
            <a:r>
              <a:rPr lang="uk-UA" sz="2400" b="1" i="1" dirty="0">
                <a:solidFill>
                  <a:srgbClr val="FFFF00"/>
                </a:solidFill>
              </a:rPr>
              <a:t>Ширина стовпця </a:t>
            </a:r>
            <a:r>
              <a:rPr lang="uk-UA" sz="2400" b="1" i="1" dirty="0">
                <a:solidFill>
                  <a:schemeClr val="bg1"/>
                </a:solidFill>
              </a:rPr>
              <a:t>зі списку </a:t>
            </a:r>
            <a:r>
              <a:rPr lang="uk-UA" sz="2400" b="1" i="1" dirty="0" smtClean="0">
                <a:solidFill>
                  <a:srgbClr val="FFFF00"/>
                </a:solidFill>
              </a:rPr>
              <a:t>Форматувати </a:t>
            </a:r>
            <a:r>
              <a:rPr lang="uk-UA" sz="2400" b="1" i="1" dirty="0" smtClean="0">
                <a:solidFill>
                  <a:schemeClr val="bg1"/>
                </a:solidFill>
              </a:rPr>
              <a:t>групи </a:t>
            </a:r>
            <a:r>
              <a:rPr lang="uk-UA" sz="2400" b="1" i="1" dirty="0">
                <a:solidFill>
                  <a:schemeClr val="bg1"/>
                </a:solidFill>
              </a:rPr>
              <a:t>інструментів </a:t>
            </a:r>
            <a:r>
              <a:rPr lang="uk-UA" sz="2400" b="1" i="1" dirty="0" smtClean="0">
                <a:solidFill>
                  <a:srgbClr val="FFFF00"/>
                </a:solidFill>
              </a:rPr>
              <a:t>Клітинки</a:t>
            </a:r>
            <a:r>
              <a:rPr lang="uk-UA" sz="2400" b="1" i="1" dirty="0" smtClean="0">
                <a:solidFill>
                  <a:schemeClr val="bg1"/>
                </a:solidFill>
              </a:rPr>
              <a:t>, </a:t>
            </a:r>
            <a:r>
              <a:rPr lang="uk-UA" sz="2400" b="1" i="1" dirty="0">
                <a:solidFill>
                  <a:schemeClr val="bg1"/>
                </a:solidFill>
              </a:rPr>
              <a:t>при цьому треба в діалоговому вікні ввести потрібну ширину в символах і натиснути кнопку </a:t>
            </a:r>
            <a:r>
              <a:rPr lang="uk-UA" sz="2400" b="1" i="1" dirty="0">
                <a:solidFill>
                  <a:srgbClr val="FFFF00"/>
                </a:solidFill>
              </a:rPr>
              <a:t>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169758"/>
            <a:ext cx="3888432" cy="2864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5004048" y="2945092"/>
            <a:ext cx="1836631" cy="3600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5998273" y="3908657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241" y="5157192"/>
            <a:ext cx="3241207" cy="159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круглений прямокутник 11"/>
          <p:cNvSpPr/>
          <p:nvPr/>
        </p:nvSpPr>
        <p:spPr>
          <a:xfrm>
            <a:off x="5111633" y="4555574"/>
            <a:ext cx="3636831" cy="3600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739933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2800" dirty="0" smtClean="0"/>
              <a:t>Як відобразити вміст клітинки повністю на екрані?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036496" cy="2553891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встановити вказівник миші на праву межу заголовка стовпця (коли він набуде вигляду </a:t>
            </a:r>
            <a:r>
              <a:rPr lang="uk-UA" sz="2400" b="1" i="1" dirty="0" err="1">
                <a:solidFill>
                  <a:schemeClr val="bg1"/>
                </a:solidFill>
              </a:rPr>
              <a:t>двонапрямленої</a:t>
            </a:r>
            <a:r>
              <a:rPr lang="uk-UA" sz="2400" b="1" i="1" dirty="0">
                <a:solidFill>
                  <a:schemeClr val="bg1"/>
                </a:solidFill>
              </a:rPr>
              <a:t> стрілки) та виконати протягування вправо або вліво відповідно для збільшення або зменшення ширини </a:t>
            </a:r>
            <a:r>
              <a:rPr lang="uk-UA" sz="2400" b="1" i="1" dirty="0" smtClean="0">
                <a:solidFill>
                  <a:schemeClr val="bg1"/>
                </a:solidFill>
              </a:rPr>
              <a:t>стовпця;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075857"/>
            <a:ext cx="1625776" cy="27375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16216" y="3933056"/>
            <a:ext cx="2592288" cy="1328023"/>
          </a:xfrm>
          <a:prstGeom prst="wedgeRoundRectCallout">
            <a:avLst>
              <a:gd name="adj1" fmla="val -82065"/>
              <a:gd name="adj2" fmla="val -13149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Натиснути та протягувати</a:t>
            </a:r>
            <a:endParaRPr lang="uk-UA" sz="2400" b="1" i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4293096"/>
            <a:ext cx="4824536" cy="162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cursor, split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4834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круглений прямокутник 14"/>
          <p:cNvSpPr/>
          <p:nvPr/>
        </p:nvSpPr>
        <p:spPr>
          <a:xfrm>
            <a:off x="1489928" y="4406537"/>
            <a:ext cx="1137855" cy="11219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03710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2800" dirty="0" smtClean="0"/>
              <a:t>Як відобразити вміст клітинки повністю на екрані?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036496" cy="2553891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можна також автоматично встановити ширину стовпця так, щоб вона відповідала довжині найдовших даних у цьому стовпці. Для цього необхідно двічі клацнути лівою клавішею миші на правій межі заголовка стовпця.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075857"/>
            <a:ext cx="1625776" cy="27375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16216" y="3933056"/>
            <a:ext cx="2592288" cy="919401"/>
          </a:xfrm>
          <a:prstGeom prst="wedgeRoundRectCallout">
            <a:avLst>
              <a:gd name="adj1" fmla="val -82065"/>
              <a:gd name="adj2" fmla="val -13149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Двічі</a:t>
            </a:r>
          </a:p>
          <a:p>
            <a:pPr algn="ctr"/>
            <a:r>
              <a:rPr lang="uk-UA" sz="2400" b="1" i="1" dirty="0"/>
              <a:t>клацнути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4293096"/>
            <a:ext cx="4824536" cy="162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cursor, split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4834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круглений прямокутник 16"/>
          <p:cNvSpPr/>
          <p:nvPr/>
        </p:nvSpPr>
        <p:spPr>
          <a:xfrm>
            <a:off x="1489928" y="4406537"/>
            <a:ext cx="1137855" cy="11219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94301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500034" y="5857892"/>
            <a:ext cx="4643438" cy="35716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dirty="0" smtClean="0"/>
              <a:t>Ти дізнаєшся:</a:t>
            </a:r>
          </a:p>
        </p:txBody>
      </p:sp>
      <p:pic>
        <p:nvPicPr>
          <p:cNvPr id="1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13147190"/>
              </p:ext>
            </p:extLst>
          </p:nvPr>
        </p:nvGraphicFramePr>
        <p:xfrm>
          <a:off x="107504" y="1533525"/>
          <a:ext cx="8928992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16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6" y="1628800"/>
            <a:ext cx="2019275" cy="2019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3768" y="1573943"/>
            <a:ext cx="3169292" cy="66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5696" y="4579030"/>
            <a:ext cx="1845392" cy="1891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9952" y="4544052"/>
            <a:ext cx="4824536" cy="162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 descr="cursor, split ico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99299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круглений прямокутник 18"/>
          <p:cNvSpPr/>
          <p:nvPr/>
        </p:nvSpPr>
        <p:spPr>
          <a:xfrm>
            <a:off x="5450368" y="4657493"/>
            <a:ext cx="1137855" cy="11219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97549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7F4F5B0-160D-40C2-BA04-7E2E012FE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">
                                            <p:graphicEl>
                                              <a:dgm id="{97F4F5B0-160D-40C2-BA04-7E2E012FE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9CC8D66-CC3D-43B1-9028-C9C2A7507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4">
                                            <p:graphicEl>
                                              <a:dgm id="{E9CC8D66-CC3D-43B1-9028-C9C2A7507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A1C8FA4-0F52-445B-8E3A-B1010353A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4">
                                            <p:graphicEl>
                                              <a:dgm id="{6A1C8FA4-0F52-445B-8E3A-B1010353A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9164056-8AA8-4CA8-AFE5-5EFFB9095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14">
                                            <p:graphicEl>
                                              <a:dgm id="{A9164056-8AA8-4CA8-AFE5-5EFFB9095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C0DE14E-82E2-45F6-BC06-171FB2815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4">
                                            <p:graphicEl>
                                              <a:dgm id="{AC0DE14E-82E2-45F6-BC06-171FB2815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AF9E15-80C3-4253-BCA0-4AFD6FEA6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14">
                                            <p:graphicEl>
                                              <a:dgm id="{BBAF9E15-80C3-4253-BCA0-4AFD6FEA6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7AA25AA-2414-40B8-95D0-A8FD724C6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14">
                                            <p:graphicEl>
                                              <a:dgm id="{77AA25AA-2414-40B8-95D0-A8FD724C6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3512FE0-87F1-49B2-B59A-C01170C09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14">
                                            <p:graphicEl>
                                              <a:dgm id="{F3512FE0-87F1-49B2-B59A-C01170C09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5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2800" dirty="0" smtClean="0"/>
              <a:t>Як відобразити вміст клітинки повністю на екрані?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036496" cy="272415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Іноді немає потреби збільшувати ширину стовпця, оскільки лише в одній клітинці (наприклад, у заголовку), довжина даних перевищує ширину стовпця. У цьому разі можна дати вказівку перенести текст на кілька рядків і збільшити висоту рядка. Для цього треба виділити потрібну клітинку (або діапазон клітинок</a:t>
            </a:r>
            <a:r>
              <a:rPr lang="uk-UA" sz="2200" b="1" i="1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035" y="4543359"/>
            <a:ext cx="3660453" cy="1477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2008" y="3988802"/>
            <a:ext cx="5076056" cy="272415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та виконати вказівку </a:t>
            </a:r>
            <a:r>
              <a:rPr lang="uk-UA" sz="2200" b="1" i="1" dirty="0">
                <a:solidFill>
                  <a:srgbClr val="FFFF00"/>
                </a:solidFill>
              </a:rPr>
              <a:t>Формат клітинок </a:t>
            </a:r>
            <a:r>
              <a:rPr lang="uk-UA" sz="2200" b="1" i="1" dirty="0">
                <a:solidFill>
                  <a:schemeClr val="bg1"/>
                </a:solidFill>
              </a:rPr>
              <a:t>із контекстного меню, перейти на вкладку </a:t>
            </a:r>
            <a:r>
              <a:rPr lang="uk-UA" sz="2200" b="1" i="1" dirty="0">
                <a:solidFill>
                  <a:srgbClr val="FFFF00"/>
                </a:solidFill>
              </a:rPr>
              <a:t>Вирівнювання</a:t>
            </a:r>
            <a:r>
              <a:rPr lang="uk-UA" sz="2200" b="1" i="1" dirty="0">
                <a:solidFill>
                  <a:schemeClr val="bg1"/>
                </a:solidFill>
              </a:rPr>
              <a:t> та встановити прапорець </a:t>
            </a:r>
            <a:r>
              <a:rPr lang="uk-UA" sz="2200" b="1" i="1" dirty="0">
                <a:solidFill>
                  <a:srgbClr val="FFFF00"/>
                </a:solidFill>
              </a:rPr>
              <a:t>переносити по словах</a:t>
            </a:r>
            <a:r>
              <a:rPr lang="uk-UA" sz="2200" b="1" i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5796136" y="4725144"/>
            <a:ext cx="2520280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99902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2800" dirty="0" smtClean="0"/>
              <a:t>Як відобразити вміст клітинки повністю на екрані?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Або натиснути кнопку </a:t>
            </a:r>
            <a:r>
              <a:rPr lang="uk-UA" sz="2400" b="1" i="1" dirty="0" smtClean="0">
                <a:solidFill>
                  <a:srgbClr val="FFFF00"/>
                </a:solidFill>
              </a:rPr>
              <a:t>Перенести текст </a:t>
            </a:r>
            <a:r>
              <a:rPr lang="uk-UA" sz="2400" b="1" i="1" dirty="0" smtClean="0"/>
              <a:t>групи </a:t>
            </a:r>
            <a:r>
              <a:rPr lang="uk-UA" sz="2400" b="1" i="1" dirty="0" smtClean="0">
                <a:solidFill>
                  <a:srgbClr val="FFFF00"/>
                </a:solidFill>
              </a:rPr>
              <a:t>Вирівнювання </a:t>
            </a:r>
            <a:r>
              <a:rPr lang="uk-UA" sz="2400" b="1" i="1" dirty="0" smtClean="0"/>
              <a:t>вкладки </a:t>
            </a:r>
            <a:r>
              <a:rPr lang="uk-UA" sz="2400" b="1" i="1" dirty="0">
                <a:solidFill>
                  <a:srgbClr val="FFFF00"/>
                </a:solidFill>
              </a:rPr>
              <a:t>Основне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34069"/>
          <a:stretch/>
        </p:blipFill>
        <p:spPr>
          <a:xfrm>
            <a:off x="323528" y="5156984"/>
            <a:ext cx="3600400" cy="109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6858" y="5156984"/>
            <a:ext cx="3384376" cy="1599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ілка вліво 7"/>
          <p:cNvSpPr/>
          <p:nvPr/>
        </p:nvSpPr>
        <p:spPr>
          <a:xfrm rot="10800000">
            <a:off x="3994730" y="5687985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728" y="2243025"/>
            <a:ext cx="7992888" cy="241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круглений прямокутник 9"/>
          <p:cNvSpPr/>
          <p:nvPr/>
        </p:nvSpPr>
        <p:spPr>
          <a:xfrm>
            <a:off x="7769123" y="3159665"/>
            <a:ext cx="619302" cy="517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ліво 10"/>
          <p:cNvSpPr/>
          <p:nvPr/>
        </p:nvSpPr>
        <p:spPr>
          <a:xfrm rot="13631304">
            <a:off x="6991986" y="2451628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1641715" y="2613657"/>
            <a:ext cx="1490125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94068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2800" dirty="0" smtClean="0"/>
              <a:t>Як відобразити вміст клітинки повністю на екрані?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036496" cy="384786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Для того щоб дані були відображені на кілька клітинок, можна об'єднувати клітинки таблиці. При об'єднанні двох або кількох клітинок утворюється одна клітинка, що спрощує форматування тексту або виразу у клітинках. Наприклад, може знадобитися об'єднання кількох клітинок рядка, відведеного для запису заголовка таблиці, щоб заголовок розмістився в одній клітинці. Після цього можна вирівняти текст заголовка, щоб він був розташований в об'єднаній клітинці по центру</a:t>
            </a:r>
            <a:r>
              <a:rPr lang="uk-UA" sz="2200" b="1" i="1" dirty="0" smtClean="0">
                <a:solidFill>
                  <a:schemeClr val="bg1"/>
                </a:solidFill>
              </a:rPr>
              <a:t>.</a:t>
            </a:r>
            <a:endParaRPr lang="uk-UA" sz="2200" b="1" i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b="64197"/>
          <a:stretch/>
        </p:blipFill>
        <p:spPr>
          <a:xfrm>
            <a:off x="360060" y="5208367"/>
            <a:ext cx="8460412" cy="1244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8"/>
          <p:cNvSpPr/>
          <p:nvPr/>
        </p:nvSpPr>
        <p:spPr>
          <a:xfrm>
            <a:off x="670296" y="5543521"/>
            <a:ext cx="8150175" cy="3600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794086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2800" dirty="0" smtClean="0"/>
              <a:t>Як відобразити вміст клітинки повністю на екрані?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Для </a:t>
            </a:r>
            <a:r>
              <a:rPr lang="uk-UA" sz="2400" b="1" i="1" dirty="0">
                <a:solidFill>
                  <a:schemeClr val="bg1"/>
                </a:solidFill>
              </a:rPr>
              <a:t>об'єднання клітинок їх слід виділити й натиснути кнопку </a:t>
            </a:r>
            <a:r>
              <a:rPr lang="uk-UA" sz="2400" b="1" i="1" dirty="0">
                <a:solidFill>
                  <a:srgbClr val="FFFF00"/>
                </a:solidFill>
              </a:rPr>
              <a:t>Об'єднати та розмістити в </a:t>
            </a:r>
            <a:r>
              <a:rPr lang="uk-UA" sz="2400" b="1" i="1" dirty="0" smtClean="0">
                <a:solidFill>
                  <a:srgbClr val="FFFF00"/>
                </a:solidFill>
              </a:rPr>
              <a:t>центрі</a:t>
            </a:r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 smtClean="0">
                <a:solidFill>
                  <a:schemeClr val="bg1"/>
                </a:solidFill>
              </a:rPr>
              <a:t>з групи інструментів </a:t>
            </a:r>
            <a:r>
              <a:rPr lang="uk-UA" sz="2400" b="1" i="1" dirty="0" smtClean="0">
                <a:solidFill>
                  <a:srgbClr val="FFFF00"/>
                </a:solidFill>
              </a:rPr>
              <a:t>Вирівнювання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106024"/>
            <a:ext cx="8634958" cy="262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7987245" y="4747034"/>
            <a:ext cx="827225" cy="517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ліво 8"/>
          <p:cNvSpPr/>
          <p:nvPr/>
        </p:nvSpPr>
        <p:spPr>
          <a:xfrm rot="13631304">
            <a:off x="7210109" y="4038997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1318676" y="3536459"/>
            <a:ext cx="1597140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0488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2800" dirty="0" smtClean="0"/>
              <a:t>Як відобразити вміст клітинки повністю на екрані?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Можна також вибрати з контекстного меню вказівку </a:t>
            </a:r>
            <a:r>
              <a:rPr lang="uk-UA" sz="2400" b="1" i="1" dirty="0" smtClean="0">
                <a:solidFill>
                  <a:srgbClr val="FFFF00"/>
                </a:solidFill>
              </a:rPr>
              <a:t>Формат клітинок</a:t>
            </a:r>
            <a:r>
              <a:rPr lang="uk-UA" sz="2400" b="1" i="1" dirty="0" smtClean="0">
                <a:solidFill>
                  <a:schemeClr val="bg1"/>
                </a:solidFill>
              </a:rPr>
              <a:t>, перейти на вкладку </a:t>
            </a:r>
            <a:r>
              <a:rPr lang="uk-UA" sz="2400" b="1" i="1" dirty="0" smtClean="0">
                <a:solidFill>
                  <a:srgbClr val="FFFF00"/>
                </a:solidFill>
              </a:rPr>
              <a:t>Вирівнювання</a:t>
            </a:r>
            <a:r>
              <a:rPr lang="uk-UA" sz="2400" b="1" i="1" dirty="0" smtClean="0">
                <a:solidFill>
                  <a:schemeClr val="bg1"/>
                </a:solidFill>
              </a:rPr>
              <a:t> та встановити прапорець </a:t>
            </a:r>
            <a:r>
              <a:rPr lang="uk-UA" sz="2400" b="1" i="1" dirty="0" smtClean="0">
                <a:solidFill>
                  <a:srgbClr val="FFFF00"/>
                </a:solidFill>
              </a:rPr>
              <a:t>об'єднання клітинок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42293"/>
          <a:stretch/>
        </p:blipFill>
        <p:spPr>
          <a:xfrm>
            <a:off x="913271" y="3030095"/>
            <a:ext cx="7403145" cy="338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1170688" y="6124859"/>
            <a:ext cx="1817136" cy="2588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ліво 8"/>
          <p:cNvSpPr/>
          <p:nvPr/>
        </p:nvSpPr>
        <p:spPr>
          <a:xfrm rot="7968696" flipH="1">
            <a:off x="1256242" y="5414891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1763688" y="3432304"/>
            <a:ext cx="1224136" cy="4079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79545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Повторюємо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213455"/>
            <a:ext cx="9036496" cy="85129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 smtClean="0">
                <a:solidFill>
                  <a:schemeClr val="bg1"/>
                </a:solidFill>
              </a:rPr>
              <a:t>Розглянь схему та поясни зв'язок між вказаними поняттями:</a:t>
            </a:r>
            <a:endParaRPr lang="uk-UA" sz="2200" b="1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718194026"/>
              </p:ext>
            </p:extLst>
          </p:nvPr>
        </p:nvGraphicFramePr>
        <p:xfrm>
          <a:off x="-36512" y="2623022"/>
          <a:ext cx="9145016" cy="386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67544" y="2105524"/>
            <a:ext cx="8236948" cy="510778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Форматування </a:t>
            </a:r>
            <a:r>
              <a:rPr lang="uk-UA" sz="2400" b="1" i="1" dirty="0" smtClean="0">
                <a:solidFill>
                  <a:schemeClr val="bg1"/>
                </a:solidFill>
              </a:rPr>
              <a:t>електронної таблиці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24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10" y="4221088"/>
            <a:ext cx="2440778" cy="2440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8461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B95755-B128-4972-9DDD-E702F23FD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96B95755-B128-4972-9DDD-E702F23FDC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F64FF9-C525-4DFD-96E7-41C8C096A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17F64FF9-C525-4DFD-96E7-41C8C096A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DC3664-AB26-4876-8C89-5F2329FC6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26DC3664-AB26-4876-8C89-5F2329FC6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ACF299-414F-41F4-96D8-03D22B00D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54ACF299-414F-41F4-96D8-03D22B00D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06F537-880A-4AEF-8AA6-9CA1447C4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A206F537-880A-4AEF-8AA6-9CA1447C4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39B4AD-72D4-4198-814C-49D475851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4739B4AD-72D4-4198-814C-49D475851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BCD65F-5A00-45CB-91CD-66B128CA9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AFBCD65F-5A00-45CB-91CD-66B128CA9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79691F-B941-43B8-ACC5-CED80EAAE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979691F-B941-43B8-ACC5-CED80EAAE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7F9ED2-6C00-43BF-8118-03F051B61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797F9ED2-6C00-43BF-8118-03F051B61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31AED9-1BF8-4544-BFDF-0674FC4AD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3C31AED9-1BF8-4544-BFDF-0674FC4AD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C45B0-628F-4AFC-8BA7-F775C7C78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C5FC45B0-628F-4AFC-8BA7-F775C7C78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B338A7-AD9C-404E-8A37-4D0FF8230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">
                                            <p:graphicEl>
                                              <a:dgm id="{77B338A7-AD9C-404E-8A37-4D0FF8230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FBA7B-C075-4212-8785-3D922554C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">
                                            <p:graphicEl>
                                              <a:dgm id="{9BBFBA7B-C075-4212-8785-3D922554C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B9FA58-7B23-4346-BD9B-B19A8B409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B0B9FA58-7B23-4346-BD9B-B19A8B409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3" grpId="0">
        <p:bldSub>
          <a:bldDgm bld="one"/>
        </p:bldSub>
      </p:bldGraphic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/>
              <a:t>Обговорення вивченого</a:t>
            </a:r>
            <a:endParaRPr lang="uk-UA" dirty="0"/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77305275"/>
              </p:ext>
            </p:extLst>
          </p:nvPr>
        </p:nvGraphicFramePr>
        <p:xfrm>
          <a:off x="3635896" y="1909108"/>
          <a:ext cx="5328592" cy="281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6" y="1751590"/>
            <a:ext cx="4287973" cy="4917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4941168"/>
            <a:ext cx="3888432" cy="646986"/>
          </a:xfrm>
          <a:prstGeom prst="wedgeRoundRectCallout">
            <a:avLst>
              <a:gd name="adj1" fmla="val -73193"/>
              <a:gd name="adj2" fmla="val -105753"/>
              <a:gd name="adj3" fmla="val 16667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Сторінка 173</a:t>
            </a:r>
            <a:endParaRPr lang="en-US" sz="3200" b="1" i="1" dirty="0" smtClean="0">
              <a:solidFill>
                <a:srgbClr val="002060"/>
              </a:solidFill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820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/>
              <a:t>Обговорення вивченого</a:t>
            </a:r>
            <a:endParaRPr lang="uk-UA" dirty="0"/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48424163"/>
              </p:ext>
            </p:extLst>
          </p:nvPr>
        </p:nvGraphicFramePr>
        <p:xfrm>
          <a:off x="3635896" y="1909108"/>
          <a:ext cx="5328592" cy="281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6" y="1751590"/>
            <a:ext cx="4287973" cy="4917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4941168"/>
            <a:ext cx="3888432" cy="646986"/>
          </a:xfrm>
          <a:prstGeom prst="wedgeRoundRectCallout">
            <a:avLst>
              <a:gd name="adj1" fmla="val -73193"/>
              <a:gd name="adj2" fmla="val -105753"/>
              <a:gd name="adj3" fmla="val 16667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Сторінка 173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683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/>
              <a:t>Обговорення вивченого</a:t>
            </a:r>
            <a:endParaRPr lang="uk-UA" dirty="0"/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72678662"/>
              </p:ext>
            </p:extLst>
          </p:nvPr>
        </p:nvGraphicFramePr>
        <p:xfrm>
          <a:off x="3635896" y="1909108"/>
          <a:ext cx="5328592" cy="281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6" y="1751590"/>
            <a:ext cx="4287973" cy="4917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4941168"/>
            <a:ext cx="3888432" cy="1191816"/>
          </a:xfrm>
          <a:prstGeom prst="wedgeRoundRectCallout">
            <a:avLst>
              <a:gd name="adj1" fmla="val -73193"/>
              <a:gd name="adj2" fmla="val -105753"/>
              <a:gd name="adj3" fmla="val 16667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Сторінка</a:t>
            </a:r>
          </a:p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173-174</a:t>
            </a:r>
            <a:endParaRPr lang="uk-UA" sz="3200" b="1" i="1" dirty="0">
              <a:solidFill>
                <a:srgbClr val="002060"/>
              </a:solidFill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869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21" y="1272160"/>
            <a:ext cx="4662948" cy="53478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0032" y="2133942"/>
            <a:ext cx="4091203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/>
              <a:t>Проаналізувати</a:t>
            </a:r>
          </a:p>
          <a:p>
            <a:r>
              <a:rPr lang="uk-UA" sz="3200" i="1" dirty="0"/>
              <a:t>§ </a:t>
            </a:r>
            <a:r>
              <a:rPr lang="uk-UA" sz="3200" i="1" dirty="0" smtClean="0"/>
              <a:t>23, </a:t>
            </a:r>
            <a:r>
              <a:rPr lang="uk-UA" sz="3200" i="1" dirty="0"/>
              <a:t>ст. </a:t>
            </a:r>
            <a:r>
              <a:rPr lang="uk-UA" sz="3200" i="1" dirty="0" smtClean="0"/>
              <a:t>165-175</a:t>
            </a:r>
            <a:endParaRPr lang="uk-UA" sz="3200" i="1" dirty="0"/>
          </a:p>
        </p:txBody>
      </p:sp>
    </p:spTree>
    <p:extLst>
      <p:ext uri="{BB962C8B-B14F-4D97-AF65-F5344CB8AC3E}">
        <p14:creationId xmlns="" xmlns:p14="http://schemas.microsoft.com/office/powerpoint/2010/main" val="1572876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встановити формати подання даних у клітинках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У клітинки таблиці можна вводити різні дані. Вигляд даних в електронній таблиці визначається їх </a:t>
            </a:r>
            <a:r>
              <a:rPr lang="uk-UA" sz="2400" b="1" i="1" dirty="0" smtClean="0">
                <a:solidFill>
                  <a:srgbClr val="FFFF00"/>
                </a:solidFill>
              </a:rPr>
              <a:t>форматом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60" y="2616079"/>
            <a:ext cx="8460412" cy="347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683568" y="4005064"/>
            <a:ext cx="804870" cy="20882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607690" y="6170762"/>
            <a:ext cx="1368152" cy="510778"/>
          </a:xfrm>
          <a:prstGeom prst="wedgeRoundRectCallout">
            <a:avLst>
              <a:gd name="adj1" fmla="val -13386"/>
              <a:gd name="adj2" fmla="val -8504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Число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2411760" y="4005064"/>
            <a:ext cx="1008112" cy="20882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2231740" y="6184600"/>
            <a:ext cx="1368152" cy="510778"/>
          </a:xfrm>
          <a:prstGeom prst="wedgeRoundRectCallout">
            <a:avLst>
              <a:gd name="adj1" fmla="val -13386"/>
              <a:gd name="adj2" fmla="val -8504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Текст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7812360" y="4005064"/>
            <a:ext cx="1008112" cy="20882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7693275" y="6184600"/>
            <a:ext cx="1368152" cy="510778"/>
          </a:xfrm>
          <a:prstGeom prst="wedgeRoundRectCallout">
            <a:avLst>
              <a:gd name="adj1" fmla="val -13386"/>
              <a:gd name="adj2" fmla="val -8504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Дата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3204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i.ytimg.com/vi/8tK4IbBhd-Q/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00" b="3401"/>
          <a:stretch/>
        </p:blipFill>
        <p:spPr bwMode="auto">
          <a:xfrm>
            <a:off x="1259632" y="1700808"/>
            <a:ext cx="6686077" cy="4738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778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 smtClean="0"/>
              <a:t>Працюємо за комп’ютером</a:t>
            </a:r>
            <a:endParaRPr lang="uk-UA" sz="310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4294967295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488"/>
            <a:ext cx="872881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5106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 smtClean="0"/>
              <a:t>Працюємо за комп’ютером</a:t>
            </a:r>
            <a:endParaRPr lang="uk-UA" sz="310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4294967295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22" y="1416176"/>
            <a:ext cx="4662945" cy="5347815"/>
          </a:xfrm>
          <a:prstGeom prst="rect">
            <a:avLst/>
          </a:prstGeom>
        </p:spPr>
      </p:pic>
      <p:pic>
        <p:nvPicPr>
          <p:cNvPr id="9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5362522" y="3717032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0032" y="2322855"/>
            <a:ext cx="4104456" cy="1191816"/>
          </a:xfrm>
          <a:prstGeom prst="wedgeRoundRectCallout">
            <a:avLst>
              <a:gd name="adj1" fmla="val -58784"/>
              <a:gd name="adj2" fmla="val 17915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Сторінка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kern="0" noProof="0" dirty="0" smtClean="0">
                <a:solidFill>
                  <a:srgbClr val="002060"/>
                </a:solidFill>
                <a:latin typeface="Verdana"/>
              </a:rPr>
              <a:t>170-172</a:t>
            </a:r>
            <a:endParaRPr kumimoji="0" lang="uk-UA" sz="32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623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4932363" y="2349500"/>
            <a:ext cx="3887787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Дякую за увагу!</a:t>
            </a:r>
            <a:endParaRPr lang="uk-UA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178175"/>
            <a:ext cx="4572000" cy="381000"/>
          </a:xfrm>
        </p:spPr>
        <p:txBody>
          <a:bodyPr/>
          <a:lstStyle/>
          <a:p>
            <a:r>
              <a:rPr lang="uk-UA" sz="1800" b="1" dirty="0" smtClean="0"/>
              <a:t>За новою програмою</a:t>
            </a:r>
            <a:endParaRPr lang="en-US" sz="1800" b="1" dirty="0"/>
          </a:p>
        </p:txBody>
      </p:sp>
      <p:sp>
        <p:nvSpPr>
          <p:cNvPr id="13" name="Округлена прямокутна виноска 12"/>
          <p:cNvSpPr/>
          <p:nvPr/>
        </p:nvSpPr>
        <p:spPr>
          <a:xfrm>
            <a:off x="1475656" y="44624"/>
            <a:ext cx="2448272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Урок </a:t>
            </a:r>
            <a:r>
              <a:rPr lang="uk-UA" sz="3600" b="1" i="1" dirty="0" smtClean="0"/>
              <a:t>24</a:t>
            </a:r>
            <a:endParaRPr lang="uk-UA" sz="3600" b="1" i="1" dirty="0"/>
          </a:p>
        </p:txBody>
      </p:sp>
      <p:pic>
        <p:nvPicPr>
          <p:cNvPr id="9" name="Picture 2" descr="excel, statistic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3291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10" y="3796534"/>
            <a:ext cx="2440778" cy="2440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встановити формати подання даних у клітинках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Формат даних визначає дії, які можна виконувати з ними.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2317001"/>
            <a:ext cx="7632848" cy="132802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rgbClr val="FFFF00"/>
                </a:solidFill>
              </a:rPr>
              <a:t>Формат даних </a:t>
            </a:r>
            <a:r>
              <a:rPr lang="uk-UA" sz="2400" b="1" i="1" dirty="0" smtClean="0"/>
              <a:t>визначає тип даних, які введено до клітинки, та особливості їх відображення у клітинці.</a:t>
            </a:r>
            <a:endParaRPr lang="uk-UA" sz="2400" b="1" i="1" dirty="0"/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35529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3827437"/>
            <a:ext cx="6228184" cy="255389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За замовчуванням у </a:t>
            </a:r>
            <a:r>
              <a:rPr lang="uk-UA" sz="2400" b="1" i="1" dirty="0" smtClean="0">
                <a:solidFill>
                  <a:srgbClr val="FFFF00"/>
                </a:solidFill>
              </a:rPr>
              <a:t>Microsoft Excel </a:t>
            </a:r>
            <a:r>
              <a:rPr lang="uk-UA" sz="2400" b="1" i="1" dirty="0" smtClean="0">
                <a:solidFill>
                  <a:schemeClr val="bg1"/>
                </a:solidFill>
              </a:rPr>
              <a:t>формат даних клітинки визначається як </a:t>
            </a:r>
            <a:r>
              <a:rPr lang="uk-UA" sz="2400" b="1" i="1" dirty="0" smtClean="0">
                <a:solidFill>
                  <a:srgbClr val="FFFF00"/>
                </a:solidFill>
              </a:rPr>
              <a:t>Загальний</a:t>
            </a:r>
            <a:r>
              <a:rPr lang="uk-UA" sz="2400" b="1" i="1" dirty="0" smtClean="0">
                <a:solidFill>
                  <a:schemeClr val="bg1"/>
                </a:solidFill>
              </a:rPr>
              <a:t>, що передбачає відображення числових і текстових даних без спеціального форматування.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ocument, extension, file, format, xlsx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70920"/>
            <a:ext cx="23622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6647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встановити формати подання даних у клітинках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6300192" cy="255389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У </a:t>
            </a:r>
            <a:r>
              <a:rPr lang="uk-UA" sz="2400" b="1" i="1" dirty="0" smtClean="0">
                <a:solidFill>
                  <a:srgbClr val="FFFF00"/>
                </a:solidFill>
              </a:rPr>
              <a:t>Microsoft Excel </a:t>
            </a:r>
            <a:r>
              <a:rPr lang="uk-UA" sz="2400" b="1" i="1" dirty="0" smtClean="0">
                <a:solidFill>
                  <a:schemeClr val="bg1"/>
                </a:solidFill>
              </a:rPr>
              <a:t>для зміни формату слід скористатись інструментами групи </a:t>
            </a:r>
            <a:r>
              <a:rPr lang="uk-UA" sz="2400" b="1" i="1" dirty="0" smtClean="0">
                <a:solidFill>
                  <a:srgbClr val="FFFF00"/>
                </a:solidFill>
              </a:rPr>
              <a:t>Число</a:t>
            </a:r>
            <a:r>
              <a:rPr lang="uk-UA" sz="2400" b="1" i="1" dirty="0" smtClean="0">
                <a:solidFill>
                  <a:schemeClr val="bg1"/>
                </a:solidFill>
              </a:rPr>
              <a:t> вкладки </a:t>
            </a:r>
            <a:r>
              <a:rPr lang="uk-UA" sz="2400" b="1" i="1" dirty="0" smtClean="0">
                <a:solidFill>
                  <a:srgbClr val="FFFF00"/>
                </a:solidFill>
              </a:rPr>
              <a:t>Основне</a:t>
            </a:r>
            <a:r>
              <a:rPr lang="uk-UA" sz="2400" b="1" i="1" dirty="0" smtClean="0">
                <a:solidFill>
                  <a:schemeClr val="bg1"/>
                </a:solidFill>
              </a:rPr>
              <a:t>. Зокрема, зі списку числових форматів вибрати потрібний.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82"/>
          <a:stretch/>
        </p:blipFill>
        <p:spPr>
          <a:xfrm>
            <a:off x="6588224" y="1219402"/>
            <a:ext cx="2360290" cy="537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016" y="4221088"/>
            <a:ext cx="6156176" cy="1435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8"/>
          <p:cNvSpPr/>
          <p:nvPr/>
        </p:nvSpPr>
        <p:spPr>
          <a:xfrm>
            <a:off x="5940152" y="4811167"/>
            <a:ext cx="360040" cy="2724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ліво 9"/>
          <p:cNvSpPr/>
          <p:nvPr/>
        </p:nvSpPr>
        <p:spPr>
          <a:xfrm rot="13558737">
            <a:off x="5234814" y="4138011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766176" y="4462048"/>
            <a:ext cx="809024" cy="2724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2889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928590"/>
            <a:ext cx="3371497" cy="2303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265" y="1979945"/>
            <a:ext cx="2499674" cy="2807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1435336" y="2189339"/>
            <a:ext cx="3195793" cy="6586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72008" y="1124744"/>
            <a:ext cx="4644008" cy="783193"/>
          </a:xfrm>
          <a:prstGeom prst="wedgeRoundRectCallout">
            <a:avLst>
              <a:gd name="adj1" fmla="val -1946"/>
              <a:gd name="adj2" fmla="val 95858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Список для вибору формату даних з наведеного переліку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6148266" y="1979944"/>
            <a:ext cx="2508260" cy="2807121"/>
          </a:xfrm>
          <a:prstGeom prst="roundRect">
            <a:avLst>
              <a:gd name="adj" fmla="val 625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4791658" y="1124744"/>
            <a:ext cx="2948694" cy="783193"/>
          </a:xfrm>
          <a:prstGeom prst="wedgeRoundRectCallout">
            <a:avLst>
              <a:gd name="adj1" fmla="val -1946"/>
              <a:gd name="adj2" fmla="val 95858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Відкритий список форматів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211959" y="3789040"/>
            <a:ext cx="419169" cy="429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6372200" y="5085184"/>
            <a:ext cx="2664296" cy="1634490"/>
          </a:xfrm>
          <a:prstGeom prst="wedgeRoundRectCallout">
            <a:avLst>
              <a:gd name="adj1" fmla="val -122520"/>
              <a:gd name="adj2" fmla="val -115899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Кнопка відкриття діалогового вікна </a:t>
            </a:r>
            <a:r>
              <a:rPr lang="uk-UA" b="1" i="1" dirty="0" smtClean="0">
                <a:solidFill>
                  <a:srgbClr val="FFFF00"/>
                </a:solidFill>
              </a:rPr>
              <a:t>Формат</a:t>
            </a:r>
            <a:r>
              <a:rPr lang="uk-UA" b="1" i="1" dirty="0" smtClean="0">
                <a:solidFill>
                  <a:schemeClr val="bg1"/>
                </a:solidFill>
              </a:rPr>
              <a:t> </a:t>
            </a:r>
            <a:r>
              <a:rPr lang="uk-UA" b="1" i="1" dirty="0" smtClean="0">
                <a:solidFill>
                  <a:srgbClr val="FFFF00"/>
                </a:solidFill>
              </a:rPr>
              <a:t>клітинок</a:t>
            </a:r>
            <a:r>
              <a:rPr lang="uk-UA" b="1" i="1" dirty="0" smtClean="0">
                <a:solidFill>
                  <a:schemeClr val="bg1"/>
                </a:solidFill>
              </a:rPr>
              <a:t> вкладки </a:t>
            </a:r>
            <a:r>
              <a:rPr lang="uk-UA" b="1" i="1" dirty="0" smtClean="0">
                <a:solidFill>
                  <a:srgbClr val="FFFF00"/>
                </a:solidFill>
              </a:rPr>
              <a:t>Число</a:t>
            </a:r>
            <a:endParaRPr lang="uk-UA" b="1" i="1" dirty="0">
              <a:solidFill>
                <a:srgbClr val="FFFF00"/>
              </a:solidFill>
            </a:endParaRP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4039342" y="3037693"/>
            <a:ext cx="419169" cy="429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4736887" y="2719492"/>
            <a:ext cx="2138239" cy="1328023"/>
          </a:xfrm>
          <a:prstGeom prst="wedgeRoundRectCallout">
            <a:avLst>
              <a:gd name="adj1" fmla="val -69915"/>
              <a:gd name="adj2" fmla="val -817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Кнопка для зменшення розрядності чисел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3491879" y="3033272"/>
            <a:ext cx="419169" cy="429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3347864" y="4408318"/>
            <a:ext cx="2808312" cy="1021556"/>
          </a:xfrm>
          <a:prstGeom prst="wedgeRoundRectCallout">
            <a:avLst>
              <a:gd name="adj1" fmla="val -35656"/>
              <a:gd name="adj2" fmla="val -14539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Кнопка для збільшення розрядності чисел</a:t>
            </a:r>
            <a:endParaRPr lang="uk-UA" b="1" i="1" dirty="0">
              <a:solidFill>
                <a:srgbClr val="FFFF00"/>
              </a:solidFill>
            </a:endParaRPr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2779201" y="3041890"/>
            <a:ext cx="419169" cy="429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TextBox 21"/>
          <p:cNvSpPr txBox="1"/>
          <p:nvPr/>
        </p:nvSpPr>
        <p:spPr>
          <a:xfrm>
            <a:off x="2411760" y="3425150"/>
            <a:ext cx="3607802" cy="3416320"/>
          </a:xfrm>
          <a:custGeom>
            <a:avLst/>
            <a:gdLst>
              <a:gd name="connsiteX0" fmla="*/ 0 w 3607802"/>
              <a:gd name="connsiteY0" fmla="*/ 221342 h 1328023"/>
              <a:gd name="connsiteX1" fmla="*/ 221342 w 3607802"/>
              <a:gd name="connsiteY1" fmla="*/ 0 h 1328023"/>
              <a:gd name="connsiteX2" fmla="*/ 601300 w 3607802"/>
              <a:gd name="connsiteY2" fmla="*/ 0 h 1328023"/>
              <a:gd name="connsiteX3" fmla="*/ 590056 w 3607802"/>
              <a:gd name="connsiteY3" fmla="*/ -2050627 h 1328023"/>
              <a:gd name="connsiteX4" fmla="*/ 1503251 w 3607802"/>
              <a:gd name="connsiteY4" fmla="*/ 0 h 1328023"/>
              <a:gd name="connsiteX5" fmla="*/ 3386460 w 3607802"/>
              <a:gd name="connsiteY5" fmla="*/ 0 h 1328023"/>
              <a:gd name="connsiteX6" fmla="*/ 3607802 w 3607802"/>
              <a:gd name="connsiteY6" fmla="*/ 221342 h 1328023"/>
              <a:gd name="connsiteX7" fmla="*/ 3607802 w 3607802"/>
              <a:gd name="connsiteY7" fmla="*/ 221337 h 1328023"/>
              <a:gd name="connsiteX8" fmla="*/ 3607802 w 3607802"/>
              <a:gd name="connsiteY8" fmla="*/ 221337 h 1328023"/>
              <a:gd name="connsiteX9" fmla="*/ 3607802 w 3607802"/>
              <a:gd name="connsiteY9" fmla="*/ 553343 h 1328023"/>
              <a:gd name="connsiteX10" fmla="*/ 3607802 w 3607802"/>
              <a:gd name="connsiteY10" fmla="*/ 1106681 h 1328023"/>
              <a:gd name="connsiteX11" fmla="*/ 3386460 w 3607802"/>
              <a:gd name="connsiteY11" fmla="*/ 1328023 h 1328023"/>
              <a:gd name="connsiteX12" fmla="*/ 1503251 w 3607802"/>
              <a:gd name="connsiteY12" fmla="*/ 1328023 h 1328023"/>
              <a:gd name="connsiteX13" fmla="*/ 601300 w 3607802"/>
              <a:gd name="connsiteY13" fmla="*/ 1328023 h 1328023"/>
              <a:gd name="connsiteX14" fmla="*/ 601300 w 3607802"/>
              <a:gd name="connsiteY14" fmla="*/ 1328023 h 1328023"/>
              <a:gd name="connsiteX15" fmla="*/ 221342 w 3607802"/>
              <a:gd name="connsiteY15" fmla="*/ 1328023 h 1328023"/>
              <a:gd name="connsiteX16" fmla="*/ 0 w 3607802"/>
              <a:gd name="connsiteY16" fmla="*/ 1106681 h 1328023"/>
              <a:gd name="connsiteX17" fmla="*/ 0 w 3607802"/>
              <a:gd name="connsiteY17" fmla="*/ 553343 h 1328023"/>
              <a:gd name="connsiteX18" fmla="*/ 0 w 3607802"/>
              <a:gd name="connsiteY18" fmla="*/ 221337 h 1328023"/>
              <a:gd name="connsiteX19" fmla="*/ 0 w 3607802"/>
              <a:gd name="connsiteY19" fmla="*/ 221337 h 1328023"/>
              <a:gd name="connsiteX20" fmla="*/ 0 w 3607802"/>
              <a:gd name="connsiteY20" fmla="*/ 221342 h 1328023"/>
              <a:gd name="connsiteX0" fmla="*/ 0 w 3607802"/>
              <a:gd name="connsiteY0" fmla="*/ 2271969 h 3378650"/>
              <a:gd name="connsiteX1" fmla="*/ 221342 w 3607802"/>
              <a:gd name="connsiteY1" fmla="*/ 2050627 h 3378650"/>
              <a:gd name="connsiteX2" fmla="*/ 601300 w 3607802"/>
              <a:gd name="connsiteY2" fmla="*/ 2050627 h 3378650"/>
              <a:gd name="connsiteX3" fmla="*/ 590056 w 3607802"/>
              <a:gd name="connsiteY3" fmla="*/ 0 h 3378650"/>
              <a:gd name="connsiteX4" fmla="*/ 966223 w 3607802"/>
              <a:gd name="connsiteY4" fmla="*/ 2007084 h 3378650"/>
              <a:gd name="connsiteX5" fmla="*/ 3386460 w 3607802"/>
              <a:gd name="connsiteY5" fmla="*/ 2050627 h 3378650"/>
              <a:gd name="connsiteX6" fmla="*/ 3607802 w 3607802"/>
              <a:gd name="connsiteY6" fmla="*/ 2271969 h 3378650"/>
              <a:gd name="connsiteX7" fmla="*/ 3607802 w 3607802"/>
              <a:gd name="connsiteY7" fmla="*/ 2271964 h 3378650"/>
              <a:gd name="connsiteX8" fmla="*/ 3607802 w 3607802"/>
              <a:gd name="connsiteY8" fmla="*/ 2271964 h 3378650"/>
              <a:gd name="connsiteX9" fmla="*/ 3607802 w 3607802"/>
              <a:gd name="connsiteY9" fmla="*/ 2603970 h 3378650"/>
              <a:gd name="connsiteX10" fmla="*/ 3607802 w 3607802"/>
              <a:gd name="connsiteY10" fmla="*/ 3157308 h 3378650"/>
              <a:gd name="connsiteX11" fmla="*/ 3386460 w 3607802"/>
              <a:gd name="connsiteY11" fmla="*/ 3378650 h 3378650"/>
              <a:gd name="connsiteX12" fmla="*/ 1503251 w 3607802"/>
              <a:gd name="connsiteY12" fmla="*/ 3378650 h 3378650"/>
              <a:gd name="connsiteX13" fmla="*/ 601300 w 3607802"/>
              <a:gd name="connsiteY13" fmla="*/ 3378650 h 3378650"/>
              <a:gd name="connsiteX14" fmla="*/ 601300 w 3607802"/>
              <a:gd name="connsiteY14" fmla="*/ 3378650 h 3378650"/>
              <a:gd name="connsiteX15" fmla="*/ 221342 w 3607802"/>
              <a:gd name="connsiteY15" fmla="*/ 3378650 h 3378650"/>
              <a:gd name="connsiteX16" fmla="*/ 0 w 3607802"/>
              <a:gd name="connsiteY16" fmla="*/ 3157308 h 3378650"/>
              <a:gd name="connsiteX17" fmla="*/ 0 w 3607802"/>
              <a:gd name="connsiteY17" fmla="*/ 2603970 h 3378650"/>
              <a:gd name="connsiteX18" fmla="*/ 0 w 3607802"/>
              <a:gd name="connsiteY18" fmla="*/ 2271964 h 3378650"/>
              <a:gd name="connsiteX19" fmla="*/ 0 w 3607802"/>
              <a:gd name="connsiteY19" fmla="*/ 2271964 h 3378650"/>
              <a:gd name="connsiteX20" fmla="*/ 0 w 3607802"/>
              <a:gd name="connsiteY20" fmla="*/ 2271969 h 3378650"/>
              <a:gd name="connsiteX0" fmla="*/ 0 w 3607802"/>
              <a:gd name="connsiteY0" fmla="*/ 2271969 h 3378650"/>
              <a:gd name="connsiteX1" fmla="*/ 221342 w 3607802"/>
              <a:gd name="connsiteY1" fmla="*/ 2050627 h 3378650"/>
              <a:gd name="connsiteX2" fmla="*/ 441643 w 3607802"/>
              <a:gd name="connsiteY2" fmla="*/ 2050627 h 3378650"/>
              <a:gd name="connsiteX3" fmla="*/ 590056 w 3607802"/>
              <a:gd name="connsiteY3" fmla="*/ 0 h 3378650"/>
              <a:gd name="connsiteX4" fmla="*/ 966223 w 3607802"/>
              <a:gd name="connsiteY4" fmla="*/ 2007084 h 3378650"/>
              <a:gd name="connsiteX5" fmla="*/ 3386460 w 3607802"/>
              <a:gd name="connsiteY5" fmla="*/ 2050627 h 3378650"/>
              <a:gd name="connsiteX6" fmla="*/ 3607802 w 3607802"/>
              <a:gd name="connsiteY6" fmla="*/ 2271969 h 3378650"/>
              <a:gd name="connsiteX7" fmla="*/ 3607802 w 3607802"/>
              <a:gd name="connsiteY7" fmla="*/ 2271964 h 3378650"/>
              <a:gd name="connsiteX8" fmla="*/ 3607802 w 3607802"/>
              <a:gd name="connsiteY8" fmla="*/ 2271964 h 3378650"/>
              <a:gd name="connsiteX9" fmla="*/ 3607802 w 3607802"/>
              <a:gd name="connsiteY9" fmla="*/ 2603970 h 3378650"/>
              <a:gd name="connsiteX10" fmla="*/ 3607802 w 3607802"/>
              <a:gd name="connsiteY10" fmla="*/ 3157308 h 3378650"/>
              <a:gd name="connsiteX11" fmla="*/ 3386460 w 3607802"/>
              <a:gd name="connsiteY11" fmla="*/ 3378650 h 3378650"/>
              <a:gd name="connsiteX12" fmla="*/ 1503251 w 3607802"/>
              <a:gd name="connsiteY12" fmla="*/ 3378650 h 3378650"/>
              <a:gd name="connsiteX13" fmla="*/ 601300 w 3607802"/>
              <a:gd name="connsiteY13" fmla="*/ 3378650 h 3378650"/>
              <a:gd name="connsiteX14" fmla="*/ 601300 w 3607802"/>
              <a:gd name="connsiteY14" fmla="*/ 3378650 h 3378650"/>
              <a:gd name="connsiteX15" fmla="*/ 221342 w 3607802"/>
              <a:gd name="connsiteY15" fmla="*/ 3378650 h 3378650"/>
              <a:gd name="connsiteX16" fmla="*/ 0 w 3607802"/>
              <a:gd name="connsiteY16" fmla="*/ 3157308 h 3378650"/>
              <a:gd name="connsiteX17" fmla="*/ 0 w 3607802"/>
              <a:gd name="connsiteY17" fmla="*/ 2603970 h 3378650"/>
              <a:gd name="connsiteX18" fmla="*/ 0 w 3607802"/>
              <a:gd name="connsiteY18" fmla="*/ 2271964 h 3378650"/>
              <a:gd name="connsiteX19" fmla="*/ 0 w 3607802"/>
              <a:gd name="connsiteY19" fmla="*/ 2271964 h 3378650"/>
              <a:gd name="connsiteX20" fmla="*/ 0 w 3607802"/>
              <a:gd name="connsiteY20" fmla="*/ 2271969 h 3378650"/>
              <a:gd name="connsiteX0" fmla="*/ 0 w 3607802"/>
              <a:gd name="connsiteY0" fmla="*/ 2271969 h 3378650"/>
              <a:gd name="connsiteX1" fmla="*/ 221342 w 3607802"/>
              <a:gd name="connsiteY1" fmla="*/ 2050627 h 3378650"/>
              <a:gd name="connsiteX2" fmla="*/ 441643 w 3607802"/>
              <a:gd name="connsiteY2" fmla="*/ 2050627 h 3378650"/>
              <a:gd name="connsiteX3" fmla="*/ 590056 w 3607802"/>
              <a:gd name="connsiteY3" fmla="*/ 0 h 3378650"/>
              <a:gd name="connsiteX4" fmla="*/ 690452 w 3607802"/>
              <a:gd name="connsiteY4" fmla="*/ 2035793 h 3378650"/>
              <a:gd name="connsiteX5" fmla="*/ 3386460 w 3607802"/>
              <a:gd name="connsiteY5" fmla="*/ 2050627 h 3378650"/>
              <a:gd name="connsiteX6" fmla="*/ 3607802 w 3607802"/>
              <a:gd name="connsiteY6" fmla="*/ 2271969 h 3378650"/>
              <a:gd name="connsiteX7" fmla="*/ 3607802 w 3607802"/>
              <a:gd name="connsiteY7" fmla="*/ 2271964 h 3378650"/>
              <a:gd name="connsiteX8" fmla="*/ 3607802 w 3607802"/>
              <a:gd name="connsiteY8" fmla="*/ 2271964 h 3378650"/>
              <a:gd name="connsiteX9" fmla="*/ 3607802 w 3607802"/>
              <a:gd name="connsiteY9" fmla="*/ 2603970 h 3378650"/>
              <a:gd name="connsiteX10" fmla="*/ 3607802 w 3607802"/>
              <a:gd name="connsiteY10" fmla="*/ 3157308 h 3378650"/>
              <a:gd name="connsiteX11" fmla="*/ 3386460 w 3607802"/>
              <a:gd name="connsiteY11" fmla="*/ 3378650 h 3378650"/>
              <a:gd name="connsiteX12" fmla="*/ 1503251 w 3607802"/>
              <a:gd name="connsiteY12" fmla="*/ 3378650 h 3378650"/>
              <a:gd name="connsiteX13" fmla="*/ 601300 w 3607802"/>
              <a:gd name="connsiteY13" fmla="*/ 3378650 h 3378650"/>
              <a:gd name="connsiteX14" fmla="*/ 601300 w 3607802"/>
              <a:gd name="connsiteY14" fmla="*/ 3378650 h 3378650"/>
              <a:gd name="connsiteX15" fmla="*/ 221342 w 3607802"/>
              <a:gd name="connsiteY15" fmla="*/ 3378650 h 3378650"/>
              <a:gd name="connsiteX16" fmla="*/ 0 w 3607802"/>
              <a:gd name="connsiteY16" fmla="*/ 3157308 h 3378650"/>
              <a:gd name="connsiteX17" fmla="*/ 0 w 3607802"/>
              <a:gd name="connsiteY17" fmla="*/ 2603970 h 3378650"/>
              <a:gd name="connsiteX18" fmla="*/ 0 w 3607802"/>
              <a:gd name="connsiteY18" fmla="*/ 2271964 h 3378650"/>
              <a:gd name="connsiteX19" fmla="*/ 0 w 3607802"/>
              <a:gd name="connsiteY19" fmla="*/ 2271964 h 3378650"/>
              <a:gd name="connsiteX20" fmla="*/ 0 w 3607802"/>
              <a:gd name="connsiteY20" fmla="*/ 2271969 h 337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07802" h="3378650">
                <a:moveTo>
                  <a:pt x="0" y="2271969"/>
                </a:moveTo>
                <a:cubicBezTo>
                  <a:pt x="0" y="2149725"/>
                  <a:pt x="99098" y="2050627"/>
                  <a:pt x="221342" y="2050627"/>
                </a:cubicBezTo>
                <a:lnTo>
                  <a:pt x="441643" y="2050627"/>
                </a:lnTo>
                <a:lnTo>
                  <a:pt x="590056" y="0"/>
                </a:lnTo>
                <a:lnTo>
                  <a:pt x="690452" y="2035793"/>
                </a:lnTo>
                <a:lnTo>
                  <a:pt x="3386460" y="2050627"/>
                </a:lnTo>
                <a:cubicBezTo>
                  <a:pt x="3508704" y="2050627"/>
                  <a:pt x="3607802" y="2149725"/>
                  <a:pt x="3607802" y="2271969"/>
                </a:cubicBezTo>
                <a:lnTo>
                  <a:pt x="3607802" y="2271964"/>
                </a:lnTo>
                <a:lnTo>
                  <a:pt x="3607802" y="2271964"/>
                </a:lnTo>
                <a:lnTo>
                  <a:pt x="3607802" y="2603970"/>
                </a:lnTo>
                <a:lnTo>
                  <a:pt x="3607802" y="3157308"/>
                </a:lnTo>
                <a:cubicBezTo>
                  <a:pt x="3607802" y="3279552"/>
                  <a:pt x="3508704" y="3378650"/>
                  <a:pt x="3386460" y="3378650"/>
                </a:cubicBezTo>
                <a:lnTo>
                  <a:pt x="1503251" y="3378650"/>
                </a:lnTo>
                <a:lnTo>
                  <a:pt x="601300" y="3378650"/>
                </a:lnTo>
                <a:lnTo>
                  <a:pt x="601300" y="3378650"/>
                </a:lnTo>
                <a:lnTo>
                  <a:pt x="221342" y="3378650"/>
                </a:lnTo>
                <a:cubicBezTo>
                  <a:pt x="99098" y="3378650"/>
                  <a:pt x="0" y="3279552"/>
                  <a:pt x="0" y="3157308"/>
                </a:cubicBezTo>
                <a:lnTo>
                  <a:pt x="0" y="2603970"/>
                </a:lnTo>
                <a:lnTo>
                  <a:pt x="0" y="2271964"/>
                </a:lnTo>
                <a:lnTo>
                  <a:pt x="0" y="2271964"/>
                </a:lnTo>
                <a:lnTo>
                  <a:pt x="0" y="2271969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uk-UA" b="1" i="1" dirty="0" smtClean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endParaRPr lang="uk-UA" b="1" i="1" dirty="0" smtClean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endParaRPr lang="uk-UA" b="1" i="1" dirty="0" smtClean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endParaRPr lang="uk-UA" b="1" i="1" dirty="0" smtClean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Кнопка для встановлення числового формату з розділювачем розрядів</a:t>
            </a:r>
            <a:endParaRPr lang="uk-UA" b="1" i="1" dirty="0">
              <a:solidFill>
                <a:srgbClr val="FFFF00"/>
              </a:solidFill>
            </a:endParaRPr>
          </a:p>
        </p:txBody>
      </p:sp>
      <p:sp>
        <p:nvSpPr>
          <p:cNvPr id="24" name="Округлений прямокутник 23"/>
          <p:cNvSpPr/>
          <p:nvPr/>
        </p:nvSpPr>
        <p:spPr>
          <a:xfrm>
            <a:off x="2231328" y="3046388"/>
            <a:ext cx="419169" cy="429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TextBox 24"/>
          <p:cNvSpPr txBox="1"/>
          <p:nvPr/>
        </p:nvSpPr>
        <p:spPr>
          <a:xfrm>
            <a:off x="297833" y="5755870"/>
            <a:ext cx="2023711" cy="715089"/>
          </a:xfrm>
          <a:prstGeom prst="wedgeRoundRectCallout">
            <a:avLst>
              <a:gd name="adj1" fmla="val 59183"/>
              <a:gd name="adj2" fmla="val -38773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Відсотковий формат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26" name="Округлений прямокутник 25"/>
          <p:cNvSpPr/>
          <p:nvPr/>
        </p:nvSpPr>
        <p:spPr>
          <a:xfrm>
            <a:off x="1418603" y="3040813"/>
            <a:ext cx="706967" cy="429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TextBox 26"/>
          <p:cNvSpPr txBox="1"/>
          <p:nvPr/>
        </p:nvSpPr>
        <p:spPr>
          <a:xfrm>
            <a:off x="72009" y="4406057"/>
            <a:ext cx="1907704" cy="1021556"/>
          </a:xfrm>
          <a:prstGeom prst="wedgeRoundRectCallout">
            <a:avLst>
              <a:gd name="adj1" fmla="val 35515"/>
              <a:gd name="adj2" fmla="val -15045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Фінансовий формат чисел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3000" dirty="0" smtClean="0"/>
              <a:t>Як встановити формати подання даних у клітинках</a:t>
            </a:r>
            <a:endParaRPr lang="uk-UA" sz="3000" dirty="0"/>
          </a:p>
        </p:txBody>
      </p:sp>
      <p:sp>
        <p:nvSpPr>
          <p:cNvPr id="29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390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встановити формати подання даних у клітинках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4860032" cy="377975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Для </a:t>
            </a:r>
            <a:r>
              <a:rPr lang="uk-UA" sz="2400" b="1" i="1" dirty="0">
                <a:solidFill>
                  <a:schemeClr val="bg1"/>
                </a:solidFill>
              </a:rPr>
              <a:t>зміни параметрів форматування в табличному процесорі </a:t>
            </a:r>
            <a:r>
              <a:rPr lang="en-US" sz="2400" b="1" i="1" dirty="0">
                <a:solidFill>
                  <a:srgbClr val="FFFF00"/>
                </a:solidFill>
              </a:rPr>
              <a:t>Microsoft Excel </a:t>
            </a:r>
            <a:r>
              <a:rPr lang="uk-UA" sz="2400" b="1" i="1" dirty="0">
                <a:solidFill>
                  <a:schemeClr val="bg1"/>
                </a:solidFill>
              </a:rPr>
              <a:t>слід виділити клітинку чи діапазон та </a:t>
            </a:r>
            <a:r>
              <a:rPr lang="uk-UA" sz="2400" b="1" i="1" dirty="0" smtClean="0">
                <a:solidFill>
                  <a:schemeClr val="bg1"/>
                </a:solidFill>
              </a:rPr>
              <a:t>вибрати </a:t>
            </a:r>
            <a:r>
              <a:rPr lang="uk-UA" sz="2400" b="1" i="1" dirty="0">
                <a:solidFill>
                  <a:schemeClr val="bg1"/>
                </a:solidFill>
              </a:rPr>
              <a:t>вказівку </a:t>
            </a:r>
            <a:r>
              <a:rPr lang="uk-UA" sz="2400" b="1" i="1" dirty="0">
                <a:solidFill>
                  <a:srgbClr val="FFFF00"/>
                </a:solidFill>
              </a:rPr>
              <a:t>Формат клітинок </a:t>
            </a:r>
            <a:r>
              <a:rPr lang="uk-UA" sz="2400" b="1" i="1" dirty="0">
                <a:solidFill>
                  <a:schemeClr val="bg1"/>
                </a:solidFill>
              </a:rPr>
              <a:t>у контекстному меню.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064" y="1228756"/>
            <a:ext cx="3744416" cy="529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8"/>
          <p:cNvSpPr/>
          <p:nvPr/>
        </p:nvSpPr>
        <p:spPr>
          <a:xfrm>
            <a:off x="5148064" y="6093296"/>
            <a:ext cx="3744416" cy="4320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ліво 9"/>
          <p:cNvSpPr/>
          <p:nvPr/>
        </p:nvSpPr>
        <p:spPr>
          <a:xfrm rot="12498294">
            <a:off x="4152715" y="5607622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43708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встановити формати подання даних у клітинках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Далі з діалогового вікна </a:t>
            </a:r>
            <a:r>
              <a:rPr lang="uk-UA" sz="2400" b="1" i="1" dirty="0" smtClean="0">
                <a:solidFill>
                  <a:srgbClr val="FFFF00"/>
                </a:solidFill>
              </a:rPr>
              <a:t>Формат клітинок</a:t>
            </a:r>
            <a:r>
              <a:rPr lang="uk-UA" sz="2400" b="1" i="1" dirty="0" smtClean="0">
                <a:solidFill>
                  <a:schemeClr val="bg1"/>
                </a:solidFill>
              </a:rPr>
              <a:t>, що відкривається, вказати відповідний формат. 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273" y="2215495"/>
            <a:ext cx="5719063" cy="4529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200483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/>
              <a:t>Як змінити форматування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Для зовнішнього оформлення електронної таблиці змінюють її </a:t>
            </a:r>
            <a:r>
              <a:rPr lang="uk-UA" sz="2400" b="1" i="1" dirty="0" smtClean="0">
                <a:solidFill>
                  <a:srgbClr val="FFFF00"/>
                </a:solidFill>
              </a:rPr>
              <a:t>форматування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2204864"/>
            <a:ext cx="7632848" cy="2349579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rgbClr val="FFFF00"/>
                </a:solidFill>
              </a:rPr>
              <a:t>Форматування електронної </a:t>
            </a:r>
            <a:r>
              <a:rPr lang="uk-UA" sz="2200" b="1" i="1" dirty="0" smtClean="0">
                <a:solidFill>
                  <a:srgbClr val="FFFF00"/>
                </a:solidFill>
              </a:rPr>
              <a:t>таблиці</a:t>
            </a:r>
            <a:r>
              <a:rPr lang="ru-RU" sz="2200" dirty="0"/>
              <a:t> </a:t>
            </a:r>
            <a:r>
              <a:rPr lang="uk-UA" sz="2200" b="1" i="1" dirty="0" smtClean="0"/>
              <a:t>— </a:t>
            </a:r>
            <a:r>
              <a:rPr lang="uk-UA" sz="2200" b="1" i="1" dirty="0"/>
              <a:t>зміна зовнішнього вигляду таблиці чи окремих її клітинок: шрифту, кольору, накреслення символів; вирівнювання; кольору заливки, розмірів і меж </a:t>
            </a:r>
            <a:r>
              <a:rPr lang="uk-UA" sz="2200" b="1" i="1" dirty="0" smtClean="0"/>
              <a:t>клітинок тощо</a:t>
            </a:r>
            <a:r>
              <a:rPr lang="uk-UA" sz="2200" b="1" i="1" dirty="0"/>
              <a:t>.</a:t>
            </a: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24315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681446"/>
            <a:ext cx="8166552" cy="2076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04102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cdb2004123l</Template>
  <TotalTime>884992</TotalTime>
  <Words>1198</Words>
  <Application>Microsoft Office PowerPoint</Application>
  <PresentationFormat>Экран (4:3)</PresentationFormat>
  <Paragraphs>164</Paragraphs>
  <Slides>33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sample</vt:lpstr>
      <vt:lpstr>Формати даних та форматування таблиць</vt:lpstr>
      <vt:lpstr>Ти дізнаєшся:</vt:lpstr>
      <vt:lpstr>Як встановити формати подання даних у клітинках</vt:lpstr>
      <vt:lpstr>Як встановити формати подання даних у клітинках</vt:lpstr>
      <vt:lpstr>Як встановити формати подання даних у клітинках</vt:lpstr>
      <vt:lpstr>Як встановити формати подання даних у клітинках</vt:lpstr>
      <vt:lpstr>Як встановити формати подання даних у клітинках</vt:lpstr>
      <vt:lpstr>Як встановити формати подання даних у клітинках</vt:lpstr>
      <vt:lpstr>Як змінити форматування таблиці?</vt:lpstr>
      <vt:lpstr>Як змінити форматування таблиці?</vt:lpstr>
      <vt:lpstr>Як змінити форматування таблиці?</vt:lpstr>
      <vt:lpstr>Як змінити форматування таблиці?</vt:lpstr>
      <vt:lpstr>Як змінити форматування таблиці?</vt:lpstr>
      <vt:lpstr>Як змінити форматування таблиці?</vt:lpstr>
      <vt:lpstr>Як відобразити вміст клітинки повністю на екрані?</vt:lpstr>
      <vt:lpstr>Як відобразити вміст клітинки повністю на екрані?</vt:lpstr>
      <vt:lpstr>Як відобразити вміст клітинки повністю на екрані?</vt:lpstr>
      <vt:lpstr>Як відобразити вміст клітинки повністю на екрані?</vt:lpstr>
      <vt:lpstr>Як відобразити вміст клітинки повністю на екрані?</vt:lpstr>
      <vt:lpstr>Як відобразити вміст клітинки повністю на екрані?</vt:lpstr>
      <vt:lpstr>Як відобразити вміст клітинки повністю на екрані?</vt:lpstr>
      <vt:lpstr>Як відобразити вміст клітинки повністю на екрані?</vt:lpstr>
      <vt:lpstr>Як відобразити вміст клітинки повністю на екрані?</vt:lpstr>
      <vt:lpstr>Як відобразити вміст клітинки повністю на екрані?</vt:lpstr>
      <vt:lpstr>Повторюємо</vt:lpstr>
      <vt:lpstr>Обговорення вивченого</vt:lpstr>
      <vt:lpstr>Обговорення вивченого</vt:lpstr>
      <vt:lpstr>Обговорення вивченого</vt:lpstr>
      <vt:lpstr>Домашнє завдання</vt:lpstr>
      <vt:lpstr>Фізкультхвилинка</vt:lpstr>
      <vt:lpstr>Працюємо за комп’ютером</vt:lpstr>
      <vt:lpstr>Працюємо за комп’ютером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Обліковий запис Microsoft</dc:creator>
  <cp:lastModifiedBy>Учень</cp:lastModifiedBy>
  <cp:revision>2541</cp:revision>
  <dcterms:created xsi:type="dcterms:W3CDTF">2013-09-01T18:00:33Z</dcterms:created>
  <dcterms:modified xsi:type="dcterms:W3CDTF">2016-02-21T17:50:01Z</dcterms:modified>
</cp:coreProperties>
</file>